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Font typeface="Calibri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4572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77438" y="15238"/>
            <a:ext cx="438911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5052217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861217" y="510382"/>
            <a:ext cx="5211763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530352" y="1316736"/>
            <a:ext cx="7772400" cy="13624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5025" y="1859757"/>
            <a:ext cx="404177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514600"/>
            <a:ext cx="404177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514352"/>
            <a:ext cx="2743199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Font typeface="Constantia"/>
              <a:buNone/>
              <a:defRPr/>
            </a:lvl1pPr>
            <a:lvl2pPr indent="0" rtl="0" algn="l">
              <a:spcBef>
                <a:spcPts val="0"/>
              </a:spcBef>
              <a:buFont typeface="Constantia"/>
              <a:buNone/>
              <a:defRPr/>
            </a:lvl2pPr>
            <a:lvl3pPr indent="0" rtl="0" algn="l">
              <a:spcBef>
                <a:spcPts val="0"/>
              </a:spcBef>
              <a:buFont typeface="Constantia"/>
              <a:buNone/>
              <a:defRPr/>
            </a:lvl3pPr>
            <a:lvl4pPr indent="0" rtl="0" algn="l">
              <a:spcBef>
                <a:spcPts val="0"/>
              </a:spcBef>
              <a:buFont typeface="Constantia"/>
              <a:buNone/>
              <a:defRPr/>
            </a:lvl4pPr>
            <a:lvl5pPr indent="0" rtl="0" algn="l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 rot="-10380000">
            <a:off x="3165752" y="1108076"/>
            <a:ext cx="5257800" cy="4114798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  <p:sp>
        <p:nvSpPr>
          <p:cNvPr id="67" name="Shape 67"/>
          <p:cNvSpPr/>
          <p:nvPr/>
        </p:nvSpPr>
        <p:spPr>
          <a:xfrm flipH="1" rot="-10379998">
            <a:off x="8004134" y="5359768"/>
            <a:ext cx="155447" cy="155447"/>
          </a:xfrm>
          <a:prstGeom prst="rtTriangle">
            <a:avLst/>
          </a:prstGeom>
          <a:solidFill>
            <a:srgbClr val="FFFFFF"/>
          </a:solidFill>
          <a:ln cap="flat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09600" y="2828783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250"/>
              </a:spcBef>
              <a:buFont typeface="Constant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3" name="Shape 73"/>
          <p:cNvSpPr/>
          <p:nvPr>
            <p:ph idx="2" type="pic"/>
          </p:nvPr>
        </p:nvSpPr>
        <p:spPr>
          <a:xfrm rot="419999">
            <a:off x="3485792" y="1199516"/>
            <a:ext cx="4617719" cy="3931918"/>
          </a:xfrm>
          <a:prstGeom prst="rect">
            <a:avLst/>
          </a:prstGeom>
          <a:solidFill>
            <a:schemeClr val="lt2"/>
          </a:solidFill>
          <a:ln cap="rnd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  <p:sp>
        <p:nvSpPr>
          <p:cNvPr id="75" name="Shape 75"/>
          <p:cNvSpPr/>
          <p:nvPr/>
        </p:nvSpPr>
        <p:spPr>
          <a:xfrm flipH="1" rot="10800000">
            <a:off x="4381500" y="6219825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1pPr>
            <a:lvl2pPr indent="-43180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2pPr>
            <a:lvl3pPr indent="-76200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3pPr>
            <a:lvl4pPr indent="-45719" marL="1188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4pPr>
            <a:lvl5pPr indent="-53339" marL="146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Char char="●"/>
              <a:defRPr/>
            </a:lvl5pPr>
            <a:lvl6pPr indent="-35560" marL="1737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●"/>
              <a:defRPr/>
            </a:lvl6pPr>
            <a:lvl7pPr indent="-27939" marL="19202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●"/>
              <a:defRPr/>
            </a:lvl7pPr>
            <a:lvl8pPr indent="2539" marL="21945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8pPr>
            <a:lvl9pPr indent="-5079" marL="24688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2" name="Shape 12"/>
          <p:cNvGrpSpPr/>
          <p:nvPr/>
        </p:nvGrpSpPr>
        <p:grpSpPr>
          <a:xfrm>
            <a:off x="-29292" y="-16112"/>
            <a:ext cx="9198252" cy="1086263"/>
            <a:chOff x="-29320" y="-1970"/>
            <a:chExt cx="9198252" cy="1086263"/>
          </a:xfrm>
        </p:grpSpPr>
        <p:sp>
          <p:nvSpPr>
            <p:cNvPr id="13" name="Shape 13"/>
            <p:cNvSpPr/>
            <p:nvPr/>
          </p:nvSpPr>
          <p:spPr>
            <a:xfrm rot="-164306">
              <a:off x="-19044" y="216548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w="10775">
              <a:solidFill>
                <a:srgbClr val="33B7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164307">
              <a:off x="-14308" y="290001"/>
              <a:ext cx="9175810" cy="530351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SzPct val="25000"/>
              <a:buFont typeface="Calibri"/>
              <a:buNone/>
            </a:pPr>
            <a:r>
              <a:rPr b="1" baseline="0" i="0" lang="en-US" sz="5600" u="none" cap="none" strike="noStrike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Team Prototype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“Skippy’s Gold”  Game Summary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Success Criteria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Week 2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Finalized Design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Week 3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Game Prototype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Week 4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Game Alpha version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Completed Art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Week 5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Final Game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 you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Problem Statement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Not enough games test and exercise people’s memory skills.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Project Goals and Objectives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Project Objectives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Challenging and fun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Finish on time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Encourage users to play again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Game Goals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Intuitive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Engaging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Strategy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Everyone can speak their mind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immediately turn down an idea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Lots of small, frequent tests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Lets us determine where to focus attention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Mastery over tasks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Motivates everyone to do their best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Requirements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Minimum Viable Product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Grid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Line generating Algorithm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Player must be able to select tiles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Simple art for character and setting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Consistent design (UI/UX and code)</a:t>
            </a:r>
          </a:p>
          <a:p>
            <a:pPr indent="-117475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Stakeholders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Us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Consumers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Game Testers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Risks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908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New Engine – Unity3D and C#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Probability: medium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Mitigated by doing research, practicing tutorials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Unfinished deliverables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Probability: </a:t>
            </a:r>
            <a:r>
              <a:rPr lang="en-US" sz="2000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low</a:t>
            </a:r>
            <a:r>
              <a:rPr b="0" baseline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	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Mitigated with checklists and peer-management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Code Readability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Mitigated by agreeing on and following a code syntax style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Team of 5 will increase complexity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Group meetings to mitigate risk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Scope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Boundaries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Must be 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Quickly iterative levels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In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Grid, Line algorithm, player control, simple art assets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Out of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Multiple game types, custom animations, Story-mode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Deliverable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Deliverable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Fun and challenging Brain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  <a:rtl val="0"/>
              </a:rPr>
              <a:t>Iterative levels and engaging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Custom 7">
      <a:dk1>
        <a:srgbClr val="0C0C0C"/>
      </a:dk1>
      <a:lt1>
        <a:srgbClr val="FFFFFF"/>
      </a:lt1>
      <a:dk2>
        <a:srgbClr val="04617B"/>
      </a:dk2>
      <a:lt2>
        <a:srgbClr val="0C0C0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