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5"/>
  </p:notesMasterIdLst>
  <p:sldIdLst>
    <p:sldId id="256" r:id="rId2"/>
    <p:sldId id="265" r:id="rId3"/>
    <p:sldId id="266" r:id="rId4"/>
    <p:sldId id="279" r:id="rId5"/>
    <p:sldId id="268" r:id="rId6"/>
    <p:sldId id="271" r:id="rId7"/>
    <p:sldId id="267" r:id="rId8"/>
    <p:sldId id="259" r:id="rId9"/>
    <p:sldId id="420" r:id="rId10"/>
    <p:sldId id="423" r:id="rId11"/>
    <p:sldId id="424" r:id="rId12"/>
    <p:sldId id="346" r:id="rId13"/>
    <p:sldId id="347" r:id="rId14"/>
    <p:sldId id="422" r:id="rId15"/>
    <p:sldId id="349" r:id="rId16"/>
    <p:sldId id="351" r:id="rId17"/>
    <p:sldId id="352" r:id="rId18"/>
    <p:sldId id="348" r:id="rId19"/>
    <p:sldId id="350" r:id="rId20"/>
    <p:sldId id="425" r:id="rId21"/>
    <p:sldId id="353" r:id="rId22"/>
    <p:sldId id="354" r:id="rId23"/>
    <p:sldId id="436" r:id="rId24"/>
    <p:sldId id="355" r:id="rId25"/>
    <p:sldId id="322" r:id="rId26"/>
    <p:sldId id="381" r:id="rId27"/>
    <p:sldId id="379" r:id="rId28"/>
    <p:sldId id="272" r:id="rId29"/>
    <p:sldId id="275" r:id="rId30"/>
    <p:sldId id="273" r:id="rId31"/>
    <p:sldId id="437" r:id="rId32"/>
    <p:sldId id="296" r:id="rId33"/>
    <p:sldId id="333" r:id="rId34"/>
    <p:sldId id="435" r:id="rId35"/>
    <p:sldId id="438" r:id="rId36"/>
    <p:sldId id="300" r:id="rId37"/>
    <p:sldId id="295" r:id="rId38"/>
    <p:sldId id="301" r:id="rId39"/>
    <p:sldId id="439" r:id="rId40"/>
    <p:sldId id="441" r:id="rId41"/>
    <p:sldId id="302" r:id="rId42"/>
    <p:sldId id="368" r:id="rId43"/>
    <p:sldId id="303" r:id="rId44"/>
    <p:sldId id="380" r:id="rId45"/>
    <p:sldId id="356" r:id="rId46"/>
    <p:sldId id="377" r:id="rId47"/>
    <p:sldId id="388" r:id="rId48"/>
    <p:sldId id="389" r:id="rId49"/>
    <p:sldId id="372" r:id="rId50"/>
    <p:sldId id="390" r:id="rId51"/>
    <p:sldId id="391" r:id="rId52"/>
    <p:sldId id="378" r:id="rId53"/>
    <p:sldId id="383" r:id="rId54"/>
    <p:sldId id="386" r:id="rId55"/>
    <p:sldId id="382" r:id="rId56"/>
    <p:sldId id="387" r:id="rId57"/>
    <p:sldId id="358" r:id="rId58"/>
    <p:sldId id="366" r:id="rId59"/>
    <p:sldId id="392" r:id="rId60"/>
    <p:sldId id="412" r:id="rId61"/>
    <p:sldId id="395" r:id="rId62"/>
    <p:sldId id="413" r:id="rId63"/>
    <p:sldId id="396" r:id="rId64"/>
    <p:sldId id="398" r:id="rId65"/>
    <p:sldId id="440" r:id="rId66"/>
    <p:sldId id="414" r:id="rId67"/>
    <p:sldId id="415" r:id="rId68"/>
    <p:sldId id="444" r:id="rId69"/>
    <p:sldId id="442" r:id="rId70"/>
    <p:sldId id="443" r:id="rId71"/>
    <p:sldId id="446" r:id="rId72"/>
    <p:sldId id="447" r:id="rId73"/>
    <p:sldId id="448" r:id="rId74"/>
    <p:sldId id="449" r:id="rId75"/>
    <p:sldId id="450" r:id="rId76"/>
    <p:sldId id="451" r:id="rId77"/>
    <p:sldId id="367" r:id="rId78"/>
    <p:sldId id="338" r:id="rId79"/>
    <p:sldId id="340" r:id="rId80"/>
    <p:sldId id="341" r:id="rId81"/>
    <p:sldId id="403" r:id="rId82"/>
    <p:sldId id="343" r:id="rId83"/>
    <p:sldId id="344" r:id="rId84"/>
    <p:sldId id="405" r:id="rId85"/>
    <p:sldId id="409" r:id="rId86"/>
    <p:sldId id="410" r:id="rId87"/>
    <p:sldId id="406" r:id="rId88"/>
    <p:sldId id="408" r:id="rId89"/>
    <p:sldId id="445" r:id="rId90"/>
    <p:sldId id="427" r:id="rId91"/>
    <p:sldId id="429" r:id="rId92"/>
    <p:sldId id="428" r:id="rId93"/>
    <p:sldId id="430" r:id="rId9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E739"/>
    <a:srgbClr val="008400"/>
    <a:srgbClr val="239D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70" autoAdjust="0"/>
    <p:restoredTop sz="89862" autoAdjust="0"/>
  </p:normalViewPr>
  <p:slideViewPr>
    <p:cSldViewPr>
      <p:cViewPr>
        <p:scale>
          <a:sx n="80" d="100"/>
          <a:sy n="80" d="100"/>
        </p:scale>
        <p:origin x="-1219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AA472-FBEE-45AD-8484-835E8DDA007C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668F2-B8E1-4893-A45E-F3BFE8B95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46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232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395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395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537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537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537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836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538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061076" y="4350404"/>
            <a:ext cx="4741041" cy="3512958"/>
          </a:xfrm>
        </p:spPr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061076" y="4350404"/>
            <a:ext cx="4741041" cy="351295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061076" y="4350404"/>
            <a:ext cx="4741041" cy="3512958"/>
          </a:xfrm>
        </p:spPr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28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061076" y="4350404"/>
            <a:ext cx="4741041" cy="351295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061076" y="4350404"/>
            <a:ext cx="4741041" cy="3512958"/>
          </a:xfrm>
        </p:spPr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061076" y="4350404"/>
            <a:ext cx="4741041" cy="3512958"/>
          </a:xfrm>
        </p:spPr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061076" y="4350404"/>
            <a:ext cx="4741041" cy="351295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061076" y="4350404"/>
            <a:ext cx="4741041" cy="351295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061076" y="4350404"/>
            <a:ext cx="4741041" cy="351295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28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smtClean="0">
                <a:latin typeface="Lucida Console" panose="020B0609040504020204" pitchFamily="49" charset="0"/>
              </a:rPr>
              <a:t>Les </a:t>
            </a:r>
            <a:r>
              <a:rPr lang="fr-FR" sz="1200" dirty="0" err="1" smtClean="0">
                <a:latin typeface="Lucida Console" panose="020B0609040504020204" pitchFamily="49" charset="0"/>
              </a:rPr>
              <a:t>itérateurs</a:t>
            </a:r>
            <a:r>
              <a:rPr lang="fr-FR" sz="1200" dirty="0" smtClean="0">
                <a:latin typeface="Lucida Console" panose="020B0609040504020204" pitchFamily="49" charset="0"/>
              </a:rPr>
              <a:t> ne sont pas optimisés pour l’opérateur de comparaison,</a:t>
            </a:r>
            <a:r>
              <a:rPr lang="fr-FR" sz="1200" baseline="0" dirty="0" smtClean="0">
                <a:latin typeface="Lucida Console" panose="020B0609040504020204" pitchFamily="49" charset="0"/>
              </a:rPr>
              <a:t> </a:t>
            </a:r>
            <a:r>
              <a:rPr lang="fr-FR" sz="1200" dirty="0" smtClean="0">
                <a:latin typeface="Lucida Console" panose="020B0609040504020204" pitchFamily="49" charset="0"/>
              </a:rPr>
              <a:t>i != </a:t>
            </a:r>
            <a:r>
              <a:rPr lang="fr-FR" sz="1200" dirty="0" err="1" smtClean="0">
                <a:latin typeface="Lucida Console" panose="020B0609040504020204" pitchFamily="49" charset="0"/>
              </a:rPr>
              <a:t>v.end</a:t>
            </a:r>
            <a:r>
              <a:rPr lang="fr-FR" sz="1200" dirty="0" smtClean="0">
                <a:latin typeface="Lucida Console" panose="020B0609040504020204" pitchFamily="49" charset="0"/>
              </a:rPr>
              <a:t>() est donc plus efficace que i&lt;=</a:t>
            </a:r>
            <a:r>
              <a:rPr lang="fr-FR" sz="1200" dirty="0" err="1" smtClean="0">
                <a:latin typeface="Lucida Console" panose="020B0609040504020204" pitchFamily="49" charset="0"/>
              </a:rPr>
              <a:t>v.end</a:t>
            </a:r>
            <a:r>
              <a:rPr lang="fr-FR" sz="1200" dirty="0" smtClean="0">
                <a:latin typeface="Lucida Console" panose="020B0609040504020204" pitchFamily="49" charset="0"/>
              </a:rPr>
              <a:t>()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303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smtClean="0">
                <a:latin typeface="Lucida Console" panose="020B0609040504020204" pitchFamily="49" charset="0"/>
              </a:rPr>
              <a:t>Les </a:t>
            </a:r>
            <a:r>
              <a:rPr lang="fr-FR" sz="1200" dirty="0" err="1" smtClean="0">
                <a:latin typeface="Lucida Console" panose="020B0609040504020204" pitchFamily="49" charset="0"/>
              </a:rPr>
              <a:t>itérateurs</a:t>
            </a:r>
            <a:r>
              <a:rPr lang="fr-FR" sz="1200" dirty="0" smtClean="0">
                <a:latin typeface="Lucida Console" panose="020B0609040504020204" pitchFamily="49" charset="0"/>
              </a:rPr>
              <a:t> ne sont pas optimisés pour l’opérateur de comparaison,</a:t>
            </a:r>
            <a:r>
              <a:rPr lang="fr-FR" sz="1200" baseline="0" dirty="0" smtClean="0">
                <a:latin typeface="Lucida Console" panose="020B0609040504020204" pitchFamily="49" charset="0"/>
              </a:rPr>
              <a:t> </a:t>
            </a:r>
            <a:r>
              <a:rPr lang="fr-FR" sz="1200" dirty="0" smtClean="0">
                <a:latin typeface="Lucida Console" panose="020B0609040504020204" pitchFamily="49" charset="0"/>
              </a:rPr>
              <a:t>i != </a:t>
            </a:r>
            <a:r>
              <a:rPr lang="fr-FR" sz="1200" dirty="0" err="1" smtClean="0">
                <a:latin typeface="Lucida Console" panose="020B0609040504020204" pitchFamily="49" charset="0"/>
              </a:rPr>
              <a:t>v.end</a:t>
            </a:r>
            <a:r>
              <a:rPr lang="fr-FR" sz="1200" dirty="0" smtClean="0">
                <a:latin typeface="Lucida Console" panose="020B0609040504020204" pitchFamily="49" charset="0"/>
              </a:rPr>
              <a:t>() est donc plus efficace que i&lt;=</a:t>
            </a:r>
            <a:r>
              <a:rPr lang="fr-FR" sz="1200" dirty="0" err="1" smtClean="0">
                <a:latin typeface="Lucida Console" panose="020B0609040504020204" pitchFamily="49" charset="0"/>
              </a:rPr>
              <a:t>v.end</a:t>
            </a:r>
            <a:r>
              <a:rPr lang="fr-FR" sz="1200" dirty="0" smtClean="0">
                <a:latin typeface="Lucida Console" panose="020B0609040504020204" pitchFamily="49" charset="0"/>
              </a:rPr>
              <a:t>()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303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516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516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061076" y="4350404"/>
            <a:ext cx="4741041" cy="351295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668F2-B8E1-4893-A45E-F3BFE8B95027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51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4828-9C66-4E11-BA67-BB9D29BB936E}" type="datetime1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3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7BD7-2E5C-45A1-A646-C33E95E9DB1C}" type="datetime1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02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1" y="274646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3A1-7442-42ED-A05F-190B036CD072}" type="datetime1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9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5F9C-D165-43EF-9FBF-DEF0C6A0F904}" type="datetime1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99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8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6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4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3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1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9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77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46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F9CD-8F40-4155-B80D-37299E703EE5}" type="datetime1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5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CA22-C51F-4802-8FA6-8CB19AB5241C}" type="datetime1">
              <a:rPr lang="fr-FR" smtClean="0"/>
              <a:t>22/11/2019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7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27" indent="0">
              <a:buNone/>
              <a:defRPr sz="2000" b="1"/>
            </a:lvl2pPr>
            <a:lvl3pPr marL="913656" indent="0">
              <a:buNone/>
              <a:defRPr sz="1800" b="1"/>
            </a:lvl3pPr>
            <a:lvl4pPr marL="1370484" indent="0">
              <a:buNone/>
              <a:defRPr sz="1600" b="1"/>
            </a:lvl4pPr>
            <a:lvl5pPr marL="1827311" indent="0">
              <a:buNone/>
              <a:defRPr sz="1600" b="1"/>
            </a:lvl5pPr>
            <a:lvl6pPr marL="2284139" indent="0">
              <a:buNone/>
              <a:defRPr sz="1600" b="1"/>
            </a:lvl6pPr>
            <a:lvl7pPr marL="2740966" indent="0">
              <a:buNone/>
              <a:defRPr sz="1600" b="1"/>
            </a:lvl7pPr>
            <a:lvl8pPr marL="3197792" indent="0">
              <a:buNone/>
              <a:defRPr sz="1600" b="1"/>
            </a:lvl8pPr>
            <a:lvl9pPr marL="3654621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27" indent="0">
              <a:buNone/>
              <a:defRPr sz="2000" b="1"/>
            </a:lvl2pPr>
            <a:lvl3pPr marL="913656" indent="0">
              <a:buNone/>
              <a:defRPr sz="1800" b="1"/>
            </a:lvl3pPr>
            <a:lvl4pPr marL="1370484" indent="0">
              <a:buNone/>
              <a:defRPr sz="1600" b="1"/>
            </a:lvl4pPr>
            <a:lvl5pPr marL="1827311" indent="0">
              <a:buNone/>
              <a:defRPr sz="1600" b="1"/>
            </a:lvl5pPr>
            <a:lvl6pPr marL="2284139" indent="0">
              <a:buNone/>
              <a:defRPr sz="1600" b="1"/>
            </a:lvl6pPr>
            <a:lvl7pPr marL="2740966" indent="0">
              <a:buNone/>
              <a:defRPr sz="1600" b="1"/>
            </a:lvl7pPr>
            <a:lvl8pPr marL="3197792" indent="0">
              <a:buNone/>
              <a:defRPr sz="1600" b="1"/>
            </a:lvl8pPr>
            <a:lvl9pPr marL="3654621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11BA-E99B-4E5B-84C1-77209C69F616}" type="datetime1">
              <a:rPr lang="fr-FR" smtClean="0"/>
              <a:t>22/11/2019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1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3B85-619F-4A1A-81BE-2D1CCF8F0E9B}" type="datetime1">
              <a:rPr lang="fr-FR" smtClean="0"/>
              <a:t>22/11/2019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06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2689-EA1F-4571-BA31-BA73CBF073FF}" type="datetime1">
              <a:rPr lang="fr-FR" smtClean="0"/>
              <a:t>22/11/2019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66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4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27" indent="0">
              <a:buNone/>
              <a:defRPr sz="1200"/>
            </a:lvl2pPr>
            <a:lvl3pPr marL="913656" indent="0">
              <a:buNone/>
              <a:defRPr sz="1000"/>
            </a:lvl3pPr>
            <a:lvl4pPr marL="1370484" indent="0">
              <a:buNone/>
              <a:defRPr sz="900"/>
            </a:lvl4pPr>
            <a:lvl5pPr marL="1827311" indent="0">
              <a:buNone/>
              <a:defRPr sz="900"/>
            </a:lvl5pPr>
            <a:lvl6pPr marL="2284139" indent="0">
              <a:buNone/>
              <a:defRPr sz="900"/>
            </a:lvl6pPr>
            <a:lvl7pPr marL="2740966" indent="0">
              <a:buNone/>
              <a:defRPr sz="900"/>
            </a:lvl7pPr>
            <a:lvl8pPr marL="3197792" indent="0">
              <a:buNone/>
              <a:defRPr sz="900"/>
            </a:lvl8pPr>
            <a:lvl9pPr marL="3654621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2B07-5EE0-4589-8471-2584D0D9AC08}" type="datetime1">
              <a:rPr lang="fr-FR" smtClean="0"/>
              <a:t>22/11/2019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33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827" indent="0">
              <a:buNone/>
              <a:defRPr sz="2800"/>
            </a:lvl2pPr>
            <a:lvl3pPr marL="913656" indent="0">
              <a:buNone/>
              <a:defRPr sz="2400"/>
            </a:lvl3pPr>
            <a:lvl4pPr marL="1370484" indent="0">
              <a:buNone/>
              <a:defRPr sz="2000"/>
            </a:lvl4pPr>
            <a:lvl5pPr marL="1827311" indent="0">
              <a:buNone/>
              <a:defRPr sz="2000"/>
            </a:lvl5pPr>
            <a:lvl6pPr marL="2284139" indent="0">
              <a:buNone/>
              <a:defRPr sz="2000"/>
            </a:lvl6pPr>
            <a:lvl7pPr marL="2740966" indent="0">
              <a:buNone/>
              <a:defRPr sz="2000"/>
            </a:lvl7pPr>
            <a:lvl8pPr marL="3197792" indent="0">
              <a:buNone/>
              <a:defRPr sz="2000"/>
            </a:lvl8pPr>
            <a:lvl9pPr marL="3654621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827" indent="0">
              <a:buNone/>
              <a:defRPr sz="1200"/>
            </a:lvl2pPr>
            <a:lvl3pPr marL="913656" indent="0">
              <a:buNone/>
              <a:defRPr sz="1000"/>
            </a:lvl3pPr>
            <a:lvl4pPr marL="1370484" indent="0">
              <a:buNone/>
              <a:defRPr sz="900"/>
            </a:lvl4pPr>
            <a:lvl5pPr marL="1827311" indent="0">
              <a:buNone/>
              <a:defRPr sz="900"/>
            </a:lvl5pPr>
            <a:lvl6pPr marL="2284139" indent="0">
              <a:buNone/>
              <a:defRPr sz="900"/>
            </a:lvl6pPr>
            <a:lvl7pPr marL="2740966" indent="0">
              <a:buNone/>
              <a:defRPr sz="900"/>
            </a:lvl7pPr>
            <a:lvl8pPr marL="3197792" indent="0">
              <a:buNone/>
              <a:defRPr sz="900"/>
            </a:lvl8pPr>
            <a:lvl9pPr marL="3654621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0390-D394-4084-AAFF-88A0727E052F}" type="datetime1">
              <a:rPr lang="fr-FR" smtClean="0"/>
              <a:t>22/11/2019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362" tIns="45683" rIns="91362" bIns="45683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362" tIns="45683" rIns="91362" bIns="45683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1" y="6356358"/>
            <a:ext cx="2133600" cy="365125"/>
          </a:xfrm>
          <a:prstGeom prst="rect">
            <a:avLst/>
          </a:prstGeom>
        </p:spPr>
        <p:txBody>
          <a:bodyPr vert="horz" lIns="91362" tIns="45683" rIns="91362" bIns="4568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465E7-BB6F-4CB1-910A-E02F1F6BF90A}" type="datetime1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1" y="6356358"/>
            <a:ext cx="2895600" cy="365125"/>
          </a:xfrm>
          <a:prstGeom prst="rect">
            <a:avLst/>
          </a:prstGeom>
        </p:spPr>
        <p:txBody>
          <a:bodyPr vert="horz" lIns="91362" tIns="45683" rIns="91362" bIns="4568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362" tIns="45683" rIns="91362" bIns="4568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A27D-63E2-478A-99A9-E7F41C569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58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365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20" indent="-342620" algn="l" defTabSz="913656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345" indent="-285515" algn="l" defTabSz="9136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072" indent="-228415" algn="l" defTabSz="9136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898" indent="-228415" algn="l" defTabSz="9136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726" indent="-228415" algn="l" defTabSz="913656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553" indent="-228415" algn="l" defTabSz="9136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380" indent="-228415" algn="l" defTabSz="9136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209" indent="-228415" algn="l" defTabSz="9136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035" indent="-228415" algn="l" defTabSz="9136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36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27" algn="l" defTabSz="9136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56" algn="l" defTabSz="9136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84" algn="l" defTabSz="9136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311" algn="l" defTabSz="9136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39" algn="l" defTabSz="9136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966" algn="l" defTabSz="9136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792" algn="l" defTabSz="9136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621" algn="l" defTabSz="9136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" TargetMode="External"/><Relationship Id="rId2" Type="http://schemas.openxmlformats.org/officeDocument/2006/relationships/hyperlink" Target="https://isocpp.org/files/papers/p0636r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c-plus-plus/" TargetMode="External"/><Relationship Id="rId4" Type="http://schemas.openxmlformats.org/officeDocument/2006/relationships/hyperlink" Target="https://github.com/cpp-frug/materials/blob/gh-pages/news/2016_n5_Bilan-Cpp17-et-attentes-Cpp20.md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mentcamarche.net/faq/11255-introduction-a-la-stl-en-c-standard-template-library" TargetMode="External"/><Relationship Id="rId2" Type="http://schemas.openxmlformats.org/officeDocument/2006/relationships/hyperlink" Target="http://www.martinbroadhurst.com/stl/stl_introdu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the-c-standard-template-library-stl/" TargetMode="External"/><Relationship Id="rId5" Type="http://schemas.openxmlformats.org/officeDocument/2006/relationships/hyperlink" Target="http://www.cplusplus.com/reference/stl/" TargetMode="External"/><Relationship Id="rId4" Type="http://schemas.openxmlformats.org/officeDocument/2006/relationships/hyperlink" Target="http://www.cplusplus.com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omplex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mentcamarche.net/faq/11255-introduction-a-la-stl-en-c-standard-template-library" TargetMode="External"/><Relationship Id="rId7" Type="http://schemas.openxmlformats.org/officeDocument/2006/relationships/hyperlink" Target="https://calcul.math.cnrs.fr/attachments/spip/Documents/Journees/dec2005/C_avance.pdf" TargetMode="External"/><Relationship Id="rId2" Type="http://schemas.openxmlformats.org/officeDocument/2006/relationships/hyperlink" Target="https://www.geeksforgeeks.org/the-c-standard-template-library-st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vaira.free.fr/dev/cours/cours-conteneurs-stl.pdf" TargetMode="External"/><Relationship Id="rId5" Type="http://schemas.openxmlformats.org/officeDocument/2006/relationships/hyperlink" Target="https://cpp.developpez.com/cours/stl/" TargetMode="External"/><Relationship Id="rId4" Type="http://schemas.openxmlformats.org/officeDocument/2006/relationships/hyperlink" Target="http://www.cplusplus.com/reference/st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9353" y="1988840"/>
            <a:ext cx="7772400" cy="1658611"/>
          </a:xfrm>
        </p:spPr>
        <p:txBody>
          <a:bodyPr>
            <a:normAutofit fontScale="90000"/>
          </a:bodyPr>
          <a:lstStyle/>
          <a:p>
            <a:r>
              <a:rPr lang="fr-FR" sz="6700" dirty="0" smtClean="0"/>
              <a:t>Bibliothèque STL en C++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</a:t>
            </a:fld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71736" y="4365104"/>
            <a:ext cx="7772400" cy="1658611"/>
          </a:xfrm>
          <a:prstGeom prst="rect">
            <a:avLst/>
          </a:prstGeom>
          <a:ln>
            <a:noFill/>
          </a:ln>
        </p:spPr>
        <p:txBody>
          <a:bodyPr vert="horz" lIns="91362" tIns="45683" rIns="91362" bIns="45683" rtlCol="0" anchor="ctr">
            <a:normAutofit fontScale="92500" lnSpcReduction="10000"/>
          </a:bodyPr>
          <a:lstStyle>
            <a:lvl1pPr algn="ctr" defTabSz="91365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200" dirty="0" smtClean="0"/>
              <a:t>P. ELYAKIME</a:t>
            </a:r>
          </a:p>
          <a:p>
            <a:r>
              <a:rPr lang="fr-FR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pierre.elyakime@imft.fr </a:t>
            </a:r>
          </a:p>
          <a:p>
            <a:r>
              <a:rPr lang="fr-FR" sz="2600" dirty="0" smtClean="0"/>
              <a:t>E. </a:t>
            </a:r>
            <a:r>
              <a:rPr lang="fr-FR" sz="2600" dirty="0" err="1" smtClean="0"/>
              <a:t>Courcelle</a:t>
            </a:r>
            <a:endParaRPr lang="fr-FR" sz="2600" dirty="0" smtClean="0"/>
          </a:p>
          <a:p>
            <a:r>
              <a:rPr lang="fr-F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emmanuel.courcelle@inp-toulouse.fr</a:t>
            </a:r>
            <a:endParaRPr lang="fr-F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451248" y="3356992"/>
            <a:ext cx="7992888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51248" y="1647875"/>
            <a:ext cx="7992888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1450082" cy="78447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9336"/>
            <a:ext cx="1534522" cy="82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Conteneurs de quoi ?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556792"/>
            <a:ext cx="8784976" cy="4896544"/>
          </a:xfrm>
        </p:spPr>
        <p:txBody>
          <a:bodyPr>
            <a:normAutofit lnSpcReduction="10000"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fr-FR" sz="2400" dirty="0"/>
              <a:t>D’objets </a:t>
            </a:r>
            <a:r>
              <a:rPr lang="fr-FR" sz="2400" dirty="0" smtClean="0"/>
              <a:t> [</a:t>
            </a:r>
            <a:r>
              <a:rPr lang="fr-FR" sz="2000" dirty="0" err="1" smtClean="0">
                <a:latin typeface="Lucida Console" panose="020B0609040504020204" pitchFamily="49" charset="0"/>
              </a:rPr>
              <a:t>seq</a:t>
            </a:r>
            <a:r>
              <a:rPr lang="fr-FR" sz="2000" dirty="0" smtClean="0">
                <a:latin typeface="Lucida Console" panose="020B0609040504020204" pitchFamily="49" charset="0"/>
              </a:rPr>
              <a:t>&lt;objets&gt;, ord&lt;</a:t>
            </a:r>
            <a:r>
              <a:rPr lang="fr-FR" sz="2000" dirty="0" err="1" smtClean="0">
                <a:latin typeface="Lucida Console" panose="020B0609040504020204" pitchFamily="49" charset="0"/>
              </a:rPr>
              <a:t>cle</a:t>
            </a:r>
            <a:r>
              <a:rPr lang="fr-FR" sz="2000" dirty="0" smtClean="0">
                <a:latin typeface="Lucida Console" panose="020B0609040504020204" pitchFamily="49" charset="0"/>
              </a:rPr>
              <a:t>, valeur&gt;, ord&lt;</a:t>
            </a:r>
            <a:r>
              <a:rPr lang="fr-FR" sz="2000" dirty="0" err="1" smtClean="0">
                <a:latin typeface="Lucida Console" panose="020B0609040504020204" pitchFamily="49" charset="0"/>
              </a:rPr>
              <a:t>cle</a:t>
            </a:r>
            <a:r>
              <a:rPr lang="fr-FR" sz="2000" dirty="0" smtClean="0">
                <a:latin typeface="Lucida Console" panose="020B0609040504020204" pitchFamily="49" charset="0"/>
              </a:rPr>
              <a:t>&gt;]</a:t>
            </a:r>
            <a:r>
              <a:rPr lang="fr-FR" sz="2000" dirty="0">
                <a:latin typeface="Lucida Console" panose="020B0609040504020204" pitchFamily="49" charset="0"/>
              </a:rPr>
              <a:t> </a:t>
            </a:r>
            <a:r>
              <a:rPr lang="fr-FR" sz="2400" dirty="0" smtClean="0"/>
              <a:t>qui définissent des types en tant que membres publics :</a:t>
            </a:r>
          </a:p>
          <a:p>
            <a:pPr marL="0" lvl="1" indent="0">
              <a:spcBef>
                <a:spcPts val="0"/>
              </a:spcBef>
              <a:buNone/>
            </a:pPr>
            <a:endParaRPr lang="fr-FR" sz="2400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fr-FR" sz="2000" dirty="0" smtClean="0">
                <a:latin typeface="Lucida Console" panose="020B0609040504020204" pitchFamily="49" charset="0"/>
              </a:rPr>
              <a:t>-</a:t>
            </a:r>
            <a:r>
              <a:rPr lang="fr-FR" sz="2000" dirty="0" err="1" smtClean="0">
                <a:latin typeface="Lucida Console" panose="020B0609040504020204" pitchFamily="49" charset="0"/>
              </a:rPr>
              <a:t>value_type</a:t>
            </a:r>
            <a:r>
              <a:rPr lang="fr-FR" sz="2000" dirty="0" smtClean="0"/>
              <a:t> : l’objet en lui-même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fr-FR" sz="2000" dirty="0" smtClean="0">
                <a:latin typeface="Lucida Console" panose="020B0609040504020204" pitchFamily="49" charset="0"/>
              </a:rPr>
              <a:t>-(</a:t>
            </a:r>
            <a:r>
              <a:rPr lang="fr-FR" sz="2000" dirty="0" err="1" smtClean="0">
                <a:latin typeface="Lucida Console" panose="020B0609040504020204" pitchFamily="49" charset="0"/>
              </a:rPr>
              <a:t>const</a:t>
            </a:r>
            <a:r>
              <a:rPr lang="fr-FR" sz="2000" dirty="0" smtClean="0">
                <a:latin typeface="Lucida Console" panose="020B0609040504020204" pitchFamily="49" charset="0"/>
              </a:rPr>
              <a:t>_)</a:t>
            </a:r>
            <a:r>
              <a:rPr lang="fr-FR" sz="2000" dirty="0" err="1" smtClean="0">
                <a:latin typeface="Lucida Console" panose="020B0609040504020204" pitchFamily="49" charset="0"/>
              </a:rPr>
              <a:t>reference</a:t>
            </a:r>
            <a:r>
              <a:rPr lang="fr-FR" sz="2000" dirty="0" smtClean="0"/>
              <a:t>: sa référence (non modifiable)           </a:t>
            </a:r>
            <a:r>
              <a:rPr lang="fr-FR" sz="2000" dirty="0" err="1" smtClean="0">
                <a:latin typeface="Lucida Console" panose="020B0609040504020204" pitchFamily="49" charset="0"/>
              </a:rPr>
              <a:t>value_type</a:t>
            </a:r>
            <a:r>
              <a:rPr lang="fr-FR" sz="2000" dirty="0">
                <a:latin typeface="Lucida Console" panose="020B0609040504020204" pitchFamily="49" charset="0"/>
              </a:rPr>
              <a:t>&amp;</a:t>
            </a:r>
            <a:endParaRPr lang="fr-FR" sz="2000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fr-FR" sz="2000" dirty="0" smtClean="0">
                <a:latin typeface="Lucida Console" panose="020B0609040504020204" pitchFamily="49" charset="0"/>
              </a:rPr>
              <a:t>-</a:t>
            </a:r>
            <a:r>
              <a:rPr lang="fr-FR" sz="2000" dirty="0" err="1" smtClean="0">
                <a:latin typeface="Lucida Console" panose="020B0609040504020204" pitchFamily="49" charset="0"/>
              </a:rPr>
              <a:t>size_type</a:t>
            </a:r>
            <a:r>
              <a:rPr lang="fr-FR" sz="2000" dirty="0" smtClean="0"/>
              <a:t> : numéros d’indices, nombres d’éléments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fr-FR" sz="2000" dirty="0" smtClean="0">
                <a:latin typeface="Lucida Console" panose="020B0609040504020204" pitchFamily="49" charset="0"/>
              </a:rPr>
              <a:t>-(</a:t>
            </a:r>
            <a:r>
              <a:rPr lang="fr-FR" sz="2000" dirty="0" err="1" smtClean="0">
                <a:latin typeface="Lucida Console" panose="020B0609040504020204" pitchFamily="49" charset="0"/>
              </a:rPr>
              <a:t>const</a:t>
            </a:r>
            <a:r>
              <a:rPr lang="fr-FR" sz="2000" dirty="0" smtClean="0">
                <a:latin typeface="Lucida Console" panose="020B0609040504020204" pitchFamily="49" charset="0"/>
              </a:rPr>
              <a:t>_)</a:t>
            </a:r>
            <a:r>
              <a:rPr lang="fr-FR" sz="2000" dirty="0" err="1" smtClean="0">
                <a:latin typeface="Lucida Console" panose="020B0609040504020204" pitchFamily="49" charset="0"/>
              </a:rPr>
              <a:t>iterator</a:t>
            </a:r>
            <a:r>
              <a:rPr lang="fr-FR" sz="2000" dirty="0" smtClean="0"/>
              <a:t>: balaye le conteneur (non modifiable) </a:t>
            </a:r>
            <a:r>
              <a:rPr lang="fr-FR" sz="2000" dirty="0" err="1" smtClean="0">
                <a:latin typeface="Lucida Console" panose="020B0609040504020204" pitchFamily="49" charset="0"/>
              </a:rPr>
              <a:t>value_type</a:t>
            </a:r>
            <a:r>
              <a:rPr lang="fr-FR" sz="2000" dirty="0" smtClean="0">
                <a:latin typeface="Lucida Console" panose="020B0609040504020204" pitchFamily="49" charset="0"/>
              </a:rPr>
              <a:t>*</a:t>
            </a:r>
            <a:endParaRPr lang="fr-FR" sz="2000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fr-FR" sz="2000" dirty="0" smtClean="0">
                <a:latin typeface="Lucida Console" panose="020B0609040504020204" pitchFamily="49" charset="0"/>
              </a:rPr>
              <a:t>-(</a:t>
            </a:r>
            <a:r>
              <a:rPr lang="fr-FR" sz="2000" dirty="0" err="1" smtClean="0">
                <a:latin typeface="Lucida Console" panose="020B0609040504020204" pitchFamily="49" charset="0"/>
              </a:rPr>
              <a:t>const</a:t>
            </a:r>
            <a:r>
              <a:rPr lang="fr-FR" sz="2000" dirty="0" smtClean="0">
                <a:latin typeface="Lucida Console" panose="020B0609040504020204" pitchFamily="49" charset="0"/>
              </a:rPr>
              <a:t>_)</a:t>
            </a:r>
            <a:r>
              <a:rPr lang="fr-FR" sz="2000" dirty="0" err="1" smtClean="0">
                <a:latin typeface="Lucida Console" panose="020B0609040504020204" pitchFamily="49" charset="0"/>
              </a:rPr>
              <a:t>reverse_iterator</a:t>
            </a:r>
            <a:r>
              <a:rPr lang="fr-FR" sz="2000" dirty="0" smtClean="0"/>
              <a:t>: balaye </a:t>
            </a:r>
            <a:r>
              <a:rPr lang="fr-FR" sz="2000" dirty="0"/>
              <a:t>le </a:t>
            </a:r>
            <a:r>
              <a:rPr lang="fr-FR" sz="2000" dirty="0" smtClean="0"/>
              <a:t>conteneur à l’envers </a:t>
            </a:r>
            <a:r>
              <a:rPr lang="fr-FR" sz="2000" dirty="0"/>
              <a:t>(non modifiable)</a:t>
            </a:r>
            <a:r>
              <a:rPr lang="fr-FR" sz="2000" dirty="0" smtClean="0"/>
              <a:t>  </a:t>
            </a:r>
          </a:p>
          <a:p>
            <a:pPr marL="342900" lvl="1" indent="-342900">
              <a:spcBef>
                <a:spcPts val="0"/>
              </a:spcBef>
              <a:buFontTx/>
              <a:buChar char="-"/>
            </a:pPr>
            <a:r>
              <a:rPr lang="fr-FR" sz="2000" dirty="0" smtClean="0"/>
              <a:t>…</a:t>
            </a:r>
          </a:p>
          <a:p>
            <a:pPr marL="342900" lvl="1" indent="-342900">
              <a:spcBef>
                <a:spcPts val="0"/>
              </a:spcBef>
              <a:buFontTx/>
              <a:buChar char="-"/>
            </a:pPr>
            <a:endParaRPr lang="fr-FR" sz="2000" dirty="0"/>
          </a:p>
          <a:p>
            <a:pPr marL="0" lvl="1" indent="0">
              <a:spcBef>
                <a:spcPts val="0"/>
              </a:spcBef>
              <a:buNone/>
            </a:pPr>
            <a:r>
              <a:rPr lang="fr-FR" sz="2400" dirty="0" smtClean="0"/>
              <a:t>Pour les conteneurs associatifs 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fr-FR" sz="2000" dirty="0" smtClean="0"/>
              <a:t>- key : clé d’accès aux éléments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fr-FR" sz="2000" dirty="0" smtClean="0"/>
              <a:t>- T : type d’élément stockés valeur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fr-FR" sz="2000" dirty="0" smtClean="0"/>
              <a:t>- pair&lt;key, T&gt; : les objets stockés dans </a:t>
            </a:r>
            <a:r>
              <a:rPr lang="fr-FR" sz="2000" dirty="0" err="1" smtClean="0"/>
              <a:t>map</a:t>
            </a:r>
            <a:endParaRPr lang="fr-FR" sz="20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8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Conteneurs de quoi ?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fr-FR" dirty="0" smtClean="0"/>
              <a:t>et disposent des opérations : </a:t>
            </a:r>
          </a:p>
          <a:p>
            <a:pPr marL="0" lvl="1" indent="0">
              <a:spcBef>
                <a:spcPts val="0"/>
              </a:spcBef>
              <a:buNone/>
            </a:pPr>
            <a:endParaRPr lang="fr-FR" sz="2000" dirty="0"/>
          </a:p>
          <a:p>
            <a:pPr marL="0" lvl="1" indent="0">
              <a:spcBef>
                <a:spcPts val="0"/>
              </a:spcBef>
              <a:buNone/>
            </a:pPr>
            <a:r>
              <a:rPr lang="fr-FR" sz="2400" dirty="0" err="1" smtClean="0"/>
              <a:t>operator</a:t>
            </a:r>
            <a:r>
              <a:rPr lang="fr-FR" sz="2400" dirty="0" smtClean="0"/>
              <a:t> =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fr-FR" sz="2400" dirty="0" err="1"/>
              <a:t>o</a:t>
            </a:r>
            <a:r>
              <a:rPr lang="fr-FR" sz="2400" dirty="0" err="1" smtClean="0"/>
              <a:t>perator</a:t>
            </a:r>
            <a:r>
              <a:rPr lang="fr-FR" sz="2400" dirty="0" smtClean="0"/>
              <a:t> ==</a:t>
            </a:r>
          </a:p>
          <a:p>
            <a:pPr marL="0" lvl="1" indent="0">
              <a:spcBef>
                <a:spcPts val="0"/>
              </a:spcBef>
              <a:buNone/>
            </a:pPr>
            <a:endParaRPr lang="fr-FR" sz="2000" dirty="0"/>
          </a:p>
          <a:p>
            <a:pPr marL="0" lvl="1" indent="0">
              <a:spcBef>
                <a:spcPts val="0"/>
              </a:spcBef>
              <a:buNone/>
            </a:pPr>
            <a:r>
              <a:rPr lang="fr-FR" dirty="0" smtClean="0"/>
              <a:t>Pour les conteneurs ordonnés la clé doit avoir :</a:t>
            </a:r>
          </a:p>
          <a:p>
            <a:pPr marL="0" lvl="1" indent="0">
              <a:spcBef>
                <a:spcPts val="0"/>
              </a:spcBef>
              <a:buNone/>
            </a:pPr>
            <a:endParaRPr lang="fr-FR" sz="2000" dirty="0"/>
          </a:p>
          <a:p>
            <a:pPr marL="0" lvl="1" indent="0">
              <a:spcBef>
                <a:spcPts val="0"/>
              </a:spcBef>
              <a:buNone/>
            </a:pPr>
            <a:r>
              <a:rPr lang="fr-FR" sz="2400" dirty="0" err="1"/>
              <a:t>o</a:t>
            </a:r>
            <a:r>
              <a:rPr lang="fr-FR" sz="2400" dirty="0" err="1" smtClean="0"/>
              <a:t>perator</a:t>
            </a:r>
            <a:r>
              <a:rPr lang="fr-FR" sz="2400" dirty="0" smtClean="0"/>
              <a:t> &lt;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82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830" lvl="1" indent="0" algn="ctr">
              <a:buNone/>
            </a:pPr>
            <a:endParaRPr lang="fr-FR" dirty="0" smtClean="0"/>
          </a:p>
          <a:p>
            <a:pPr marL="456830" lvl="1" indent="0" algn="ctr">
              <a:buNone/>
            </a:pPr>
            <a:endParaRPr lang="fr-FR" dirty="0"/>
          </a:p>
          <a:p>
            <a:pPr marL="456830" lvl="1" indent="0" algn="ctr">
              <a:buNone/>
            </a:pPr>
            <a:r>
              <a:rPr lang="fr-FR" dirty="0" smtClean="0"/>
              <a:t>  </a:t>
            </a:r>
            <a:r>
              <a:rPr lang="fr-FR" sz="4800" dirty="0" smtClean="0"/>
              <a:t>Les </a:t>
            </a:r>
            <a:r>
              <a:rPr lang="fr-FR" sz="4800" dirty="0" err="1" smtClean="0"/>
              <a:t>itérateurs</a:t>
            </a:r>
            <a:r>
              <a:rPr lang="fr-FR" sz="4800" dirty="0" smtClean="0"/>
              <a:t> </a:t>
            </a:r>
            <a:endParaRPr lang="fr-FR" sz="4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6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fr-FR" sz="4900" dirty="0" smtClean="0"/>
              <a:t>Les </a:t>
            </a:r>
            <a:r>
              <a:rPr lang="fr-FR" sz="4900" dirty="0" err="1" smtClean="0"/>
              <a:t>itérateurs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184576"/>
          </a:xfrm>
        </p:spPr>
        <p:txBody>
          <a:bodyPr>
            <a:normAutofit lnSpcReduction="10000"/>
          </a:bodyPr>
          <a:lstStyle/>
          <a:p>
            <a:pPr>
              <a:buFont typeface="Wingdings"/>
              <a:buChar char="à"/>
            </a:pPr>
            <a:r>
              <a:rPr lang="fr-FR" sz="2400" dirty="0" smtClean="0"/>
              <a:t>Généralise la notion de pointeur : utilisés </a:t>
            </a:r>
            <a:r>
              <a:rPr lang="fr-FR" sz="2400" dirty="0"/>
              <a:t>pour parcourir </a:t>
            </a:r>
            <a:r>
              <a:rPr lang="fr-FR" sz="2400" dirty="0" smtClean="0"/>
              <a:t>les éléments des conteneurs </a:t>
            </a:r>
          </a:p>
          <a:p>
            <a:pPr>
              <a:buFont typeface="Wingdings"/>
              <a:buChar char="à"/>
            </a:pPr>
            <a:endParaRPr lang="fr-FR" sz="2400" dirty="0" smtClean="0"/>
          </a:p>
          <a:p>
            <a:pPr>
              <a:buFont typeface="Wingdings"/>
              <a:buChar char="à"/>
            </a:pPr>
            <a:endParaRPr lang="fr-FR" sz="2400" dirty="0"/>
          </a:p>
          <a:p>
            <a:pPr>
              <a:buFont typeface="Wingdings"/>
              <a:buChar char="à"/>
            </a:pPr>
            <a:endParaRPr lang="fr-FR" sz="2400" dirty="0" smtClean="0"/>
          </a:p>
          <a:p>
            <a:pPr>
              <a:buFont typeface="Wingdings"/>
              <a:buChar char="à"/>
            </a:pPr>
            <a:r>
              <a:rPr lang="fr-FR" sz="2400" dirty="0" smtClean="0"/>
              <a:t>Pratique : permet de se déplacer dans un conteneur sans connaitre sa taille, pratique avec des conteneurs dont la taille varie souvent !</a:t>
            </a:r>
          </a:p>
          <a:p>
            <a:pPr>
              <a:buFont typeface="Wingdings"/>
              <a:buChar char="à"/>
            </a:pPr>
            <a:r>
              <a:rPr lang="fr-FR" sz="2400" dirty="0" smtClean="0"/>
              <a:t>Code réutilisable : en changeant le </a:t>
            </a:r>
            <a:r>
              <a:rPr lang="fr-FR" sz="2400" dirty="0" err="1" smtClean="0"/>
              <a:t>class_name</a:t>
            </a:r>
            <a:r>
              <a:rPr lang="fr-FR" sz="2400" dirty="0" smtClean="0"/>
              <a:t> </a:t>
            </a:r>
          </a:p>
          <a:p>
            <a:pPr>
              <a:buFont typeface="Wingdings"/>
              <a:buChar char="à"/>
            </a:pPr>
            <a:r>
              <a:rPr lang="fr-FR" sz="2400" dirty="0" smtClean="0"/>
              <a:t>Dynamique : permet d’insérer et supprimer dynamiquement des éléments quand et comme nous le voulons</a:t>
            </a:r>
          </a:p>
          <a:p>
            <a:pPr>
              <a:buFont typeface="Wingdings"/>
              <a:buChar char="à"/>
            </a:pPr>
            <a:r>
              <a:rPr lang="fr-FR" sz="2400" dirty="0" smtClean="0"/>
              <a:t>Utile pour ce déplacer dans un conteneur qui n’a pas une mémoire </a:t>
            </a:r>
            <a:r>
              <a:rPr lang="fr-FR" sz="2400" dirty="0" err="1" smtClean="0"/>
              <a:t>contigue</a:t>
            </a:r>
            <a:r>
              <a:rPr lang="fr-FR" sz="2400" dirty="0" smtClean="0"/>
              <a:t> </a:t>
            </a:r>
            <a:r>
              <a:rPr lang="fr-FR" sz="2400" dirty="0" err="1" smtClean="0"/>
              <a:t>map</a:t>
            </a:r>
            <a:r>
              <a:rPr lang="fr-FR" sz="2400" dirty="0" smtClean="0"/>
              <a:t>, set</a:t>
            </a:r>
          </a:p>
          <a:p>
            <a:pPr lvl="1">
              <a:buFont typeface="Wingdings"/>
              <a:buChar char="à"/>
            </a:pPr>
            <a:endParaRPr lang="fr-FR" sz="2000" dirty="0"/>
          </a:p>
          <a:p>
            <a:pPr>
              <a:buFont typeface="Wingdings"/>
              <a:buChar char="à"/>
            </a:pPr>
            <a:endParaRPr lang="fr-FR" sz="24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13</a:t>
            </a:fld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827584" y="2204864"/>
            <a:ext cx="7560840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std</a:t>
            </a:r>
            <a:r>
              <a:rPr lang="en-US" sz="2400" dirty="0" smtClean="0">
                <a:solidFill>
                  <a:schemeClr val="tx1"/>
                </a:solidFill>
              </a:rPr>
              <a:t> :: </a:t>
            </a:r>
            <a:r>
              <a:rPr lang="en-US" sz="2400" dirty="0" err="1" smtClean="0">
                <a:solidFill>
                  <a:schemeClr val="tx1"/>
                </a:solidFill>
              </a:rPr>
              <a:t>class_name</a:t>
            </a:r>
            <a:r>
              <a:rPr lang="en-US" sz="2400" dirty="0" smtClean="0">
                <a:solidFill>
                  <a:schemeClr val="tx1"/>
                </a:solidFill>
              </a:rPr>
              <a:t> &lt;</a:t>
            </a:r>
            <a:r>
              <a:rPr lang="en-US" sz="2400" dirty="0" err="1" smtClean="0">
                <a:solidFill>
                  <a:schemeClr val="tx1"/>
                </a:solidFill>
              </a:rPr>
              <a:t>template_parameters</a:t>
            </a:r>
            <a:r>
              <a:rPr lang="en-US" sz="2400" dirty="0" smtClean="0">
                <a:solidFill>
                  <a:schemeClr val="tx1"/>
                </a:solidFill>
              </a:rPr>
              <a:t>&gt; :: iterator name;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93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Différentes catégories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5448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 smtClean="0"/>
              <a:t>Cinq catégories d’</a:t>
            </a:r>
            <a:r>
              <a:rPr lang="fr-FR" sz="2800" dirty="0" err="1" smtClean="0"/>
              <a:t>itérateurs</a:t>
            </a:r>
            <a:endParaRPr lang="fr-FR" sz="2800" dirty="0" smtClean="0"/>
          </a:p>
          <a:p>
            <a:pPr marL="0" indent="0">
              <a:buNone/>
            </a:pPr>
            <a:endParaRPr lang="fr-FR" sz="2100" dirty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b="1" dirty="0" smtClean="0"/>
          </a:p>
          <a:p>
            <a:pPr marL="0" indent="0">
              <a:buNone/>
            </a:pPr>
            <a:endParaRPr lang="fr-FR" sz="2100" b="1" dirty="0"/>
          </a:p>
          <a:p>
            <a:pPr marL="0" indent="0">
              <a:buNone/>
            </a:pPr>
            <a:endParaRPr lang="fr-FR" sz="2100" b="1" dirty="0" smtClean="0"/>
          </a:p>
          <a:p>
            <a:pPr marL="0" indent="0">
              <a:buNone/>
            </a:pPr>
            <a:endParaRPr lang="fr-FR" sz="2100" b="1" dirty="0" smtClean="0"/>
          </a:p>
          <a:p>
            <a:pPr marL="0" indent="0">
              <a:buNone/>
            </a:pPr>
            <a:endParaRPr lang="fr-FR" sz="2100" b="1" dirty="0" smtClean="0"/>
          </a:p>
          <a:p>
            <a:pPr marL="0" indent="0">
              <a:buNone/>
            </a:pPr>
            <a:r>
              <a:rPr lang="fr-FR" sz="2000" b="1" dirty="0" smtClean="0"/>
              <a:t>Input </a:t>
            </a:r>
            <a:r>
              <a:rPr lang="fr-FR" sz="2000" b="1" dirty="0"/>
              <a:t>: </a:t>
            </a:r>
            <a:r>
              <a:rPr lang="fr-FR" sz="2000" dirty="0" smtClean="0"/>
              <a:t>peut lire une fois chaque élément, se déplace dans un seul sens </a:t>
            </a:r>
          </a:p>
          <a:p>
            <a:pPr marL="0" indent="0">
              <a:buNone/>
            </a:pPr>
            <a:r>
              <a:rPr lang="fr-FR" sz="2000" b="1" dirty="0" smtClean="0"/>
              <a:t>Output :  </a:t>
            </a:r>
            <a:r>
              <a:rPr lang="fr-FR" sz="2000" dirty="0" smtClean="0"/>
              <a:t>peut écrire </a:t>
            </a:r>
            <a:r>
              <a:rPr lang="fr-FR" sz="2000" dirty="0"/>
              <a:t>une fois chaque élément, </a:t>
            </a:r>
            <a:r>
              <a:rPr lang="fr-FR" sz="2000" dirty="0" smtClean="0"/>
              <a:t>se déplace dans un seul sens</a:t>
            </a:r>
          </a:p>
          <a:p>
            <a:pPr marL="0" indent="0">
              <a:buNone/>
            </a:pPr>
            <a:r>
              <a:rPr lang="fr-FR" sz="2000" b="1" dirty="0" err="1" smtClean="0"/>
              <a:t>Forward</a:t>
            </a:r>
            <a:r>
              <a:rPr lang="fr-FR" sz="2000" b="1" dirty="0"/>
              <a:t> </a:t>
            </a:r>
            <a:r>
              <a:rPr lang="fr-FR" sz="2000" b="1" dirty="0" smtClean="0"/>
              <a:t>: </a:t>
            </a:r>
            <a:r>
              <a:rPr lang="fr-FR" sz="2000" dirty="0" smtClean="0"/>
              <a:t>supporte la lecture et l’écriture</a:t>
            </a:r>
          </a:p>
          <a:p>
            <a:pPr marL="0" indent="0">
              <a:buNone/>
            </a:pPr>
            <a:r>
              <a:rPr lang="fr-FR" sz="2000" b="1" dirty="0" err="1" smtClean="0"/>
              <a:t>Bidirectionnal</a:t>
            </a:r>
            <a:r>
              <a:rPr lang="fr-FR" sz="2000" b="1" dirty="0" smtClean="0"/>
              <a:t> : </a:t>
            </a:r>
            <a:r>
              <a:rPr lang="fr-FR" sz="2000" dirty="0" smtClean="0"/>
              <a:t>accède et affecte en se déplaçant dans les deux sens mais d’un seul élément à la fois</a:t>
            </a:r>
          </a:p>
          <a:p>
            <a:pPr marL="0" indent="0">
              <a:buNone/>
            </a:pPr>
            <a:r>
              <a:rPr lang="fr-FR" sz="2000" b="1" dirty="0" err="1" smtClean="0"/>
              <a:t>Random-access</a:t>
            </a:r>
            <a:r>
              <a:rPr lang="fr-FR" sz="2000" b="1" dirty="0" smtClean="0"/>
              <a:t> : </a:t>
            </a:r>
            <a:r>
              <a:rPr lang="fr-FR" sz="2000" dirty="0" smtClean="0"/>
              <a:t>accèdent de façon aléatoire à n’importe quel élément du conteneur. Même fonct</a:t>
            </a:r>
            <a:r>
              <a:rPr lang="fr-FR" sz="2000" dirty="0"/>
              <a:t>ionnalité </a:t>
            </a:r>
            <a:r>
              <a:rPr lang="fr-FR" sz="2000" dirty="0" smtClean="0"/>
              <a:t>que les pointeurs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6" y="1689305"/>
            <a:ext cx="3674031" cy="201657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711667" y="3705879"/>
            <a:ext cx="1218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geeksforgeeks.org</a:t>
            </a:r>
            <a:endParaRPr lang="fr-FR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3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8331" y="26064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5 catégories d’</a:t>
            </a:r>
            <a:r>
              <a:rPr lang="fr-FR" dirty="0" err="1" smtClean="0"/>
              <a:t>itérateurs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5448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 algn="ctr">
              <a:buNone/>
            </a:pPr>
            <a:r>
              <a:rPr lang="fr-FR" sz="3600" dirty="0">
                <a:cs typeface="Arial Unicode MS" pitchFamily="2"/>
              </a:rPr>
              <a:t>Qui peut le plus peut le moins</a:t>
            </a:r>
          </a:p>
          <a:p>
            <a:pPr marL="0" indent="0">
              <a:buNone/>
            </a:pPr>
            <a:endParaRPr lang="fr-FR" sz="2000" dirty="0"/>
          </a:p>
        </p:txBody>
      </p:sp>
      <p:grpSp>
        <p:nvGrpSpPr>
          <p:cNvPr id="7" name="Groupe 6"/>
          <p:cNvGrpSpPr/>
          <p:nvPr/>
        </p:nvGrpSpPr>
        <p:grpSpPr>
          <a:xfrm>
            <a:off x="755576" y="1353598"/>
            <a:ext cx="7395709" cy="4127757"/>
            <a:chOff x="1472445" y="1454760"/>
            <a:chExt cx="7395709" cy="4127757"/>
          </a:xfrm>
        </p:grpSpPr>
        <p:sp>
          <p:nvSpPr>
            <p:cNvPr id="8" name="ZoneTexte 7"/>
            <p:cNvSpPr txBox="1"/>
            <p:nvPr/>
          </p:nvSpPr>
          <p:spPr>
            <a:xfrm>
              <a:off x="1472445" y="1454760"/>
              <a:ext cx="2275110" cy="106163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1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Input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i="0" u="none" strike="noStrike" dirty="0">
                  <a:ln>
                    <a:noFill/>
                  </a:ln>
                  <a:solidFill>
                    <a:srgbClr val="62E739"/>
                  </a:solidFill>
                  <a:latin typeface="Albany" pitchFamily="34"/>
                  <a:ea typeface="HG Mincho Light J" pitchFamily="2"/>
                  <a:cs typeface="Arial Unicode MS" pitchFamily="2"/>
                </a:rPr>
                <a:t>*</a:t>
              </a:r>
              <a:r>
                <a:rPr lang="fr-FR" sz="2400" b="0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Je lis </a:t>
              </a:r>
              <a:r>
                <a:rPr lang="fr-FR" sz="2400" b="0" i="1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(une fois)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i="0" u="none" strike="noStrike" dirty="0">
                  <a:ln>
                    <a:noFill/>
                  </a:ln>
                  <a:solidFill>
                    <a:srgbClr val="62E739"/>
                  </a:solidFill>
                  <a:latin typeface="Albany" pitchFamily="34"/>
                  <a:ea typeface="HG Mincho Light J" pitchFamily="2"/>
                  <a:cs typeface="Arial Unicode MS" pitchFamily="2"/>
                </a:rPr>
                <a:t>++</a:t>
              </a:r>
              <a:r>
                <a:rPr lang="fr-FR" sz="2400" b="0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j'avance</a:t>
              </a: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3253860" y="2709719"/>
              <a:ext cx="4112280" cy="70775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1" i="0" u="none" strike="noStrike" dirty="0" err="1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Forward</a:t>
              </a:r>
              <a:endParaRPr lang="fr-FR" sz="2400" b="1" i="0" u="none" strike="noStrike" dirty="0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1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 </a:t>
              </a:r>
              <a:r>
                <a:rPr lang="fr-FR" sz="2400" i="0" u="none" strike="noStrike" dirty="0">
                  <a:ln>
                    <a:noFill/>
                  </a:ln>
                  <a:solidFill>
                    <a:srgbClr val="62E739"/>
                  </a:solidFill>
                  <a:latin typeface="Albany" pitchFamily="34"/>
                  <a:ea typeface="HG Mincho Light J" pitchFamily="2"/>
                  <a:cs typeface="Arial Unicode MS" pitchFamily="2"/>
                </a:rPr>
                <a:t>*</a:t>
              </a:r>
              <a:r>
                <a:rPr lang="fr-FR" sz="2400" b="0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Je lis, j'écris </a:t>
              </a:r>
              <a:r>
                <a:rPr lang="fr-FR" sz="2400" b="0" i="1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(plusieurs fois)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6431846" y="1454760"/>
              <a:ext cx="2436308" cy="106163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1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Output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i="0" u="none" strike="noStrike" dirty="0">
                  <a:ln>
                    <a:noFill/>
                  </a:ln>
                  <a:solidFill>
                    <a:srgbClr val="62E739"/>
                  </a:solidFill>
                  <a:latin typeface="Albany" pitchFamily="34"/>
                  <a:ea typeface="HG Mincho Light J" pitchFamily="2"/>
                  <a:cs typeface="Arial Unicode MS" pitchFamily="2"/>
                </a:rPr>
                <a:t>*</a:t>
              </a:r>
              <a:r>
                <a:rPr lang="fr-FR" sz="2400" b="0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J'écris </a:t>
              </a:r>
              <a:r>
                <a:rPr lang="fr-FR" sz="2400" b="0" i="1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(une fois)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i="0" u="none" strike="noStrike" dirty="0">
                  <a:ln>
                    <a:noFill/>
                  </a:ln>
                  <a:solidFill>
                    <a:srgbClr val="62E739"/>
                  </a:solidFill>
                  <a:latin typeface="Albany" pitchFamily="34"/>
                  <a:ea typeface="HG Mincho Light J" pitchFamily="2"/>
                  <a:cs typeface="Arial Unicode MS" pitchFamily="2"/>
                </a:rPr>
                <a:t>++</a:t>
              </a:r>
              <a:r>
                <a:rPr lang="fr-FR" sz="2400" b="0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j'avance</a:t>
              </a: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3848514" y="3886663"/>
              <a:ext cx="2581925" cy="70775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1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 </a:t>
              </a:r>
              <a:r>
                <a:rPr lang="fr-FR" sz="2400" b="1" i="0" u="none" strike="noStrike" dirty="0" smtClean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Bidirectionnels</a:t>
              </a:r>
              <a:endParaRPr lang="fr-FR" sz="2400" b="1" i="0" u="none" strike="noStrike" dirty="0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1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</a:t>
              </a:r>
              <a:r>
                <a:rPr lang="fr-FR" sz="2400" i="0" u="none" strike="noStrike" dirty="0">
                  <a:ln>
                    <a:noFill/>
                  </a:ln>
                  <a:solidFill>
                    <a:srgbClr val="62E739"/>
                  </a:solidFill>
                  <a:latin typeface="Albany" pitchFamily="34"/>
                  <a:ea typeface="HG Mincho Light J" pitchFamily="2"/>
                  <a:cs typeface="Arial Unicode MS" pitchFamily="2"/>
                </a:rPr>
                <a:t> -- </a:t>
              </a:r>
              <a:r>
                <a:rPr lang="fr-FR" sz="2400" b="0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Je recule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3423549" y="4874759"/>
              <a:ext cx="2872902" cy="70775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1" i="0" u="none" strike="noStrike" dirty="0" err="1" smtClean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Random</a:t>
              </a:r>
              <a:r>
                <a:rPr lang="fr-FR" sz="2400" b="1" i="0" u="none" strike="noStrike" dirty="0" smtClean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- </a:t>
              </a:r>
              <a:r>
                <a:rPr lang="fr-FR" sz="2400" b="1" i="0" u="none" strike="noStrike" dirty="0" err="1" smtClean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Acess</a:t>
              </a:r>
              <a:endParaRPr lang="fr-FR" sz="2400" b="1" i="0" u="none" strike="noStrike" dirty="0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i="0" u="none" strike="noStrike" dirty="0">
                  <a:ln>
                    <a:noFill/>
                  </a:ln>
                  <a:solidFill>
                    <a:srgbClr val="62E739"/>
                  </a:solidFill>
                  <a:latin typeface="Albany" pitchFamily="34"/>
                  <a:ea typeface="HG Mincho Light J" pitchFamily="2"/>
                  <a:cs typeface="Arial Unicode MS" pitchFamily="2"/>
                </a:rPr>
                <a:t>+ - </a:t>
              </a:r>
              <a:r>
                <a:rPr lang="fr-FR" sz="2400" b="0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Calcul d'adresses</a:t>
              </a:r>
            </a:p>
          </p:txBody>
        </p:sp>
        <p:cxnSp>
          <p:nvCxnSpPr>
            <p:cNvPr id="14" name="Connecteur en arc 13"/>
            <p:cNvCxnSpPr/>
            <p:nvPr/>
          </p:nvCxnSpPr>
          <p:spPr>
            <a:xfrm rot="5400000" flipH="1" flipV="1">
              <a:off x="6084256" y="4725464"/>
              <a:ext cx="1151488" cy="12700"/>
            </a:xfrm>
            <a:prstGeom prst="curvedConnector3">
              <a:avLst>
                <a:gd name="adj1" fmla="val 50000"/>
              </a:avLst>
            </a:prstGeom>
            <a:noFill/>
            <a:ln w="36000">
              <a:solidFill>
                <a:schemeClr val="accent1"/>
              </a:solidFill>
              <a:prstDash val="solid"/>
              <a:tailEnd type="arrow"/>
            </a:ln>
          </p:spPr>
        </p:cxnSp>
        <p:cxnSp>
          <p:nvCxnSpPr>
            <p:cNvPr id="15" name="Connecteur en arc 14"/>
            <p:cNvCxnSpPr/>
            <p:nvPr/>
          </p:nvCxnSpPr>
          <p:spPr>
            <a:xfrm rot="16200000" flipH="1">
              <a:off x="2787078" y="3142206"/>
              <a:ext cx="1083958" cy="959038"/>
            </a:xfrm>
            <a:prstGeom prst="curvedConnector2">
              <a:avLst/>
            </a:prstGeom>
            <a:noFill/>
            <a:ln w="36000">
              <a:solidFill>
                <a:schemeClr val="accent1"/>
              </a:solidFill>
              <a:prstDash val="solid"/>
              <a:headEnd type="arrow"/>
            </a:ln>
          </p:spPr>
        </p:cxnSp>
        <p:cxnSp>
          <p:nvCxnSpPr>
            <p:cNvPr id="16" name="Connecteur en arc 15"/>
            <p:cNvCxnSpPr>
              <a:stCxn id="10" idx="0"/>
              <a:endCxn id="11" idx="1"/>
            </p:cNvCxnSpPr>
            <p:nvPr/>
          </p:nvCxnSpPr>
          <p:spPr>
            <a:xfrm rot="5400000" flipH="1" flipV="1">
              <a:off x="5508853" y="1786726"/>
              <a:ext cx="724140" cy="1121846"/>
            </a:xfrm>
            <a:prstGeom prst="curvedConnector2">
              <a:avLst/>
            </a:prstGeom>
            <a:noFill/>
            <a:ln w="36000">
              <a:solidFill>
                <a:schemeClr val="accent1"/>
              </a:solidFill>
              <a:prstDash val="solid"/>
              <a:tailEnd type="arrow"/>
            </a:ln>
          </p:spPr>
        </p:cxnSp>
        <p:cxnSp>
          <p:nvCxnSpPr>
            <p:cNvPr id="17" name="Connecteur en arc 16"/>
            <p:cNvCxnSpPr>
              <a:stCxn id="10" idx="0"/>
              <a:endCxn id="8" idx="3"/>
            </p:cNvCxnSpPr>
            <p:nvPr/>
          </p:nvCxnSpPr>
          <p:spPr>
            <a:xfrm rot="16200000" flipV="1">
              <a:off x="4166708" y="1566426"/>
              <a:ext cx="724140" cy="1562445"/>
            </a:xfrm>
            <a:prstGeom prst="curvedConnector2">
              <a:avLst/>
            </a:prstGeom>
            <a:noFill/>
            <a:ln w="36000">
              <a:solidFill>
                <a:schemeClr val="accent1"/>
              </a:solidFill>
              <a:prstDash val="solid"/>
              <a:tailEnd type="arrow"/>
            </a:ln>
          </p:spPr>
        </p:cxnSp>
      </p:grp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1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marL="0" indent="0"/>
            <a:r>
              <a:rPr lang="fr-FR" dirty="0"/>
              <a:t>A chaque conteneur son </a:t>
            </a:r>
            <a:r>
              <a:rPr lang="fr-FR" dirty="0" err="1"/>
              <a:t>itérateur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8568952" cy="51845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Bidirectionnel :</a:t>
            </a:r>
          </a:p>
          <a:p>
            <a:pPr marL="0" indent="0">
              <a:buNone/>
            </a:pPr>
            <a:r>
              <a:rPr lang="fr-FR" sz="2400" dirty="0" smtClean="0"/>
              <a:t>      </a:t>
            </a:r>
            <a:r>
              <a:rPr lang="fr-FR" sz="2400" dirty="0" err="1" smtClean="0"/>
              <a:t>list</a:t>
            </a:r>
            <a:r>
              <a:rPr lang="fr-FR" sz="2400" dirty="0" smtClean="0"/>
              <a:t>, </a:t>
            </a:r>
            <a:r>
              <a:rPr lang="fr-FR" sz="2400" dirty="0" err="1" smtClean="0"/>
              <a:t>map</a:t>
            </a:r>
            <a:r>
              <a:rPr lang="fr-FR" sz="2400" dirty="0" smtClean="0"/>
              <a:t>, </a:t>
            </a:r>
            <a:r>
              <a:rPr lang="fr-FR" sz="2400" dirty="0" err="1" smtClean="0"/>
              <a:t>multimap</a:t>
            </a:r>
            <a:r>
              <a:rPr lang="fr-FR" sz="2400" dirty="0" smtClean="0"/>
              <a:t>, set, </a:t>
            </a:r>
            <a:r>
              <a:rPr lang="fr-FR" sz="2400" dirty="0" err="1" smtClean="0"/>
              <a:t>multiset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err="1" smtClean="0"/>
              <a:t>Random</a:t>
            </a:r>
            <a:r>
              <a:rPr lang="fr-FR" sz="2800" dirty="0" smtClean="0"/>
              <a:t> </a:t>
            </a:r>
            <a:r>
              <a:rPr lang="fr-FR" sz="2800" dirty="0" err="1" smtClean="0"/>
              <a:t>access</a:t>
            </a:r>
            <a:r>
              <a:rPr lang="fr-FR" sz="2800" dirty="0" smtClean="0"/>
              <a:t> :</a:t>
            </a:r>
          </a:p>
          <a:p>
            <a:pPr marL="0" indent="0">
              <a:buNone/>
            </a:pPr>
            <a:r>
              <a:rPr lang="fr-FR" sz="2400" dirty="0" smtClean="0"/>
              <a:t>      </a:t>
            </a:r>
            <a:r>
              <a:rPr lang="fr-FR" sz="2400" dirty="0" err="1" smtClean="0"/>
              <a:t>vector</a:t>
            </a:r>
            <a:r>
              <a:rPr lang="fr-FR" sz="2400" dirty="0" smtClean="0"/>
              <a:t>, </a:t>
            </a:r>
            <a:r>
              <a:rPr lang="fr-FR" sz="2400" dirty="0" err="1" smtClean="0"/>
              <a:t>deque</a:t>
            </a:r>
            <a:endParaRPr lang="fr-F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Input/Output/</a:t>
            </a:r>
            <a:r>
              <a:rPr lang="fr-FR" sz="2800" dirty="0" err="1" smtClean="0"/>
              <a:t>Forward</a:t>
            </a:r>
            <a:r>
              <a:rPr lang="fr-FR" sz="2800" dirty="0" smtClean="0"/>
              <a:t> :</a:t>
            </a:r>
          </a:p>
          <a:p>
            <a:pPr marL="0" indent="0">
              <a:buNone/>
            </a:pPr>
            <a:r>
              <a:rPr lang="fr-FR" sz="2400" dirty="0"/>
              <a:t> </a:t>
            </a:r>
            <a:r>
              <a:rPr lang="fr-FR" sz="2400" dirty="0" smtClean="0"/>
              <a:t>     </a:t>
            </a:r>
            <a:r>
              <a:rPr lang="fr-FR" sz="2400" dirty="0" err="1" smtClean="0"/>
              <a:t>iostream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No </a:t>
            </a:r>
            <a:r>
              <a:rPr lang="fr-FR" sz="2800" dirty="0" err="1" smtClean="0"/>
              <a:t>iterator</a:t>
            </a:r>
            <a:r>
              <a:rPr lang="fr-FR" sz="2800" dirty="0" smtClean="0"/>
              <a:t> </a:t>
            </a:r>
            <a:r>
              <a:rPr lang="fr-FR" sz="2800" dirty="0" err="1" smtClean="0"/>
              <a:t>supported</a:t>
            </a:r>
            <a:r>
              <a:rPr lang="fr-FR" sz="2800" dirty="0" smtClean="0"/>
              <a:t> :</a:t>
            </a:r>
          </a:p>
          <a:p>
            <a:pPr marL="0" indent="0">
              <a:buNone/>
            </a:pPr>
            <a:r>
              <a:rPr lang="fr-FR" sz="2400" dirty="0" smtClean="0"/>
              <a:t>      </a:t>
            </a:r>
            <a:r>
              <a:rPr lang="fr-FR" sz="2400" dirty="0" err="1" smtClean="0"/>
              <a:t>stack</a:t>
            </a:r>
            <a:r>
              <a:rPr lang="fr-FR" sz="2400" dirty="0" smtClean="0"/>
              <a:t>, queue, </a:t>
            </a:r>
            <a:r>
              <a:rPr lang="fr-FR" sz="2400" dirty="0" err="1" smtClean="0"/>
              <a:t>priority</a:t>
            </a:r>
            <a:r>
              <a:rPr lang="fr-FR" sz="2400" dirty="0" smtClean="0"/>
              <a:t>-queue</a:t>
            </a:r>
            <a:endParaRPr lang="fr-FR" sz="2100" dirty="0" smtClean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/>
          </a:p>
          <a:p>
            <a:pPr marL="0" indent="0">
              <a:buNone/>
            </a:pPr>
            <a:endParaRPr lang="fr-FR" sz="21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42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Plusieurs types d’</a:t>
            </a:r>
            <a:r>
              <a:rPr lang="fr-FR" dirty="0" err="1" smtClean="0"/>
              <a:t>itérateurs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052736"/>
            <a:ext cx="8568952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i="1" dirty="0" smtClean="0">
                <a:latin typeface="Lucida Console" panose="020B0609040504020204" pitchFamily="49" charset="0"/>
              </a:rPr>
              <a:t>container&lt;T</a:t>
            </a:r>
            <a:r>
              <a:rPr lang="fr-FR" sz="2000" i="1" dirty="0">
                <a:latin typeface="Lucida Console" panose="020B0609040504020204" pitchFamily="49" charset="0"/>
              </a:rPr>
              <a:t>&gt;::</a:t>
            </a:r>
            <a:r>
              <a:rPr lang="fr-FR" sz="2000" i="1" dirty="0" err="1">
                <a:latin typeface="Lucida Console" panose="020B0609040504020204" pitchFamily="49" charset="0"/>
              </a:rPr>
              <a:t>iterator</a:t>
            </a:r>
            <a:r>
              <a:rPr lang="fr-FR" sz="2000" i="1" dirty="0">
                <a:latin typeface="Lucida Console" panose="020B0609040504020204" pitchFamily="49" charset="0"/>
              </a:rPr>
              <a:t> : </a:t>
            </a:r>
            <a:r>
              <a:rPr lang="fr-FR" sz="2000" i="1" dirty="0" err="1">
                <a:latin typeface="Lucida Console" panose="020B0609040504020204" pitchFamily="49" charset="0"/>
              </a:rPr>
              <a:t>it</a:t>
            </a:r>
            <a:r>
              <a:rPr lang="fr-FR" sz="2000" i="1" dirty="0">
                <a:latin typeface="Lucida Console" panose="020B0609040504020204" pitchFamily="49" charset="0"/>
              </a:rPr>
              <a:t>           </a:t>
            </a:r>
            <a:r>
              <a:rPr lang="fr-FR" sz="2000" i="1" dirty="0" smtClean="0">
                <a:latin typeface="Lucida Console" panose="020B0609040504020204" pitchFamily="49" charset="0"/>
              </a:rPr>
              <a:t>        </a:t>
            </a:r>
            <a:r>
              <a:rPr lang="fr-FR" sz="2000" dirty="0" smtClean="0"/>
              <a:t>(</a:t>
            </a:r>
            <a:r>
              <a:rPr lang="fr-FR" sz="2000" dirty="0" err="1"/>
              <a:t>read</a:t>
            </a:r>
            <a:r>
              <a:rPr lang="fr-FR" sz="2000" dirty="0"/>
              <a:t>/</a:t>
            </a:r>
            <a:r>
              <a:rPr lang="fr-FR" sz="2000" dirty="0" err="1"/>
              <a:t>write</a:t>
            </a:r>
            <a:r>
              <a:rPr lang="fr-FR" sz="2000" dirty="0" smtClean="0"/>
              <a:t>)</a:t>
            </a:r>
          </a:p>
          <a:p>
            <a:pPr marL="0" indent="0">
              <a:buNone/>
            </a:pPr>
            <a:r>
              <a:rPr lang="fr-FR" sz="2000" i="1" dirty="0">
                <a:latin typeface="Lucida Console" panose="020B0609040504020204" pitchFamily="49" charset="0"/>
              </a:rPr>
              <a:t>container&lt;T&gt;::</a:t>
            </a:r>
            <a:r>
              <a:rPr lang="fr-FR" sz="2000" i="1" dirty="0" err="1">
                <a:latin typeface="Lucida Console" panose="020B0609040504020204" pitchFamily="49" charset="0"/>
              </a:rPr>
              <a:t>reverse_iterator</a:t>
            </a:r>
            <a:r>
              <a:rPr lang="fr-FR" sz="2000" i="1" dirty="0">
                <a:latin typeface="Lucida Console" panose="020B0609040504020204" pitchFamily="49" charset="0"/>
              </a:rPr>
              <a:t> : </a:t>
            </a:r>
            <a:r>
              <a:rPr lang="fr-FR" sz="2000" i="1" dirty="0" err="1" smtClean="0">
                <a:latin typeface="Lucida Console" panose="020B0609040504020204" pitchFamily="49" charset="0"/>
              </a:rPr>
              <a:t>it</a:t>
            </a:r>
            <a:r>
              <a:rPr lang="fr-FR" sz="2000" i="1" dirty="0" smtClean="0">
                <a:latin typeface="Lucida Console" panose="020B0609040504020204" pitchFamily="49" charset="0"/>
              </a:rPr>
              <a:t>  </a:t>
            </a:r>
            <a:r>
              <a:rPr lang="fr-FR" sz="1600" i="1" dirty="0" smtClean="0">
                <a:latin typeface="Lucida Console" panose="020B0609040504020204" pitchFamily="49" charset="0"/>
              </a:rPr>
              <a:t>[au moins </a:t>
            </a:r>
            <a:r>
              <a:rPr lang="fr-FR" sz="1600" i="1" dirty="0" err="1" smtClean="0">
                <a:latin typeface="Lucida Console" panose="020B0609040504020204" pitchFamily="49" charset="0"/>
              </a:rPr>
              <a:t>Bidir</a:t>
            </a:r>
            <a:r>
              <a:rPr lang="fr-FR" sz="1600" i="1" dirty="0" smtClean="0">
                <a:latin typeface="Lucida Console" panose="020B0609040504020204" pitchFamily="49" charset="0"/>
              </a:rPr>
              <a:t>]</a:t>
            </a:r>
            <a:endParaRPr lang="fr-FR" sz="1600" dirty="0"/>
          </a:p>
          <a:p>
            <a:pPr marL="0" indent="0">
              <a:buNone/>
            </a:pPr>
            <a:r>
              <a:rPr lang="fr-FR" sz="2000" i="1" dirty="0">
                <a:latin typeface="Lucida Console" panose="020B0609040504020204" pitchFamily="49" charset="0"/>
              </a:rPr>
              <a:t>container&lt;T&gt;::</a:t>
            </a:r>
            <a:r>
              <a:rPr lang="fr-FR" sz="2000" i="1" dirty="0" err="1">
                <a:latin typeface="Lucida Console" panose="020B0609040504020204" pitchFamily="49" charset="0"/>
              </a:rPr>
              <a:t>const_iterator</a:t>
            </a:r>
            <a:r>
              <a:rPr lang="fr-FR" sz="2000" i="1" dirty="0">
                <a:latin typeface="Lucida Console" panose="020B0609040504020204" pitchFamily="49" charset="0"/>
              </a:rPr>
              <a:t> : </a:t>
            </a:r>
            <a:r>
              <a:rPr lang="fr-FR" sz="2000" i="1" dirty="0" err="1">
                <a:latin typeface="Lucida Console" panose="020B0609040504020204" pitchFamily="49" charset="0"/>
              </a:rPr>
              <a:t>it</a:t>
            </a:r>
            <a:r>
              <a:rPr lang="fr-FR" sz="2000" i="1" dirty="0">
                <a:latin typeface="Lucida Console" panose="020B0609040504020204" pitchFamily="49" charset="0"/>
              </a:rPr>
              <a:t>     </a:t>
            </a:r>
            <a:r>
              <a:rPr lang="fr-FR" sz="2000" i="1" dirty="0" smtClean="0">
                <a:latin typeface="Lucida Console" panose="020B0609040504020204" pitchFamily="49" charset="0"/>
              </a:rPr>
              <a:t>        </a:t>
            </a:r>
            <a:r>
              <a:rPr lang="fr-FR" sz="2000" dirty="0" smtClean="0"/>
              <a:t>(</a:t>
            </a:r>
            <a:r>
              <a:rPr lang="fr-FR" sz="2000" dirty="0" err="1"/>
              <a:t>read-only</a:t>
            </a:r>
            <a:r>
              <a:rPr lang="fr-FR" sz="2000" dirty="0"/>
              <a:t>)</a:t>
            </a:r>
          </a:p>
          <a:p>
            <a:pPr marL="0" indent="0">
              <a:buNone/>
            </a:pPr>
            <a:r>
              <a:rPr lang="fr-FR" sz="2000" i="1" dirty="0" smtClean="0">
                <a:latin typeface="Lucida Console" panose="020B0609040504020204" pitchFamily="49" charset="0"/>
              </a:rPr>
              <a:t>container&lt;T</a:t>
            </a:r>
            <a:r>
              <a:rPr lang="fr-FR" sz="2000" i="1" dirty="0">
                <a:latin typeface="Lucida Console" panose="020B0609040504020204" pitchFamily="49" charset="0"/>
              </a:rPr>
              <a:t>&gt;::</a:t>
            </a:r>
            <a:r>
              <a:rPr lang="fr-FR" sz="2000" i="1" dirty="0" err="1">
                <a:latin typeface="Lucida Console" panose="020B0609040504020204" pitchFamily="49" charset="0"/>
              </a:rPr>
              <a:t>const_reverse_iterator</a:t>
            </a:r>
            <a:r>
              <a:rPr lang="fr-FR" sz="2000" i="1" dirty="0">
                <a:latin typeface="Lucida Console" panose="020B0609040504020204" pitchFamily="49" charset="0"/>
              </a:rPr>
              <a:t> : </a:t>
            </a:r>
            <a:r>
              <a:rPr lang="fr-FR" sz="2000" i="1" dirty="0" err="1">
                <a:latin typeface="Lucida Console" panose="020B0609040504020204" pitchFamily="49" charset="0"/>
              </a:rPr>
              <a:t>it</a:t>
            </a:r>
            <a:endParaRPr lang="fr-FR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/>
          </a:p>
        </p:txBody>
      </p:sp>
      <p:grpSp>
        <p:nvGrpSpPr>
          <p:cNvPr id="4" name="Groupe 3"/>
          <p:cNvGrpSpPr/>
          <p:nvPr/>
        </p:nvGrpSpPr>
        <p:grpSpPr>
          <a:xfrm>
            <a:off x="185437" y="3014487"/>
            <a:ext cx="6150545" cy="2593869"/>
            <a:chOff x="1945592" y="1796220"/>
            <a:chExt cx="5248048" cy="3107961"/>
          </a:xfrm>
        </p:grpSpPr>
        <p:grpSp>
          <p:nvGrpSpPr>
            <p:cNvPr id="5" name="Groupe 4"/>
            <p:cNvGrpSpPr/>
            <p:nvPr/>
          </p:nvGrpSpPr>
          <p:grpSpPr>
            <a:xfrm>
              <a:off x="2612410" y="2939269"/>
              <a:ext cx="3918614" cy="653171"/>
              <a:chOff x="2880000" y="3240000"/>
              <a:chExt cx="4320000" cy="720000"/>
            </a:xfrm>
          </p:grpSpPr>
          <p:sp>
            <p:nvSpPr>
              <p:cNvPr id="16" name="Forme libre 15"/>
              <p:cNvSpPr/>
              <p:nvPr/>
            </p:nvSpPr>
            <p:spPr>
              <a:xfrm>
                <a:off x="2880000" y="3240000"/>
                <a:ext cx="4320000" cy="7200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0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17" name="Connecteur droit 16"/>
              <p:cNvSpPr/>
              <p:nvPr/>
            </p:nvSpPr>
            <p:spPr>
              <a:xfrm>
                <a:off x="3600000" y="3240000"/>
                <a:ext cx="0" cy="720000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18" name="Connecteur droit 17"/>
              <p:cNvSpPr/>
              <p:nvPr/>
            </p:nvSpPr>
            <p:spPr>
              <a:xfrm>
                <a:off x="4320000" y="3240000"/>
                <a:ext cx="0" cy="720000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19" name="Connecteur droit 18"/>
              <p:cNvSpPr/>
              <p:nvPr/>
            </p:nvSpPr>
            <p:spPr>
              <a:xfrm>
                <a:off x="5040000" y="3240000"/>
                <a:ext cx="0" cy="720000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20" name="Connecteur droit 19"/>
              <p:cNvSpPr/>
              <p:nvPr/>
            </p:nvSpPr>
            <p:spPr>
              <a:xfrm>
                <a:off x="5760000" y="3240000"/>
                <a:ext cx="0" cy="720000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21" name="Connecteur droit 20"/>
              <p:cNvSpPr/>
              <p:nvPr/>
            </p:nvSpPr>
            <p:spPr>
              <a:xfrm>
                <a:off x="6480000" y="3240000"/>
                <a:ext cx="0" cy="720000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</p:grpSp>
        <p:sp>
          <p:nvSpPr>
            <p:cNvPr id="6" name="ZoneTexte 5"/>
            <p:cNvSpPr txBox="1"/>
            <p:nvPr/>
          </p:nvSpPr>
          <p:spPr>
            <a:xfrm>
              <a:off x="2598695" y="1796220"/>
              <a:ext cx="846386" cy="319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 i="1">
                  <a:latin typeface="Courier New" pitchFamily="49"/>
                  <a:ea typeface="HG Mincho Light J" pitchFamily="2"/>
                  <a:cs typeface="Arial Unicode MS" pitchFamily="2"/>
                </a:rPr>
                <a:t>begin</a:t>
              </a:r>
            </a:p>
          </p:txBody>
        </p:sp>
        <p:sp>
          <p:nvSpPr>
            <p:cNvPr id="7" name="Connecteur droit 6"/>
            <p:cNvSpPr/>
            <p:nvPr/>
          </p:nvSpPr>
          <p:spPr>
            <a:xfrm>
              <a:off x="2938961" y="2122805"/>
              <a:ext cx="0" cy="816464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prstDash val="solid"/>
              <a:headEnd type="arrow"/>
              <a:tailEnd type="arrow"/>
            </a:ln>
          </p:spPr>
          <p:txBody>
            <a:bodyPr vert="horz" wrap="none" lIns="16328" tIns="16328" rIns="16328" bIns="16328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8" name="Connecteur droit 7"/>
            <p:cNvSpPr/>
            <p:nvPr/>
          </p:nvSpPr>
          <p:spPr>
            <a:xfrm>
              <a:off x="6882393" y="2159710"/>
              <a:ext cx="0" cy="816464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custDash>
                <a:ds d="51000" sp="51000"/>
                <a:ds d="51000" sp="51000"/>
              </a:custDash>
            </a:ln>
          </p:spPr>
          <p:txBody>
            <a:bodyPr vert="horz" wrap="none" lIns="16328" tIns="16328" rIns="16328" bIns="16328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6685809" y="1796220"/>
              <a:ext cx="507831" cy="319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 i="1">
                  <a:latin typeface="Courier New" pitchFamily="49"/>
                  <a:ea typeface="HG Mincho Light J" pitchFamily="2"/>
                  <a:cs typeface="Arial Unicode MS" pitchFamily="2"/>
                </a:rPr>
                <a:t>end</a:t>
              </a:r>
            </a:p>
          </p:txBody>
        </p:sp>
        <p:sp>
          <p:nvSpPr>
            <p:cNvPr id="10" name="Connecteur droit 9"/>
            <p:cNvSpPr/>
            <p:nvPr/>
          </p:nvSpPr>
          <p:spPr>
            <a:xfrm>
              <a:off x="3592063" y="1959513"/>
              <a:ext cx="2775685" cy="0"/>
            </a:xfrm>
            <a:prstGeom prst="line">
              <a:avLst/>
            </a:prstGeom>
            <a:noFill/>
            <a:ln w="108000">
              <a:solidFill>
                <a:schemeClr val="tx1"/>
              </a:solidFill>
              <a:prstDash val="solid"/>
              <a:tailEnd type="arrow"/>
            </a:ln>
          </p:spPr>
          <p:txBody>
            <a:bodyPr vert="horz" wrap="none" lIns="48983" tIns="48983" rIns="48983" bIns="48983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861594" y="4572196"/>
              <a:ext cx="1015663" cy="319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 i="1">
                  <a:latin typeface="Courier New" pitchFamily="49"/>
                  <a:ea typeface="HG Mincho Light J" pitchFamily="2"/>
                  <a:cs typeface="Arial Unicode MS" pitchFamily="2"/>
                </a:rPr>
                <a:t>rbegin</a:t>
              </a: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1945592" y="4584606"/>
              <a:ext cx="677108" cy="319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 i="1">
                  <a:latin typeface="Courier New" pitchFamily="49"/>
                  <a:ea typeface="HG Mincho Light J" pitchFamily="2"/>
                  <a:cs typeface="Arial Unicode MS" pitchFamily="2"/>
                </a:rPr>
                <a:t>rend</a:t>
              </a:r>
            </a:p>
          </p:txBody>
        </p:sp>
        <p:sp>
          <p:nvSpPr>
            <p:cNvPr id="13" name="Connecteur droit 12"/>
            <p:cNvSpPr/>
            <p:nvPr/>
          </p:nvSpPr>
          <p:spPr>
            <a:xfrm>
              <a:off x="6204472" y="3592440"/>
              <a:ext cx="0" cy="816464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prstDash val="solid"/>
              <a:headEnd type="arrow"/>
              <a:tailEnd type="arrow"/>
            </a:ln>
          </p:spPr>
          <p:txBody>
            <a:bodyPr vert="horz" wrap="none" lIns="16328" tIns="16328" rIns="16328" bIns="16328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4" name="Connecteur droit 13"/>
            <p:cNvSpPr/>
            <p:nvPr/>
          </p:nvSpPr>
          <p:spPr>
            <a:xfrm>
              <a:off x="2285858" y="3592440"/>
              <a:ext cx="0" cy="816464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custDash>
                <a:ds d="51000" sp="51000"/>
                <a:ds d="51000" sp="51000"/>
              </a:custDash>
            </a:ln>
          </p:spPr>
          <p:txBody>
            <a:bodyPr vert="horz" wrap="none" lIns="16328" tIns="16328" rIns="16328" bIns="16328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5" name="Connecteur droit 14"/>
            <p:cNvSpPr/>
            <p:nvPr/>
          </p:nvSpPr>
          <p:spPr>
            <a:xfrm>
              <a:off x="2938961" y="4735489"/>
              <a:ext cx="2775685" cy="0"/>
            </a:xfrm>
            <a:prstGeom prst="line">
              <a:avLst/>
            </a:prstGeom>
            <a:noFill/>
            <a:ln w="108000">
              <a:solidFill>
                <a:schemeClr val="tx1"/>
              </a:solidFill>
              <a:prstDash val="solid"/>
              <a:headEnd type="arrow"/>
            </a:ln>
          </p:spPr>
          <p:txBody>
            <a:bodyPr vert="horz" wrap="none" lIns="48983" tIns="48983" rIns="48983" bIns="48983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</p:grpSp>
      <p:sp>
        <p:nvSpPr>
          <p:cNvPr id="22" name="ZoneTexte 21"/>
          <p:cNvSpPr txBox="1"/>
          <p:nvPr/>
        </p:nvSpPr>
        <p:spPr>
          <a:xfrm>
            <a:off x="1187391" y="6042155"/>
            <a:ext cx="6985009" cy="4276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Ctr="0" compatLnSpc="0">
            <a:spAutoFit/>
          </a:bodyPr>
          <a:lstStyle/>
          <a:p>
            <a:pPr hangingPunct="0"/>
            <a:r>
              <a:rPr lang="fr-FR" sz="2900" b="1" dirty="0" smtClean="0">
                <a:latin typeface="Albany" pitchFamily="34"/>
                <a:ea typeface="HG Mincho Light J" pitchFamily="2"/>
                <a:cs typeface="Arial Unicode MS" pitchFamily="2"/>
              </a:rPr>
              <a:t>Intervalle : </a:t>
            </a:r>
            <a:r>
              <a:rPr lang="fr-FR" sz="2900" b="1" dirty="0" smtClean="0">
                <a:solidFill>
                  <a:srgbClr val="FF9966"/>
                </a:solidFill>
                <a:latin typeface="Albany" pitchFamily="34"/>
                <a:ea typeface="HG Mincho Light J" pitchFamily="2"/>
                <a:cs typeface="Arial Unicode MS" pitchFamily="2"/>
              </a:rPr>
              <a:t>[ </a:t>
            </a:r>
            <a:r>
              <a:rPr lang="fr-FR" sz="2900" b="1" dirty="0">
                <a:solidFill>
                  <a:srgbClr val="FF9966"/>
                </a:solidFill>
                <a:latin typeface="Albany" pitchFamily="34"/>
                <a:ea typeface="HG Mincho Light J" pitchFamily="2"/>
                <a:cs typeface="Arial Unicode MS" pitchFamily="2"/>
              </a:rPr>
              <a:t>Itérateur1,  Itérateur2 [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6516216" y="3272602"/>
            <a:ext cx="26949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+mj-lt"/>
              </a:rPr>
              <a:t>Fonctions de déplacements :</a:t>
            </a:r>
          </a:p>
          <a:p>
            <a:r>
              <a:rPr lang="fr-FR" sz="1600" b="1" i="1" dirty="0" smtClean="0">
                <a:latin typeface="Lucida Console" panose="020B0609040504020204" pitchFamily="49" charset="0"/>
              </a:rPr>
              <a:t>- </a:t>
            </a:r>
            <a:r>
              <a:rPr lang="fr-FR" sz="1600" b="1" i="1" dirty="0" err="1" smtClean="0">
                <a:latin typeface="Lucida Console" panose="020B0609040504020204" pitchFamily="49" charset="0"/>
              </a:rPr>
              <a:t>begin</a:t>
            </a:r>
            <a:r>
              <a:rPr lang="fr-FR" sz="1600" b="1" i="1" dirty="0" smtClean="0">
                <a:latin typeface="Lucida Console" panose="020B0609040504020204" pitchFamily="49" charset="0"/>
              </a:rPr>
              <a:t>()/end()</a:t>
            </a:r>
          </a:p>
          <a:p>
            <a:r>
              <a:rPr lang="fr-FR" sz="1600" b="1" i="1" dirty="0" smtClean="0">
                <a:latin typeface="Lucida Console" panose="020B0609040504020204" pitchFamily="49" charset="0"/>
              </a:rPr>
              <a:t>- rend()/</a:t>
            </a:r>
            <a:r>
              <a:rPr lang="fr-FR" sz="1600" b="1" i="1" dirty="0" err="1" smtClean="0">
                <a:latin typeface="Lucida Console" panose="020B0609040504020204" pitchFamily="49" charset="0"/>
              </a:rPr>
              <a:t>rbegin</a:t>
            </a:r>
            <a:r>
              <a:rPr lang="fr-FR" sz="1600" b="1" i="1" dirty="0" smtClean="0">
                <a:latin typeface="Lucida Console" panose="020B0609040504020204" pitchFamily="49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fr-FR" sz="1600" b="1" i="1" dirty="0" err="1" smtClean="0">
                <a:latin typeface="Lucida Console" panose="020B0609040504020204" pitchFamily="49" charset="0"/>
              </a:rPr>
              <a:t>cbegin</a:t>
            </a:r>
            <a:r>
              <a:rPr lang="fr-FR" sz="1600" b="1" i="1" dirty="0">
                <a:latin typeface="Lucida Console" panose="020B0609040504020204" pitchFamily="49" charset="0"/>
              </a:rPr>
              <a:t>()/</a:t>
            </a:r>
            <a:r>
              <a:rPr lang="fr-FR" sz="1600" b="1" i="1" dirty="0" err="1">
                <a:latin typeface="Lucida Console" panose="020B0609040504020204" pitchFamily="49" charset="0"/>
              </a:rPr>
              <a:t>cend</a:t>
            </a:r>
            <a:r>
              <a:rPr lang="fr-FR" sz="1600" b="1" i="1" dirty="0" smtClean="0">
                <a:latin typeface="Lucida Console" panose="020B0609040504020204" pitchFamily="49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fr-FR" sz="1600" b="1" i="1" dirty="0" err="1" smtClean="0">
                <a:latin typeface="Lucida Console" panose="020B0609040504020204" pitchFamily="49" charset="0"/>
              </a:rPr>
              <a:t>crend</a:t>
            </a:r>
            <a:r>
              <a:rPr lang="fr-FR" sz="1600" b="1" i="1" dirty="0" smtClean="0">
                <a:latin typeface="Lucida Console" panose="020B0609040504020204" pitchFamily="49" charset="0"/>
              </a:rPr>
              <a:t>()/</a:t>
            </a:r>
            <a:r>
              <a:rPr lang="fr-FR" sz="1600" b="1" i="1" dirty="0" err="1" smtClean="0">
                <a:latin typeface="Lucida Console" panose="020B0609040504020204" pitchFamily="49" charset="0"/>
              </a:rPr>
              <a:t>crbegin</a:t>
            </a:r>
            <a:r>
              <a:rPr lang="fr-FR" sz="1600" b="1" i="1" dirty="0" smtClean="0">
                <a:latin typeface="Lucida Console" panose="020B0609040504020204" pitchFamily="49" charset="0"/>
              </a:rPr>
              <a:t>()</a:t>
            </a:r>
            <a:endParaRPr lang="fr-FR" sz="1600" b="1" dirty="0">
              <a:latin typeface="Lucida Console" panose="020B0609040504020204" pitchFamily="49" charset="0"/>
            </a:endParaRPr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37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Operations / 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Opérations de base :</a:t>
            </a:r>
          </a:p>
          <a:p>
            <a:pPr marL="0" indent="0">
              <a:buNone/>
            </a:pPr>
            <a:r>
              <a:rPr lang="fr-FR" sz="1800" b="1" i="1" dirty="0" smtClean="0">
                <a:latin typeface="Lucida Console" panose="020B0609040504020204" pitchFamily="49" charset="0"/>
              </a:rPr>
              <a:t>*(</a:t>
            </a:r>
            <a:r>
              <a:rPr lang="fr-FR" sz="1800" b="1" i="1" dirty="0" err="1" smtClean="0">
                <a:latin typeface="Lucida Console" panose="020B0609040504020204" pitchFamily="49" charset="0"/>
              </a:rPr>
              <a:t>it+i</a:t>
            </a:r>
            <a:r>
              <a:rPr lang="fr-FR" sz="1800" b="1" i="1" dirty="0" smtClean="0">
                <a:latin typeface="Lucida Console" panose="020B0609040504020204" pitchFamily="49" charset="0"/>
              </a:rPr>
              <a:t>) </a:t>
            </a:r>
            <a:r>
              <a:rPr lang="fr-FR" sz="2000" dirty="0" smtClean="0"/>
              <a:t>ou  </a:t>
            </a:r>
            <a:r>
              <a:rPr lang="fr-FR" sz="1800" b="1" i="1" dirty="0" err="1" smtClean="0">
                <a:latin typeface="Lucida Console" panose="020B0609040504020204" pitchFamily="49" charset="0"/>
              </a:rPr>
              <a:t>it</a:t>
            </a:r>
            <a:r>
              <a:rPr lang="fr-FR" sz="1800" b="1" i="1" dirty="0" smtClean="0">
                <a:latin typeface="Lucida Console" panose="020B0609040504020204" pitchFamily="49" charset="0"/>
              </a:rPr>
              <a:t>[i]</a:t>
            </a:r>
            <a:r>
              <a:rPr lang="fr-FR" sz="2000" b="1" i="1" dirty="0" smtClean="0">
                <a:latin typeface="Lucida Console" panose="020B0609040504020204" pitchFamily="49" charset="0"/>
              </a:rPr>
              <a:t> </a:t>
            </a:r>
            <a:r>
              <a:rPr lang="fr-FR" sz="2000" dirty="0" smtClean="0"/>
              <a:t>: retourne l'élément  i pointé par l'</a:t>
            </a:r>
            <a:r>
              <a:rPr lang="fr-FR" sz="2000" dirty="0" err="1" smtClean="0"/>
              <a:t>itérateur</a:t>
            </a:r>
            <a:r>
              <a:rPr lang="fr-FR" sz="2000" dirty="0" smtClean="0"/>
              <a:t> </a:t>
            </a:r>
            <a:r>
              <a:rPr lang="fr-FR" sz="1800" b="1" i="1" dirty="0" err="1" smtClean="0">
                <a:latin typeface="Lucida Console" panose="020B0609040504020204" pitchFamily="49" charset="0"/>
              </a:rPr>
              <a:t>it</a:t>
            </a:r>
            <a:endParaRPr lang="fr-FR" sz="1800" b="1" i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2000" b="1" i="1" dirty="0" smtClean="0">
                <a:latin typeface="Lucida Console" panose="020B0609040504020204" pitchFamily="49" charset="0"/>
              </a:rPr>
              <a:t>++</a:t>
            </a:r>
            <a:r>
              <a:rPr lang="fr-FR" sz="2000" b="1" i="1" dirty="0" smtClean="0"/>
              <a:t> </a:t>
            </a:r>
            <a:r>
              <a:rPr lang="fr-FR" sz="2000" dirty="0" smtClean="0"/>
              <a:t>et</a:t>
            </a:r>
            <a:r>
              <a:rPr lang="fr-FR" sz="2000" b="1" i="1" dirty="0" smtClean="0"/>
              <a:t> </a:t>
            </a:r>
            <a:r>
              <a:rPr lang="fr-FR" sz="2000" b="1" i="1" dirty="0" smtClean="0">
                <a:latin typeface="Lucida Console" panose="020B0609040504020204" pitchFamily="49" charset="0"/>
              </a:rPr>
              <a:t>--</a:t>
            </a:r>
            <a:r>
              <a:rPr lang="fr-FR" sz="2000" b="1" i="1" dirty="0" smtClean="0"/>
              <a:t> </a:t>
            </a:r>
            <a:r>
              <a:rPr lang="fr-FR" sz="2000" dirty="0" smtClean="0"/>
              <a:t>: passe à l'élément suivant et précédent</a:t>
            </a:r>
          </a:p>
          <a:p>
            <a:pPr marL="0" indent="0">
              <a:buNone/>
            </a:pPr>
            <a:r>
              <a:rPr lang="fr-FR" sz="2000" b="1" i="1" dirty="0" smtClean="0">
                <a:latin typeface="Lucida Console" panose="020B0609040504020204" pitchFamily="49" charset="0"/>
              </a:rPr>
              <a:t>==</a:t>
            </a:r>
            <a:r>
              <a:rPr lang="fr-FR" sz="2000" b="1" i="1" dirty="0" smtClean="0"/>
              <a:t> </a:t>
            </a:r>
            <a:r>
              <a:rPr lang="fr-FR" sz="2000" dirty="0" smtClean="0"/>
              <a:t>et </a:t>
            </a:r>
            <a:r>
              <a:rPr lang="fr-FR" sz="2000" b="1" i="1" dirty="0" smtClean="0">
                <a:latin typeface="Lucida Console" panose="020B0609040504020204" pitchFamily="49" charset="0"/>
              </a:rPr>
              <a:t>!=</a:t>
            </a:r>
            <a:r>
              <a:rPr lang="fr-FR" sz="2000" b="1" i="1" dirty="0" smtClean="0"/>
              <a:t> </a:t>
            </a:r>
            <a:r>
              <a:rPr lang="fr-FR" sz="2000" dirty="0" smtClean="0"/>
              <a:t>: compare 2 </a:t>
            </a:r>
            <a:r>
              <a:rPr lang="fr-FR" sz="2000" dirty="0" err="1" smtClean="0"/>
              <a:t>itérateurs</a:t>
            </a:r>
            <a:r>
              <a:rPr lang="fr-FR" sz="2000" dirty="0" smtClean="0"/>
              <a:t> qui pointent sur le même élément</a:t>
            </a:r>
          </a:p>
          <a:p>
            <a:pPr marL="0" indent="0">
              <a:buNone/>
            </a:pPr>
            <a:r>
              <a:rPr lang="fr-FR" sz="2000" dirty="0" smtClean="0">
                <a:latin typeface="Lucida Console" panose="020B0609040504020204" pitchFamily="49" charset="0"/>
              </a:rPr>
              <a:t>+=</a:t>
            </a:r>
            <a:r>
              <a:rPr lang="fr-FR" sz="2000" dirty="0" smtClean="0"/>
              <a:t> </a:t>
            </a:r>
            <a:r>
              <a:rPr lang="fr-FR" sz="2000" dirty="0" smtClean="0">
                <a:latin typeface="Lucida Console" panose="020B0609040504020204" pitchFamily="49" charset="0"/>
              </a:rPr>
              <a:t>-=</a:t>
            </a:r>
            <a:r>
              <a:rPr lang="fr-FR" sz="2000" dirty="0"/>
              <a:t> </a:t>
            </a:r>
            <a:r>
              <a:rPr lang="fr-FR" sz="2000" dirty="0" smtClean="0"/>
              <a:t>: affecte en additionnant ou en soustrayant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Fonction membres :</a:t>
            </a:r>
          </a:p>
          <a:p>
            <a:pPr marL="0" indent="0">
              <a:buNone/>
            </a:pPr>
            <a:r>
              <a:rPr lang="fr-FR" sz="2000" dirty="0" err="1" smtClean="0"/>
              <a:t>advance</a:t>
            </a:r>
            <a:r>
              <a:rPr lang="fr-FR" sz="2000" dirty="0" smtClean="0"/>
              <a:t>(</a:t>
            </a:r>
            <a:r>
              <a:rPr lang="fr-FR" sz="2000" dirty="0" err="1" smtClean="0"/>
              <a:t>InputIt</a:t>
            </a:r>
            <a:r>
              <a:rPr lang="fr-FR" sz="2000" dirty="0" smtClean="0"/>
              <a:t> &amp;</a:t>
            </a:r>
            <a:r>
              <a:rPr lang="fr-FR" sz="2000" dirty="0" err="1" smtClean="0"/>
              <a:t>it</a:t>
            </a:r>
            <a:r>
              <a:rPr lang="fr-FR" sz="2000" dirty="0" smtClean="0"/>
              <a:t>, Distance n) : avance l’</a:t>
            </a:r>
            <a:r>
              <a:rPr lang="fr-FR" sz="2000" dirty="0" err="1" smtClean="0"/>
              <a:t>itérateur</a:t>
            </a:r>
            <a:r>
              <a:rPr lang="fr-FR" sz="2000" dirty="0" smtClean="0"/>
              <a:t> de n</a:t>
            </a:r>
          </a:p>
          <a:p>
            <a:pPr marL="0" indent="0">
              <a:buNone/>
            </a:pPr>
            <a:r>
              <a:rPr lang="fr-FR" sz="2000" dirty="0" smtClean="0"/>
              <a:t>distance(</a:t>
            </a:r>
            <a:r>
              <a:rPr lang="fr-FR" sz="2000" dirty="0" err="1" smtClean="0"/>
              <a:t>InputIt</a:t>
            </a:r>
            <a:r>
              <a:rPr lang="fr-FR" sz="2000" dirty="0" smtClean="0"/>
              <a:t> first, </a:t>
            </a:r>
            <a:r>
              <a:rPr lang="fr-FR" sz="2000" dirty="0" err="1" smtClean="0"/>
              <a:t>InputIt</a:t>
            </a:r>
            <a:r>
              <a:rPr lang="fr-FR" sz="2000" dirty="0" smtClean="0"/>
              <a:t> last) : calcul le nombre d’éléments entre first et last</a:t>
            </a:r>
          </a:p>
          <a:p>
            <a:pPr marL="0" indent="0">
              <a:buNone/>
            </a:pPr>
            <a:r>
              <a:rPr lang="fr-FR" sz="2000" dirty="0" err="1"/>
              <a:t>b</a:t>
            </a:r>
            <a:r>
              <a:rPr lang="fr-FR" sz="2000" dirty="0" err="1" smtClean="0"/>
              <a:t>egin</a:t>
            </a:r>
            <a:r>
              <a:rPr lang="fr-FR" sz="2000" dirty="0" smtClean="0"/>
              <a:t>() / end() : renvoie un </a:t>
            </a:r>
            <a:r>
              <a:rPr lang="fr-FR" sz="2000" dirty="0" err="1" smtClean="0"/>
              <a:t>itérateur</a:t>
            </a:r>
            <a:r>
              <a:rPr lang="fr-FR" sz="2000" dirty="0" smtClean="0"/>
              <a:t> sur le début /fin de la </a:t>
            </a:r>
            <a:r>
              <a:rPr lang="fr-FR" sz="2000" dirty="0" err="1" smtClean="0"/>
              <a:t>sequence</a:t>
            </a:r>
            <a:endParaRPr lang="fr-FR" sz="2000" dirty="0"/>
          </a:p>
          <a:p>
            <a:pPr marL="0" indent="0">
              <a:buNone/>
            </a:pPr>
            <a:r>
              <a:rPr lang="fr-FR" sz="2000" dirty="0" err="1" smtClean="0"/>
              <a:t>prev</a:t>
            </a:r>
            <a:r>
              <a:rPr lang="fr-FR" sz="2000" dirty="0" smtClean="0"/>
              <a:t>(Distance n)/</a:t>
            </a:r>
            <a:r>
              <a:rPr lang="fr-FR" sz="2000" dirty="0" err="1" smtClean="0"/>
              <a:t>next</a:t>
            </a:r>
            <a:r>
              <a:rPr lang="fr-FR" sz="2000" dirty="0" smtClean="0"/>
              <a:t>(Distance n) : renvoie l’</a:t>
            </a:r>
            <a:r>
              <a:rPr lang="fr-FR" sz="2000" dirty="0" err="1" smtClean="0"/>
              <a:t>itérateur</a:t>
            </a:r>
            <a:r>
              <a:rPr lang="fr-FR" sz="2000" dirty="0" smtClean="0"/>
              <a:t> pointant sur l’élément qui avance/recul de 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8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opérations par type d’</a:t>
            </a:r>
            <a:r>
              <a:rPr lang="fr-FR" dirty="0" err="1" smtClean="0"/>
              <a:t>itérateurs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8568952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729" r="1116" b="40278"/>
          <a:stretch/>
        </p:blipFill>
        <p:spPr>
          <a:xfrm>
            <a:off x="512155" y="2060848"/>
            <a:ext cx="8039121" cy="259228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922601" y="4725144"/>
            <a:ext cx="1218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g</a:t>
            </a:r>
            <a:r>
              <a:rPr lang="fr-FR" sz="1100" dirty="0" smtClean="0"/>
              <a:t>eeksforgeeks.org</a:t>
            </a:r>
            <a:endParaRPr lang="fr-FR" sz="11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4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 smtClean="0"/>
              <a:t>STL</a:t>
            </a:r>
            <a:endParaRPr lang="fr-FR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2400" b="1" dirty="0" smtClean="0"/>
              <a:t>Standard Template Library : </a:t>
            </a:r>
            <a:r>
              <a:rPr lang="fr-FR" sz="2400" dirty="0" smtClean="0"/>
              <a:t>bibliothèque C++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400" dirty="0" smtClean="0"/>
              <a:t>développée par Alexander </a:t>
            </a:r>
            <a:r>
              <a:rPr lang="fr-FR" sz="2400" dirty="0" err="1" smtClean="0"/>
              <a:t>Stepanov</a:t>
            </a:r>
            <a:r>
              <a:rPr lang="fr-FR" sz="2400" dirty="0" smtClean="0"/>
              <a:t> (SGI) à partir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400" dirty="0" smtClean="0"/>
              <a:t>De 1992, inclus dans la norme ANSI/ISO C++ dès 1998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400" dirty="0"/>
              <a:t>p</a:t>
            </a:r>
            <a:r>
              <a:rPr lang="fr-FR" sz="2400" dirty="0" smtClean="0"/>
              <a:t>ar l’Organisation International de la Normalisation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400" dirty="0" smtClean="0"/>
              <a:t>(ISO) et mise en </a:t>
            </a:r>
            <a:r>
              <a:rPr lang="fr-FR" sz="2400" dirty="0" err="1" smtClean="0"/>
              <a:t>oeuvre</a:t>
            </a:r>
            <a:r>
              <a:rPr lang="fr-FR" sz="2400" dirty="0" smtClean="0"/>
              <a:t> à l’aide des </a:t>
            </a:r>
            <a:r>
              <a:rPr lang="fr-FR" sz="2400" dirty="0" err="1" smtClean="0"/>
              <a:t>templates</a:t>
            </a:r>
            <a:endParaRPr lang="fr-FR" sz="2400" dirty="0"/>
          </a:p>
          <a:p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251933"/>
            <a:ext cx="1837797" cy="245275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3016"/>
            <a:ext cx="7272808" cy="31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35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Validité des </a:t>
            </a:r>
            <a:r>
              <a:rPr lang="fr-FR" dirty="0" err="1" smtClean="0"/>
              <a:t>itérateurs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8568952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Un </a:t>
            </a:r>
            <a:r>
              <a:rPr lang="fr-FR" sz="2400" dirty="0" err="1" smtClean="0"/>
              <a:t>itérateur</a:t>
            </a:r>
            <a:r>
              <a:rPr lang="fr-FR" sz="2400" dirty="0" smtClean="0"/>
              <a:t> est dit valide s’il pointe sur un élément </a:t>
            </a:r>
          </a:p>
          <a:p>
            <a:pPr marL="0" indent="0">
              <a:buNone/>
            </a:pPr>
            <a:r>
              <a:rPr lang="fr-FR" sz="2400" dirty="0">
                <a:sym typeface="Wingdings" panose="05000000000000000000" pitchFamily="2" charset="2"/>
              </a:rPr>
              <a:t>	</a:t>
            </a:r>
            <a:r>
              <a:rPr lang="fr-FR" sz="2400" dirty="0" smtClean="0">
                <a:sym typeface="Wingdings" panose="05000000000000000000" pitchFamily="2" charset="2"/>
              </a:rPr>
              <a:t> </a:t>
            </a:r>
            <a:r>
              <a:rPr lang="fr-FR" sz="2400" dirty="0" err="1" smtClean="0">
                <a:sym typeface="Wingdings" panose="05000000000000000000" pitchFamily="2" charset="2"/>
              </a:rPr>
              <a:t>it</a:t>
            </a:r>
            <a:r>
              <a:rPr lang="fr-FR" sz="2400" dirty="0" smtClean="0">
                <a:sym typeface="Wingdings" panose="05000000000000000000" pitchFamily="2" charset="2"/>
              </a:rPr>
              <a:t>* renvoie un élément du conteneur</a:t>
            </a:r>
          </a:p>
          <a:p>
            <a:pPr marL="0" indent="0">
              <a:buNone/>
            </a:pPr>
            <a:r>
              <a:rPr lang="fr-FR" sz="2400" dirty="0" smtClean="0">
                <a:sym typeface="Wingdings" panose="05000000000000000000" pitchFamily="2" charset="2"/>
              </a:rPr>
              <a:t>S’il ne pointe sur rien, il est dit invalide</a:t>
            </a:r>
          </a:p>
          <a:p>
            <a:pPr marL="0" indent="0">
              <a:buNone/>
            </a:pPr>
            <a:endParaRPr lang="fr-FR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400" dirty="0" smtClean="0">
                <a:sym typeface="Wingdings" panose="05000000000000000000" pitchFamily="2" charset="2"/>
              </a:rPr>
              <a:t>Il peut devenir invalide si :</a:t>
            </a:r>
          </a:p>
          <a:p>
            <a:pPr>
              <a:buFontTx/>
              <a:buChar char="-"/>
            </a:pPr>
            <a:r>
              <a:rPr lang="fr-FR" sz="2400" dirty="0" smtClean="0">
                <a:sym typeface="Wingdings" panose="05000000000000000000" pitchFamily="2" charset="2"/>
              </a:rPr>
              <a:t>Il n’a pas été initialisé</a:t>
            </a:r>
          </a:p>
          <a:p>
            <a:pPr>
              <a:buFontTx/>
              <a:buChar char="-"/>
            </a:pPr>
            <a:r>
              <a:rPr lang="fr-FR" sz="2400" dirty="0" smtClean="0">
                <a:sym typeface="Wingdings" panose="05000000000000000000" pitchFamily="2" charset="2"/>
              </a:rPr>
              <a:t>Le conteneur a été redimensionné (par des insertions/suppressions par ex.) </a:t>
            </a:r>
          </a:p>
          <a:p>
            <a:pPr>
              <a:buFontTx/>
              <a:buChar char="-"/>
            </a:pPr>
            <a:r>
              <a:rPr lang="fr-FR" sz="2400" dirty="0" smtClean="0">
                <a:sym typeface="Wingdings" panose="05000000000000000000" pitchFamily="2" charset="2"/>
              </a:rPr>
              <a:t>Le conteneur a été détruit</a:t>
            </a:r>
          </a:p>
          <a:p>
            <a:pPr>
              <a:buFontTx/>
              <a:buChar char="-"/>
            </a:pPr>
            <a:r>
              <a:rPr lang="fr-FR" sz="2400" dirty="0" smtClean="0">
                <a:sym typeface="Wingdings" panose="05000000000000000000" pitchFamily="2" charset="2"/>
              </a:rPr>
              <a:t>L’</a:t>
            </a:r>
            <a:r>
              <a:rPr lang="fr-FR" sz="2400" dirty="0" err="1" smtClean="0">
                <a:sym typeface="Wingdings" panose="05000000000000000000" pitchFamily="2" charset="2"/>
              </a:rPr>
              <a:t>itérateur</a:t>
            </a:r>
            <a:r>
              <a:rPr lang="fr-FR" sz="2400" dirty="0">
                <a:sym typeface="Wingdings" panose="05000000000000000000" pitchFamily="2" charset="2"/>
              </a:rPr>
              <a:t> </a:t>
            </a:r>
            <a:r>
              <a:rPr lang="fr-FR" sz="2400" dirty="0" smtClean="0">
                <a:sym typeface="Wingdings" panose="05000000000000000000" pitchFamily="2" charset="2"/>
              </a:rPr>
              <a:t>pointe sur la fin de la séquence</a:t>
            </a:r>
            <a:endParaRPr lang="fr-FR" sz="2100" dirty="0" smtClean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endParaRPr lang="fr-FR" sz="21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7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Balayer un </a:t>
            </a:r>
            <a:r>
              <a:rPr lang="fr-FR" dirty="0" err="1" smtClean="0"/>
              <a:t>itérateur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412776"/>
            <a:ext cx="8424936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200" dirty="0" smtClean="0">
              <a:latin typeface="Lucida Console" panose="020B0609040504020204" pitchFamily="49" charset="0"/>
            </a:endParaRPr>
          </a:p>
          <a:p>
            <a:pPr lvl="0">
              <a:buNone/>
            </a:pP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conteneur&lt;</a:t>
            </a:r>
            <a:r>
              <a:rPr lang="fr-FR" sz="1900" dirty="0" err="1" smtClean="0">
                <a:latin typeface="Lucida Console" panose="020B0609040504020204" pitchFamily="49" charset="0"/>
                <a:cs typeface="Arial Unicode MS" pitchFamily="2"/>
              </a:rPr>
              <a:t>float</a:t>
            </a: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&gt; C;</a:t>
            </a:r>
          </a:p>
          <a:p>
            <a:pPr lvl="0">
              <a:buNone/>
            </a:pP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conteneur&lt;</a:t>
            </a:r>
            <a:r>
              <a:rPr lang="fr-FR" sz="1900" dirty="0" err="1" smtClean="0">
                <a:latin typeface="Lucida Console" panose="020B0609040504020204" pitchFamily="49" charset="0"/>
                <a:cs typeface="Arial Unicode MS" pitchFamily="2"/>
              </a:rPr>
              <a:t>float</a:t>
            </a: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&gt;::</a:t>
            </a:r>
            <a:r>
              <a:rPr lang="fr-FR" sz="1900" dirty="0" err="1" smtClean="0">
                <a:latin typeface="Lucida Console" panose="020B0609040504020204" pitchFamily="49" charset="0"/>
                <a:cs typeface="Arial Unicode MS" pitchFamily="2"/>
              </a:rPr>
              <a:t>iterator</a:t>
            </a: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900" b="1" dirty="0" smtClean="0">
                <a:latin typeface="Lucida Console" panose="020B0609040504020204" pitchFamily="49" charset="0"/>
                <a:cs typeface="Arial Unicode MS" pitchFamily="2"/>
              </a:rPr>
              <a:t>i</a:t>
            </a: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;</a:t>
            </a:r>
          </a:p>
          <a:p>
            <a:pPr lvl="0">
              <a:buNone/>
            </a:pP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conteneur&lt;</a:t>
            </a:r>
            <a:r>
              <a:rPr lang="fr-FR" sz="1900" dirty="0" err="1" smtClean="0">
                <a:latin typeface="Lucida Console" panose="020B0609040504020204" pitchFamily="49" charset="0"/>
                <a:cs typeface="Arial Unicode MS" pitchFamily="2"/>
              </a:rPr>
              <a:t>float</a:t>
            </a: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&gt;::</a:t>
            </a:r>
            <a:r>
              <a:rPr lang="fr-FR" sz="1900" dirty="0" err="1" smtClean="0">
                <a:latin typeface="Lucida Console" panose="020B0609040504020204" pitchFamily="49" charset="0"/>
                <a:cs typeface="Arial Unicode MS" pitchFamily="2"/>
              </a:rPr>
              <a:t>reverse_iterator</a:t>
            </a: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900" b="1" dirty="0" smtClean="0">
                <a:latin typeface="Lucida Console" panose="020B0609040504020204" pitchFamily="49" charset="0"/>
                <a:cs typeface="Arial Unicode MS" pitchFamily="2"/>
              </a:rPr>
              <a:t>i</a:t>
            </a: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;</a:t>
            </a:r>
          </a:p>
          <a:p>
            <a:pPr lvl="0">
              <a:buNone/>
            </a:pPr>
            <a:r>
              <a:rPr lang="fr-FR" sz="1900" b="1" dirty="0" smtClean="0">
                <a:solidFill>
                  <a:srgbClr val="62E739"/>
                </a:solidFill>
                <a:latin typeface="Lucida Console" panose="020B0609040504020204" pitchFamily="49" charset="0"/>
                <a:cs typeface="Arial Unicode MS" pitchFamily="2"/>
              </a:rPr>
              <a:t>// Lecture par le début</a:t>
            </a:r>
          </a:p>
          <a:p>
            <a:pPr lvl="0">
              <a:buNone/>
            </a:pP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for (</a:t>
            </a:r>
            <a:r>
              <a:rPr lang="fr-FR" sz="1900" b="1" dirty="0" smtClean="0">
                <a:latin typeface="Lucida Console" panose="020B0609040504020204" pitchFamily="49" charset="0"/>
                <a:cs typeface="Arial Unicode MS" pitchFamily="2"/>
              </a:rPr>
              <a:t>i=</a:t>
            </a:r>
            <a:r>
              <a:rPr lang="fr-FR" sz="1900" b="1" dirty="0" err="1" smtClean="0">
                <a:latin typeface="Lucida Console" panose="020B0609040504020204" pitchFamily="49" charset="0"/>
                <a:cs typeface="Arial Unicode MS" pitchFamily="2"/>
              </a:rPr>
              <a:t>C.begin</a:t>
            </a:r>
            <a:r>
              <a:rPr lang="fr-FR" sz="1900" b="1" dirty="0" smtClean="0">
                <a:latin typeface="Lucida Console" panose="020B0609040504020204" pitchFamily="49" charset="0"/>
                <a:cs typeface="Arial Unicode MS" pitchFamily="2"/>
              </a:rPr>
              <a:t>(); i!=</a:t>
            </a:r>
            <a:r>
              <a:rPr lang="fr-FR" sz="1900" b="1" dirty="0" err="1" smtClean="0">
                <a:latin typeface="Lucida Console" panose="020B0609040504020204" pitchFamily="49" charset="0"/>
                <a:cs typeface="Arial Unicode MS" pitchFamily="2"/>
              </a:rPr>
              <a:t>C.end</a:t>
            </a:r>
            <a:r>
              <a:rPr lang="fr-FR" sz="1900" b="1" dirty="0" smtClean="0">
                <a:latin typeface="Lucida Console" panose="020B0609040504020204" pitchFamily="49" charset="0"/>
                <a:cs typeface="Arial Unicode MS" pitchFamily="2"/>
              </a:rPr>
              <a:t>(); ++i</a:t>
            </a: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){</a:t>
            </a:r>
          </a:p>
          <a:p>
            <a:pPr lvl="0">
              <a:buNone/>
            </a:pP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   ... </a:t>
            </a:r>
            <a:r>
              <a:rPr lang="fr-FR" sz="1900" b="1" dirty="0" smtClean="0">
                <a:latin typeface="Lucida Console" panose="020B0609040504020204" pitchFamily="49" charset="0"/>
                <a:cs typeface="Arial Unicode MS" pitchFamily="2"/>
              </a:rPr>
              <a:t>*i</a:t>
            </a: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  ...</a:t>
            </a:r>
          </a:p>
          <a:p>
            <a:pPr lvl="0">
              <a:buNone/>
            </a:pP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}</a:t>
            </a:r>
          </a:p>
          <a:p>
            <a:pPr lvl="0">
              <a:buNone/>
            </a:pPr>
            <a:r>
              <a:rPr lang="fr-FR" sz="1900" b="1" dirty="0" smtClean="0">
                <a:solidFill>
                  <a:srgbClr val="62E739"/>
                </a:solidFill>
                <a:latin typeface="Lucida Console" panose="020B0609040504020204" pitchFamily="49" charset="0"/>
                <a:cs typeface="Arial Unicode MS" pitchFamily="2"/>
              </a:rPr>
              <a:t>// Lecture par la fin</a:t>
            </a:r>
          </a:p>
          <a:p>
            <a:pPr lvl="0">
              <a:buNone/>
            </a:pP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for (</a:t>
            </a:r>
            <a:r>
              <a:rPr lang="fr-FR" sz="1900" b="1" dirty="0" smtClean="0">
                <a:latin typeface="Lucida Console" panose="020B0609040504020204" pitchFamily="49" charset="0"/>
                <a:cs typeface="Arial Unicode MS" pitchFamily="2"/>
              </a:rPr>
              <a:t>i=</a:t>
            </a:r>
            <a:r>
              <a:rPr lang="fr-FR" sz="1900" b="1" dirty="0" err="1" smtClean="0">
                <a:latin typeface="Lucida Console" panose="020B0609040504020204" pitchFamily="49" charset="0"/>
                <a:cs typeface="Arial Unicode MS" pitchFamily="2"/>
              </a:rPr>
              <a:t>C.rbegin</a:t>
            </a:r>
            <a:r>
              <a:rPr lang="fr-FR" sz="1900" b="1" dirty="0" smtClean="0">
                <a:latin typeface="Lucida Console" panose="020B0609040504020204" pitchFamily="49" charset="0"/>
                <a:cs typeface="Arial Unicode MS" pitchFamily="2"/>
              </a:rPr>
              <a:t>(); i!=</a:t>
            </a:r>
            <a:r>
              <a:rPr lang="fr-FR" sz="1900" b="1" dirty="0" err="1" smtClean="0">
                <a:latin typeface="Lucida Console" panose="020B0609040504020204" pitchFamily="49" charset="0"/>
                <a:cs typeface="Arial Unicode MS" pitchFamily="2"/>
              </a:rPr>
              <a:t>C.rend</a:t>
            </a:r>
            <a:r>
              <a:rPr lang="fr-FR" sz="1900" b="1" dirty="0" smtClean="0">
                <a:latin typeface="Lucida Console" panose="020B0609040504020204" pitchFamily="49" charset="0"/>
                <a:cs typeface="Arial Unicode MS" pitchFamily="2"/>
              </a:rPr>
              <a:t>(); ++i</a:t>
            </a: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){</a:t>
            </a:r>
          </a:p>
          <a:p>
            <a:pPr lvl="0">
              <a:buNone/>
            </a:pP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   ... </a:t>
            </a:r>
            <a:r>
              <a:rPr lang="fr-FR" sz="1900" b="1" dirty="0" smtClean="0">
                <a:latin typeface="Lucida Console" panose="020B0609040504020204" pitchFamily="49" charset="0"/>
                <a:cs typeface="Arial Unicode MS" pitchFamily="2"/>
              </a:rPr>
              <a:t>*i</a:t>
            </a: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  ...</a:t>
            </a:r>
          </a:p>
          <a:p>
            <a:pPr lvl="0">
              <a:buNone/>
            </a:pPr>
            <a:r>
              <a:rPr lang="fr-FR" sz="1900" dirty="0" smtClean="0">
                <a:latin typeface="Lucida Console" panose="020B0609040504020204" pitchFamily="49" charset="0"/>
                <a:cs typeface="Arial Unicode MS" pitchFamily="2"/>
              </a:rPr>
              <a:t>}</a:t>
            </a: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6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sz="3600" dirty="0" smtClean="0"/>
              <a:t>Exemple général: insertion, suppression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986592"/>
            <a:ext cx="4680520" cy="5538752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1300" dirty="0">
                <a:latin typeface="Lucida Console" panose="020B0609040504020204" pitchFamily="49" charset="0"/>
              </a:rPr>
              <a:t> </a:t>
            </a:r>
            <a:r>
              <a:rPr lang="fr-FR" sz="1400" b="1" dirty="0">
                <a:latin typeface="Lucida Console" panose="020B0609040504020204" pitchFamily="49" charset="0"/>
              </a:rPr>
              <a:t>// C++ program to </a:t>
            </a:r>
            <a:r>
              <a:rPr lang="fr-FR" sz="1400" b="1" dirty="0" err="1">
                <a:latin typeface="Lucida Console" panose="020B0609040504020204" pitchFamily="49" charset="0"/>
              </a:rPr>
              <a:t>demonstrate</a:t>
            </a:r>
            <a:r>
              <a:rPr lang="fr-FR" sz="1400" b="1" dirty="0">
                <a:latin typeface="Lucida Console" panose="020B0609040504020204" pitchFamily="49" charset="0"/>
              </a:rPr>
              <a:t> </a:t>
            </a:r>
            <a:r>
              <a:rPr lang="fr-FR" sz="1400" b="1" dirty="0" err="1">
                <a:latin typeface="Lucida Console" panose="020B0609040504020204" pitchFamily="49" charset="0"/>
              </a:rPr>
              <a:t>iterators</a:t>
            </a:r>
            <a:r>
              <a:rPr lang="fr-FR" sz="1400" b="1" dirty="0">
                <a:latin typeface="Lucida Console" panose="020B0609040504020204" pitchFamily="49" charset="0"/>
              </a:rPr>
              <a:t> </a:t>
            </a:r>
            <a:endParaRPr lang="fr-FR" sz="1300" b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#</a:t>
            </a:r>
            <a:r>
              <a:rPr lang="fr-FR" sz="1400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include</a:t>
            </a:r>
            <a:r>
              <a:rPr lang="fr-FR" sz="1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&lt;</a:t>
            </a:r>
            <a:r>
              <a:rPr lang="fr-FR" sz="1400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iostream</a:t>
            </a:r>
            <a:r>
              <a:rPr lang="fr-FR" sz="1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</a:t>
            </a:r>
            <a:r>
              <a:rPr lang="fr-FR" sz="1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fr-FR" sz="1400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include</a:t>
            </a:r>
            <a:r>
              <a:rPr lang="fr-FR" sz="1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&lt;</a:t>
            </a:r>
            <a:r>
              <a:rPr lang="fr-FR" sz="1400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vector</a:t>
            </a:r>
            <a:r>
              <a:rPr lang="fr-FR" sz="1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 </a:t>
            </a:r>
          </a:p>
          <a:p>
            <a:pPr marL="0" indent="0">
              <a:buNone/>
            </a:pPr>
            <a:r>
              <a:rPr lang="fr-FR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fr-FR" sz="1400" b="1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using</a:t>
            </a:r>
            <a:r>
              <a:rPr lang="fr-FR" sz="1400" b="1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fr-FR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namespace</a:t>
            </a:r>
            <a:r>
              <a:rPr lang="fr-FR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fr-FR" sz="1400" b="1" dirty="0" err="1">
                <a:latin typeface="Lucida Console" panose="020B0609040504020204" pitchFamily="49" charset="0"/>
              </a:rPr>
              <a:t>std</a:t>
            </a:r>
            <a:r>
              <a:rPr lang="fr-FR" sz="1400" b="1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400" b="1" dirty="0" smtClean="0">
                <a:latin typeface="Lucida Console" panose="020B0609040504020204" pitchFamily="49" charset="0"/>
              </a:rPr>
              <a:t> </a:t>
            </a:r>
            <a:endParaRPr lang="fr-FR" sz="1400" b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</a:t>
            </a:r>
            <a:r>
              <a:rPr lang="fr-FR" sz="1400" b="1" dirty="0" err="1" smtClean="0">
                <a:latin typeface="Lucida Console" panose="020B0609040504020204" pitchFamily="49" charset="0"/>
              </a:rPr>
              <a:t>int</a:t>
            </a:r>
            <a:r>
              <a:rPr lang="fr-FR" sz="1400" b="1" dirty="0" smtClean="0">
                <a:latin typeface="Lucida Console" panose="020B0609040504020204" pitchFamily="49" charset="0"/>
              </a:rPr>
              <a:t> </a:t>
            </a:r>
            <a:r>
              <a:rPr lang="fr-FR" sz="1400" b="1" dirty="0">
                <a:latin typeface="Lucida Console" panose="020B0609040504020204" pitchFamily="49" charset="0"/>
              </a:rPr>
              <a:t>main()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{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</a:t>
            </a:r>
            <a:r>
              <a:rPr lang="fr-FR" sz="14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//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Declaring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a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vector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</a:t>
            </a:r>
            <a:r>
              <a:rPr lang="fr-FR" sz="1400" b="1" dirty="0" err="1" smtClean="0">
                <a:latin typeface="Lucida Console" panose="020B0609040504020204" pitchFamily="49" charset="0"/>
              </a:rPr>
              <a:t>vector</a:t>
            </a:r>
            <a:r>
              <a:rPr lang="fr-FR" sz="1400" b="1" dirty="0">
                <a:latin typeface="Lucida Console" panose="020B0609040504020204" pitchFamily="49" charset="0"/>
              </a:rPr>
              <a:t>&lt; </a:t>
            </a:r>
            <a:r>
              <a:rPr lang="fr-FR" sz="1400" b="1" dirty="0" err="1">
                <a:latin typeface="Lucida Console" panose="020B0609040504020204" pitchFamily="49" charset="0"/>
              </a:rPr>
              <a:t>int</a:t>
            </a:r>
            <a:r>
              <a:rPr lang="fr-FR" sz="1400" b="1" dirty="0">
                <a:latin typeface="Lucida Console" panose="020B0609040504020204" pitchFamily="49" charset="0"/>
              </a:rPr>
              <a:t> &gt; v = { 1, 2, 3 };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</a:t>
            </a:r>
            <a:r>
              <a:rPr lang="fr-FR" sz="14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//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Declaring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an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iterator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</a:t>
            </a:r>
            <a:r>
              <a:rPr lang="fr-FR" sz="1400" b="1" dirty="0" err="1" smtClean="0">
                <a:latin typeface="Lucida Console" panose="020B0609040504020204" pitchFamily="49" charset="0"/>
              </a:rPr>
              <a:t>vector</a:t>
            </a:r>
            <a:r>
              <a:rPr lang="fr-FR" sz="1400" b="1" dirty="0">
                <a:latin typeface="Lucida Console" panose="020B0609040504020204" pitchFamily="49" charset="0"/>
              </a:rPr>
              <a:t>&lt; </a:t>
            </a:r>
            <a:r>
              <a:rPr lang="fr-FR" sz="1400" b="1" dirty="0" err="1">
                <a:latin typeface="Lucida Console" panose="020B0609040504020204" pitchFamily="49" charset="0"/>
              </a:rPr>
              <a:t>int</a:t>
            </a:r>
            <a:r>
              <a:rPr lang="fr-FR" sz="1400" b="1" dirty="0">
                <a:latin typeface="Lucida Console" panose="020B0609040504020204" pitchFamily="49" charset="0"/>
              </a:rPr>
              <a:t> &gt;::</a:t>
            </a:r>
            <a:r>
              <a:rPr lang="fr-FR" sz="1400" b="1" dirty="0" err="1">
                <a:latin typeface="Lucida Console" panose="020B0609040504020204" pitchFamily="49" charset="0"/>
              </a:rPr>
              <a:t>iterator</a:t>
            </a:r>
            <a:r>
              <a:rPr lang="fr-FR" sz="1400" b="1" dirty="0">
                <a:latin typeface="Lucida Console" panose="020B0609040504020204" pitchFamily="49" charset="0"/>
              </a:rPr>
              <a:t> i; </a:t>
            </a:r>
            <a:endParaRPr lang="fr-FR" sz="1400" b="1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b="1" dirty="0" smtClean="0">
                <a:latin typeface="Lucida Console" panose="020B0609040504020204" pitchFamily="49" charset="0"/>
              </a:rPr>
              <a:t>   </a:t>
            </a:r>
            <a:r>
              <a:rPr lang="fr-FR" sz="1400" b="1" dirty="0" err="1" smtClean="0">
                <a:latin typeface="Lucida Console" panose="020B0609040504020204" pitchFamily="49" charset="0"/>
              </a:rPr>
              <a:t>int</a:t>
            </a:r>
            <a:r>
              <a:rPr lang="fr-FR" sz="1400" b="1" dirty="0" smtClean="0">
                <a:latin typeface="Lucida Console" panose="020B0609040504020204" pitchFamily="49" charset="0"/>
              </a:rPr>
              <a:t> </a:t>
            </a:r>
            <a:r>
              <a:rPr lang="fr-FR" sz="1400" b="1" dirty="0">
                <a:latin typeface="Lucida Console" panose="020B0609040504020204" pitchFamily="49" charset="0"/>
              </a:rPr>
              <a:t>j;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</a:t>
            </a:r>
            <a:r>
              <a:rPr lang="fr-FR" sz="14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//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Inserting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element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using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iterators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</a:t>
            </a:r>
            <a:r>
              <a:rPr lang="fr-FR" sz="1400" b="1" dirty="0" smtClean="0">
                <a:latin typeface="Lucida Console" panose="020B0609040504020204" pitchFamily="49" charset="0"/>
              </a:rPr>
              <a:t>for </a:t>
            </a:r>
            <a:r>
              <a:rPr lang="fr-FR" sz="1400" b="1" dirty="0">
                <a:latin typeface="Lucida Console" panose="020B0609040504020204" pitchFamily="49" charset="0"/>
              </a:rPr>
              <a:t>(i = </a:t>
            </a:r>
            <a:r>
              <a:rPr lang="fr-FR" sz="1400" b="1" dirty="0" err="1">
                <a:latin typeface="Lucida Console" panose="020B0609040504020204" pitchFamily="49" charset="0"/>
              </a:rPr>
              <a:t>v.begin</a:t>
            </a:r>
            <a:r>
              <a:rPr lang="fr-FR" sz="1400" b="1" dirty="0">
                <a:latin typeface="Lucida Console" panose="020B0609040504020204" pitchFamily="49" charset="0"/>
              </a:rPr>
              <a:t>(); i != </a:t>
            </a:r>
            <a:r>
              <a:rPr lang="fr-FR" sz="1400" b="1" dirty="0" err="1">
                <a:latin typeface="Lucida Console" panose="020B0609040504020204" pitchFamily="49" charset="0"/>
              </a:rPr>
              <a:t>v.end</a:t>
            </a:r>
            <a:r>
              <a:rPr lang="fr-FR" sz="1400" b="1" dirty="0">
                <a:latin typeface="Lucida Console" panose="020B0609040504020204" pitchFamily="49" charset="0"/>
              </a:rPr>
              <a:t>(); ++i) </a:t>
            </a:r>
            <a:r>
              <a:rPr lang="fr-FR" sz="1400" b="1" dirty="0" smtClean="0">
                <a:latin typeface="Lucida Console" panose="020B0609040504020204" pitchFamily="49" charset="0"/>
              </a:rPr>
              <a:t>{ </a:t>
            </a:r>
            <a:endParaRPr lang="fr-FR" sz="1400" b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</a:t>
            </a:r>
            <a:r>
              <a:rPr lang="fr-FR" sz="1400" b="1" dirty="0" smtClean="0">
                <a:latin typeface="Lucida Console" panose="020B0609040504020204" pitchFamily="49" charset="0"/>
              </a:rPr>
              <a:t>  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//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inserting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5 at the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beginning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of v</a:t>
            </a:r>
          </a:p>
          <a:p>
            <a:pPr marL="0" indent="0">
              <a:buNone/>
            </a:pPr>
            <a:r>
              <a:rPr lang="fr-FR" sz="1400" b="1" dirty="0" smtClean="0">
                <a:latin typeface="Lucida Console" panose="020B0609040504020204" pitchFamily="49" charset="0"/>
              </a:rPr>
              <a:t>     if </a:t>
            </a:r>
            <a:r>
              <a:rPr lang="fr-FR" sz="1400" b="1" dirty="0">
                <a:latin typeface="Lucida Console" panose="020B0609040504020204" pitchFamily="49" charset="0"/>
              </a:rPr>
              <a:t>(i == </a:t>
            </a:r>
            <a:r>
              <a:rPr lang="fr-FR" sz="1400" b="1" dirty="0" err="1">
                <a:latin typeface="Lucida Console" panose="020B0609040504020204" pitchFamily="49" charset="0"/>
              </a:rPr>
              <a:t>v.begin</a:t>
            </a:r>
            <a:r>
              <a:rPr lang="fr-FR" sz="1400" b="1" dirty="0">
                <a:latin typeface="Lucida Console" panose="020B0609040504020204" pitchFamily="49" charset="0"/>
              </a:rPr>
              <a:t>()) { </a:t>
            </a:r>
            <a:endParaRPr lang="fr-FR" sz="1400" b="1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</a:t>
            </a:r>
            <a:r>
              <a:rPr lang="fr-FR" sz="1400" b="1" dirty="0" smtClean="0">
                <a:latin typeface="Lucida Console" panose="020B0609040504020204" pitchFamily="49" charset="0"/>
              </a:rPr>
              <a:t>      i </a:t>
            </a:r>
            <a:r>
              <a:rPr lang="fr-FR" sz="1400" b="1" dirty="0">
                <a:latin typeface="Lucida Console" panose="020B0609040504020204" pitchFamily="49" charset="0"/>
              </a:rPr>
              <a:t>= </a:t>
            </a:r>
            <a:r>
              <a:rPr lang="fr-FR" sz="1400" b="1" dirty="0" err="1">
                <a:latin typeface="Lucida Console" panose="020B0609040504020204" pitchFamily="49" charset="0"/>
              </a:rPr>
              <a:t>v.insert</a:t>
            </a:r>
            <a:r>
              <a:rPr lang="fr-FR" sz="1400" b="1" dirty="0">
                <a:latin typeface="Lucida Console" panose="020B0609040504020204" pitchFamily="49" charset="0"/>
              </a:rPr>
              <a:t>(i, 5);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   </a:t>
            </a:r>
            <a:r>
              <a:rPr lang="fr-FR" sz="1400" b="1" dirty="0" smtClean="0">
                <a:latin typeface="Lucida Console" panose="020B0609040504020204" pitchFamily="49" charset="0"/>
              </a:rPr>
              <a:t>} </a:t>
            </a:r>
            <a:endParaRPr lang="fr-FR" sz="1400" b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</a:t>
            </a:r>
            <a:r>
              <a:rPr lang="fr-FR" sz="1400" b="1" dirty="0" smtClean="0"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endParaRPr lang="fr-FR" sz="1300" b="1" dirty="0" smtClean="0">
              <a:solidFill>
                <a:srgbClr val="62E739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// </a:t>
            </a:r>
            <a:r>
              <a:rPr lang="fr-FR" sz="13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v </a:t>
            </a:r>
            <a:r>
              <a:rPr lang="fr-FR" sz="13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contains</a:t>
            </a:r>
            <a:r>
              <a:rPr lang="fr-FR" sz="13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5 1 2 3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860032" y="987688"/>
            <a:ext cx="4176464" cy="553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362" tIns="45683" rIns="91362" bIns="45683" rtlCol="0">
            <a:normAutofit/>
          </a:bodyPr>
          <a:lstStyle>
            <a:lvl1pPr marL="342620" indent="-342620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345" indent="-2855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072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898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726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2553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380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209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035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latin typeface="Lucida Console" panose="020B0609040504020204" pitchFamily="49" charset="0"/>
              </a:rPr>
              <a:t> </a:t>
            </a:r>
            <a:r>
              <a:rPr lang="fr-FR" sz="1800" dirty="0" smtClean="0">
                <a:latin typeface="Lucida Console" panose="020B0609040504020204" pitchFamily="49" charset="0"/>
              </a:rPr>
              <a:t>   </a:t>
            </a:r>
            <a:endParaRPr lang="fr-FR" sz="1700" dirty="0" smtClean="0">
              <a:latin typeface="Lucida Console" panose="020B06090405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//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Deleting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an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element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using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iterators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b="1" dirty="0" smtClean="0">
                <a:latin typeface="Lucida Console" panose="020B0609040504020204" pitchFamily="49" charset="0"/>
              </a:rPr>
              <a:t> </a:t>
            </a:r>
            <a:r>
              <a:rPr lang="fr-FR" sz="1300" b="1" dirty="0" smtClean="0">
                <a:latin typeface="Lucida Console" panose="020B0609040504020204" pitchFamily="49" charset="0"/>
              </a:rPr>
              <a:t>for (i = </a:t>
            </a:r>
            <a:r>
              <a:rPr lang="fr-FR" sz="1300" b="1" dirty="0" err="1" smtClean="0">
                <a:latin typeface="Lucida Console" panose="020B0609040504020204" pitchFamily="49" charset="0"/>
              </a:rPr>
              <a:t>v.begin</a:t>
            </a:r>
            <a:r>
              <a:rPr lang="fr-FR" sz="1300" b="1" dirty="0" smtClean="0">
                <a:latin typeface="Lucida Console" panose="020B0609040504020204" pitchFamily="49" charset="0"/>
              </a:rPr>
              <a:t>(); i != </a:t>
            </a:r>
            <a:r>
              <a:rPr lang="fr-FR" sz="1300" b="1" dirty="0" err="1" smtClean="0">
                <a:latin typeface="Lucida Console" panose="020B0609040504020204" pitchFamily="49" charset="0"/>
              </a:rPr>
              <a:t>v.end</a:t>
            </a:r>
            <a:r>
              <a:rPr lang="fr-FR" sz="1300" b="1" dirty="0" smtClean="0">
                <a:latin typeface="Lucida Console" panose="020B0609040504020204" pitchFamily="49" charset="0"/>
              </a:rPr>
              <a:t>(); ++i)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>
                <a:latin typeface="Lucida Console" panose="020B0609040504020204" pitchFamily="49" charset="0"/>
              </a:rPr>
              <a:t> </a:t>
            </a:r>
            <a:r>
              <a:rPr lang="fr-FR" sz="1300" b="1" dirty="0" smtClean="0">
                <a:latin typeface="Lucida Console" panose="020B0609040504020204" pitchFamily="49" charset="0"/>
              </a:rPr>
              <a:t>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  if (i == </a:t>
            </a:r>
            <a:r>
              <a:rPr lang="fr-FR" sz="1300" b="1" dirty="0" err="1" smtClean="0">
                <a:latin typeface="Lucida Console" panose="020B0609040504020204" pitchFamily="49" charset="0"/>
              </a:rPr>
              <a:t>v.begin</a:t>
            </a:r>
            <a:r>
              <a:rPr lang="fr-FR" sz="1300" b="1" dirty="0" smtClean="0">
                <a:latin typeface="Lucida Console" panose="020B0609040504020204" pitchFamily="49" charset="0"/>
              </a:rPr>
              <a:t>() + 1)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       i = </a:t>
            </a:r>
            <a:r>
              <a:rPr lang="fr-FR" sz="1300" b="1" dirty="0" err="1" smtClean="0">
                <a:latin typeface="Lucida Console" panose="020B0609040504020204" pitchFamily="49" charset="0"/>
              </a:rPr>
              <a:t>v.erase</a:t>
            </a:r>
            <a:r>
              <a:rPr lang="fr-FR" sz="1300" b="1" dirty="0" smtClean="0">
                <a:latin typeface="Lucida Console" panose="020B0609040504020204" pitchFamily="49" charset="0"/>
              </a:rPr>
              <a:t>(i);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// i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now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points to the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element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after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//the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deleted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element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 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// v </a:t>
            </a:r>
            <a:r>
              <a:rPr lang="fr-FR" sz="13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contains</a:t>
            </a:r>
            <a:r>
              <a:rPr lang="fr-FR" sz="13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5 2 3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//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Accessing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elements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using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iterator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for (i = </a:t>
            </a:r>
            <a:r>
              <a:rPr lang="fr-FR" sz="1300" b="1" dirty="0" err="1" smtClean="0">
                <a:latin typeface="Lucida Console" panose="020B0609040504020204" pitchFamily="49" charset="0"/>
              </a:rPr>
              <a:t>v.begin</a:t>
            </a:r>
            <a:r>
              <a:rPr lang="fr-FR" sz="1300" b="1" dirty="0" smtClean="0">
                <a:latin typeface="Lucida Console" panose="020B0609040504020204" pitchFamily="49" charset="0"/>
              </a:rPr>
              <a:t>(); i != </a:t>
            </a:r>
            <a:r>
              <a:rPr lang="fr-FR" sz="1300" b="1" dirty="0" err="1" smtClean="0">
                <a:latin typeface="Lucida Console" panose="020B0609040504020204" pitchFamily="49" charset="0"/>
              </a:rPr>
              <a:t>v.end</a:t>
            </a:r>
            <a:r>
              <a:rPr lang="fr-FR" sz="1300" b="1" dirty="0" smtClean="0">
                <a:latin typeface="Lucida Console" panose="020B0609040504020204" pitchFamily="49" charset="0"/>
              </a:rPr>
              <a:t>(); ++i)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  cout &lt;&lt; *i &lt;&lt; " " 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 return 0;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 smtClean="0">
              <a:latin typeface="Lucida Console" panose="020B0609040504020204" pitchFamily="49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sz="3600" dirty="0" smtClean="0"/>
              <a:t>Exemple général: insertion, suppression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986592"/>
            <a:ext cx="4680520" cy="5538752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1300" dirty="0">
                <a:latin typeface="Lucida Console" panose="020B0609040504020204" pitchFamily="49" charset="0"/>
              </a:rPr>
              <a:t> </a:t>
            </a:r>
            <a:r>
              <a:rPr lang="fr-FR" sz="1400" b="1" dirty="0">
                <a:latin typeface="Lucida Console" panose="020B0609040504020204" pitchFamily="49" charset="0"/>
              </a:rPr>
              <a:t>// C++ program to </a:t>
            </a:r>
            <a:r>
              <a:rPr lang="fr-FR" sz="1400" b="1" dirty="0" err="1">
                <a:latin typeface="Lucida Console" panose="020B0609040504020204" pitchFamily="49" charset="0"/>
              </a:rPr>
              <a:t>demonstrate</a:t>
            </a:r>
            <a:r>
              <a:rPr lang="fr-FR" sz="1400" b="1" dirty="0">
                <a:latin typeface="Lucida Console" panose="020B0609040504020204" pitchFamily="49" charset="0"/>
              </a:rPr>
              <a:t> </a:t>
            </a:r>
            <a:r>
              <a:rPr lang="fr-FR" sz="1400" b="1" dirty="0" err="1">
                <a:latin typeface="Lucida Console" panose="020B0609040504020204" pitchFamily="49" charset="0"/>
              </a:rPr>
              <a:t>iterators</a:t>
            </a:r>
            <a:r>
              <a:rPr lang="fr-FR" sz="1400" b="1" dirty="0">
                <a:latin typeface="Lucida Console" panose="020B0609040504020204" pitchFamily="49" charset="0"/>
              </a:rPr>
              <a:t> </a:t>
            </a:r>
            <a:endParaRPr lang="fr-FR" sz="1300" b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#</a:t>
            </a:r>
            <a:r>
              <a:rPr lang="fr-FR" sz="1400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include</a:t>
            </a:r>
            <a:r>
              <a:rPr lang="fr-FR" sz="1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&lt;</a:t>
            </a:r>
            <a:r>
              <a:rPr lang="fr-FR" sz="1400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iostream</a:t>
            </a:r>
            <a:r>
              <a:rPr lang="fr-FR" sz="1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</a:t>
            </a:r>
            <a:r>
              <a:rPr lang="fr-FR" sz="1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fr-FR" sz="1400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include</a:t>
            </a:r>
            <a:r>
              <a:rPr lang="fr-FR" sz="1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&lt;</a:t>
            </a:r>
            <a:r>
              <a:rPr lang="fr-FR" sz="1400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vector</a:t>
            </a:r>
            <a:r>
              <a:rPr lang="fr-FR" sz="1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 </a:t>
            </a:r>
          </a:p>
          <a:p>
            <a:pPr marL="0" indent="0">
              <a:buNone/>
            </a:pPr>
            <a:r>
              <a:rPr lang="fr-FR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fr-FR" sz="1400" b="1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using</a:t>
            </a:r>
            <a:r>
              <a:rPr lang="fr-FR" sz="1400" b="1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fr-FR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namespace</a:t>
            </a:r>
            <a:r>
              <a:rPr lang="fr-FR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fr-FR" sz="1400" b="1" dirty="0" err="1">
                <a:latin typeface="Lucida Console" panose="020B0609040504020204" pitchFamily="49" charset="0"/>
              </a:rPr>
              <a:t>std</a:t>
            </a:r>
            <a:r>
              <a:rPr lang="fr-FR" sz="1400" b="1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400" b="1" dirty="0" smtClean="0">
                <a:latin typeface="Lucida Console" panose="020B0609040504020204" pitchFamily="49" charset="0"/>
              </a:rPr>
              <a:t> </a:t>
            </a:r>
            <a:endParaRPr lang="fr-FR" sz="1400" b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</a:t>
            </a:r>
            <a:r>
              <a:rPr lang="fr-FR" sz="1400" b="1" dirty="0" err="1" smtClean="0">
                <a:latin typeface="Lucida Console" panose="020B0609040504020204" pitchFamily="49" charset="0"/>
              </a:rPr>
              <a:t>int</a:t>
            </a:r>
            <a:r>
              <a:rPr lang="fr-FR" sz="1400" b="1" dirty="0" smtClean="0">
                <a:latin typeface="Lucida Console" panose="020B0609040504020204" pitchFamily="49" charset="0"/>
              </a:rPr>
              <a:t> </a:t>
            </a:r>
            <a:r>
              <a:rPr lang="fr-FR" sz="1400" b="1" dirty="0">
                <a:latin typeface="Lucida Console" panose="020B0609040504020204" pitchFamily="49" charset="0"/>
              </a:rPr>
              <a:t>main()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{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</a:t>
            </a:r>
            <a:r>
              <a:rPr lang="fr-FR" sz="14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//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Declaring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a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vector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</a:t>
            </a:r>
            <a:r>
              <a:rPr lang="fr-FR" sz="1400" b="1" dirty="0" err="1" smtClean="0">
                <a:latin typeface="Lucida Console" panose="020B0609040504020204" pitchFamily="49" charset="0"/>
              </a:rPr>
              <a:t>vector</a:t>
            </a:r>
            <a:r>
              <a:rPr lang="fr-FR" sz="1400" b="1" dirty="0">
                <a:latin typeface="Lucida Console" panose="020B0609040504020204" pitchFamily="49" charset="0"/>
              </a:rPr>
              <a:t>&lt; </a:t>
            </a:r>
            <a:r>
              <a:rPr lang="fr-FR" sz="1400" b="1" dirty="0" err="1">
                <a:latin typeface="Lucida Console" panose="020B0609040504020204" pitchFamily="49" charset="0"/>
              </a:rPr>
              <a:t>int</a:t>
            </a:r>
            <a:r>
              <a:rPr lang="fr-FR" sz="1400" b="1" dirty="0">
                <a:latin typeface="Lucida Console" panose="020B0609040504020204" pitchFamily="49" charset="0"/>
              </a:rPr>
              <a:t> &gt; v = { 1, 2, 3 };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</a:t>
            </a:r>
            <a:r>
              <a:rPr lang="fr-FR" sz="14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//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Declaring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an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iterator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</a:t>
            </a:r>
            <a:r>
              <a:rPr lang="fr-FR" sz="1400" b="1" dirty="0" err="1" smtClean="0">
                <a:latin typeface="Lucida Console" panose="020B0609040504020204" pitchFamily="49" charset="0"/>
              </a:rPr>
              <a:t>vector</a:t>
            </a:r>
            <a:r>
              <a:rPr lang="fr-FR" sz="1400" b="1" dirty="0">
                <a:latin typeface="Lucida Console" panose="020B0609040504020204" pitchFamily="49" charset="0"/>
              </a:rPr>
              <a:t>&lt; </a:t>
            </a:r>
            <a:r>
              <a:rPr lang="fr-FR" sz="1400" b="1" dirty="0" err="1">
                <a:latin typeface="Lucida Console" panose="020B0609040504020204" pitchFamily="49" charset="0"/>
              </a:rPr>
              <a:t>int</a:t>
            </a:r>
            <a:r>
              <a:rPr lang="fr-FR" sz="1400" b="1" dirty="0">
                <a:latin typeface="Lucida Console" panose="020B0609040504020204" pitchFamily="49" charset="0"/>
              </a:rPr>
              <a:t> &gt;::</a:t>
            </a:r>
            <a:r>
              <a:rPr lang="fr-FR" sz="1400" b="1" dirty="0" err="1">
                <a:latin typeface="Lucida Console" panose="020B0609040504020204" pitchFamily="49" charset="0"/>
              </a:rPr>
              <a:t>iterator</a:t>
            </a:r>
            <a:r>
              <a:rPr lang="fr-FR" sz="1400" b="1" dirty="0">
                <a:latin typeface="Lucida Console" panose="020B0609040504020204" pitchFamily="49" charset="0"/>
              </a:rPr>
              <a:t> i; </a:t>
            </a:r>
            <a:endParaRPr lang="fr-FR" sz="1400" b="1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b="1" dirty="0" smtClean="0">
                <a:latin typeface="Lucida Console" panose="020B0609040504020204" pitchFamily="49" charset="0"/>
              </a:rPr>
              <a:t>   </a:t>
            </a:r>
            <a:r>
              <a:rPr lang="fr-FR" sz="1400" b="1" dirty="0" err="1" smtClean="0">
                <a:latin typeface="Lucida Console" panose="020B0609040504020204" pitchFamily="49" charset="0"/>
              </a:rPr>
              <a:t>int</a:t>
            </a:r>
            <a:r>
              <a:rPr lang="fr-FR" sz="1400" b="1" dirty="0" smtClean="0">
                <a:latin typeface="Lucida Console" panose="020B0609040504020204" pitchFamily="49" charset="0"/>
              </a:rPr>
              <a:t> </a:t>
            </a:r>
            <a:r>
              <a:rPr lang="fr-FR" sz="1400" b="1" dirty="0">
                <a:latin typeface="Lucida Console" panose="020B0609040504020204" pitchFamily="49" charset="0"/>
              </a:rPr>
              <a:t>j;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</a:t>
            </a:r>
            <a:r>
              <a:rPr lang="fr-FR" sz="14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//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Inserting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element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using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iterators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</a:t>
            </a:r>
            <a:r>
              <a:rPr lang="fr-FR" sz="1400" b="1" dirty="0" smtClean="0">
                <a:latin typeface="Lucida Console" panose="020B0609040504020204" pitchFamily="49" charset="0"/>
              </a:rPr>
              <a:t>for </a:t>
            </a:r>
            <a:r>
              <a:rPr lang="fr-FR" sz="1400" b="1" dirty="0">
                <a:latin typeface="Lucida Console" panose="020B0609040504020204" pitchFamily="49" charset="0"/>
              </a:rPr>
              <a:t>(i = </a:t>
            </a:r>
            <a:r>
              <a:rPr lang="fr-FR" sz="1400" b="1" dirty="0" err="1">
                <a:latin typeface="Lucida Console" panose="020B0609040504020204" pitchFamily="49" charset="0"/>
              </a:rPr>
              <a:t>v.begin</a:t>
            </a:r>
            <a:r>
              <a:rPr lang="fr-FR" sz="1400" b="1" dirty="0">
                <a:latin typeface="Lucida Console" panose="020B0609040504020204" pitchFamily="49" charset="0"/>
              </a:rPr>
              <a:t>(); i != </a:t>
            </a:r>
            <a:r>
              <a:rPr lang="fr-FR" sz="1400" b="1" dirty="0" err="1">
                <a:latin typeface="Lucida Console" panose="020B0609040504020204" pitchFamily="49" charset="0"/>
              </a:rPr>
              <a:t>v.end</a:t>
            </a:r>
            <a:r>
              <a:rPr lang="fr-FR" sz="1400" b="1" dirty="0">
                <a:latin typeface="Lucida Console" panose="020B0609040504020204" pitchFamily="49" charset="0"/>
              </a:rPr>
              <a:t>(); ++i) </a:t>
            </a:r>
            <a:r>
              <a:rPr lang="fr-FR" sz="1400" b="1" dirty="0" smtClean="0">
                <a:latin typeface="Lucida Console" panose="020B0609040504020204" pitchFamily="49" charset="0"/>
              </a:rPr>
              <a:t>{ </a:t>
            </a:r>
            <a:endParaRPr lang="fr-FR" sz="1400" b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</a:t>
            </a:r>
            <a:r>
              <a:rPr lang="fr-FR" sz="1400" b="1" dirty="0" smtClean="0">
                <a:latin typeface="Lucida Console" panose="020B0609040504020204" pitchFamily="49" charset="0"/>
              </a:rPr>
              <a:t>  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//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inserting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5 at the </a:t>
            </a:r>
            <a:r>
              <a:rPr lang="fr-FR" sz="1400" b="1" dirty="0" err="1">
                <a:solidFill>
                  <a:srgbClr val="62E739"/>
                </a:solidFill>
                <a:latin typeface="Lucida Console" panose="020B0609040504020204" pitchFamily="49" charset="0"/>
              </a:rPr>
              <a:t>beginning</a:t>
            </a:r>
            <a:r>
              <a:rPr lang="fr-FR" sz="1400" b="1" dirty="0">
                <a:solidFill>
                  <a:srgbClr val="62E739"/>
                </a:solidFill>
                <a:latin typeface="Lucida Console" panose="020B0609040504020204" pitchFamily="49" charset="0"/>
              </a:rPr>
              <a:t> of v</a:t>
            </a:r>
          </a:p>
          <a:p>
            <a:pPr marL="0" indent="0">
              <a:buNone/>
            </a:pPr>
            <a:r>
              <a:rPr lang="fr-FR" sz="1400" b="1" dirty="0" smtClean="0">
                <a:latin typeface="Lucida Console" panose="020B0609040504020204" pitchFamily="49" charset="0"/>
              </a:rPr>
              <a:t>     if </a:t>
            </a:r>
            <a:r>
              <a:rPr lang="fr-FR" sz="1400" b="1" dirty="0">
                <a:latin typeface="Lucida Console" panose="020B0609040504020204" pitchFamily="49" charset="0"/>
              </a:rPr>
              <a:t>(i == </a:t>
            </a:r>
            <a:r>
              <a:rPr lang="fr-FR" sz="1400" b="1" dirty="0" err="1">
                <a:latin typeface="Lucida Console" panose="020B0609040504020204" pitchFamily="49" charset="0"/>
              </a:rPr>
              <a:t>v.begin</a:t>
            </a:r>
            <a:r>
              <a:rPr lang="fr-FR" sz="1400" b="1" dirty="0">
                <a:latin typeface="Lucida Console" panose="020B0609040504020204" pitchFamily="49" charset="0"/>
              </a:rPr>
              <a:t>()) { </a:t>
            </a:r>
            <a:endParaRPr lang="fr-FR" sz="1400" b="1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</a:t>
            </a:r>
            <a:r>
              <a:rPr lang="fr-FR" sz="1400" b="1" dirty="0" smtClean="0">
                <a:latin typeface="Lucida Console" panose="020B0609040504020204" pitchFamily="49" charset="0"/>
              </a:rPr>
              <a:t>      i </a:t>
            </a:r>
            <a:r>
              <a:rPr lang="fr-FR" sz="1400" b="1" dirty="0">
                <a:latin typeface="Lucida Console" panose="020B0609040504020204" pitchFamily="49" charset="0"/>
              </a:rPr>
              <a:t>= </a:t>
            </a:r>
            <a:r>
              <a:rPr lang="fr-FR" sz="1400" b="1" dirty="0" err="1">
                <a:latin typeface="Lucida Console" panose="020B0609040504020204" pitchFamily="49" charset="0"/>
              </a:rPr>
              <a:t>v.insert</a:t>
            </a:r>
            <a:r>
              <a:rPr lang="fr-FR" sz="1400" b="1" dirty="0">
                <a:latin typeface="Lucida Console" panose="020B0609040504020204" pitchFamily="49" charset="0"/>
              </a:rPr>
              <a:t>(i, 5); </a:t>
            </a: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   </a:t>
            </a:r>
            <a:r>
              <a:rPr lang="fr-FR" sz="1400" b="1" dirty="0" smtClean="0">
                <a:latin typeface="Lucida Console" panose="020B0609040504020204" pitchFamily="49" charset="0"/>
              </a:rPr>
              <a:t>} </a:t>
            </a:r>
            <a:endParaRPr lang="fr-FR" sz="1400" b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b="1" dirty="0">
                <a:latin typeface="Lucida Console" panose="020B0609040504020204" pitchFamily="49" charset="0"/>
              </a:rPr>
              <a:t>   </a:t>
            </a:r>
            <a:r>
              <a:rPr lang="fr-FR" sz="1400" b="1" dirty="0" smtClean="0"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endParaRPr lang="fr-FR" sz="1300" b="1" dirty="0" smtClean="0">
              <a:solidFill>
                <a:srgbClr val="62E739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// </a:t>
            </a:r>
            <a:r>
              <a:rPr lang="fr-FR" sz="13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v </a:t>
            </a:r>
            <a:r>
              <a:rPr lang="fr-FR" sz="13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contains</a:t>
            </a:r>
            <a:r>
              <a:rPr lang="fr-FR" sz="13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5 1 2 3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860032" y="987688"/>
            <a:ext cx="4176464" cy="553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362" tIns="45683" rIns="91362" bIns="45683" rtlCol="0">
            <a:normAutofit/>
          </a:bodyPr>
          <a:lstStyle>
            <a:lvl1pPr marL="342620" indent="-342620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345" indent="-2855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072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898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726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2553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380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209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035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latin typeface="Lucida Console" panose="020B0609040504020204" pitchFamily="49" charset="0"/>
              </a:rPr>
              <a:t> </a:t>
            </a:r>
            <a:r>
              <a:rPr lang="fr-FR" sz="1800" dirty="0" smtClean="0">
                <a:latin typeface="Lucida Console" panose="020B0609040504020204" pitchFamily="49" charset="0"/>
              </a:rPr>
              <a:t>   </a:t>
            </a:r>
            <a:endParaRPr lang="fr-FR" sz="1700" dirty="0" smtClean="0">
              <a:latin typeface="Lucida Console" panose="020B06090405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//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Deleting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an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element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using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iterators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b="1" dirty="0" smtClean="0">
                <a:latin typeface="Lucida Console" panose="020B0609040504020204" pitchFamily="49" charset="0"/>
              </a:rPr>
              <a:t> </a:t>
            </a:r>
            <a:r>
              <a:rPr lang="fr-FR" sz="1300" b="1" dirty="0" smtClean="0">
                <a:latin typeface="Lucida Console" panose="020B0609040504020204" pitchFamily="49" charset="0"/>
              </a:rPr>
              <a:t>for (i = </a:t>
            </a:r>
            <a:r>
              <a:rPr lang="fr-FR" sz="1300" b="1" dirty="0" err="1" smtClean="0">
                <a:latin typeface="Lucida Console" panose="020B0609040504020204" pitchFamily="49" charset="0"/>
              </a:rPr>
              <a:t>v.begin</a:t>
            </a:r>
            <a:r>
              <a:rPr lang="fr-FR" sz="1300" b="1" dirty="0" smtClean="0">
                <a:latin typeface="Lucida Console" panose="020B0609040504020204" pitchFamily="49" charset="0"/>
              </a:rPr>
              <a:t>(); i != </a:t>
            </a:r>
            <a:r>
              <a:rPr lang="fr-FR" sz="1300" b="1" dirty="0" err="1" smtClean="0">
                <a:latin typeface="Lucida Console" panose="020B0609040504020204" pitchFamily="49" charset="0"/>
              </a:rPr>
              <a:t>v.end</a:t>
            </a:r>
            <a:r>
              <a:rPr lang="fr-FR" sz="1300" b="1" dirty="0" smtClean="0">
                <a:latin typeface="Lucida Console" panose="020B0609040504020204" pitchFamily="49" charset="0"/>
              </a:rPr>
              <a:t>(); ++i)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>
                <a:latin typeface="Lucida Console" panose="020B0609040504020204" pitchFamily="49" charset="0"/>
              </a:rPr>
              <a:t> </a:t>
            </a:r>
            <a:r>
              <a:rPr lang="fr-FR" sz="1300" b="1" dirty="0" smtClean="0">
                <a:latin typeface="Lucida Console" panose="020B0609040504020204" pitchFamily="49" charset="0"/>
              </a:rPr>
              <a:t>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  if (i == </a:t>
            </a:r>
            <a:r>
              <a:rPr lang="fr-FR" sz="1300" b="1" dirty="0" err="1" smtClean="0">
                <a:latin typeface="Lucida Console" panose="020B0609040504020204" pitchFamily="49" charset="0"/>
              </a:rPr>
              <a:t>v.begin</a:t>
            </a:r>
            <a:r>
              <a:rPr lang="fr-FR" sz="1300" b="1" dirty="0" smtClean="0">
                <a:latin typeface="Lucida Console" panose="020B0609040504020204" pitchFamily="49" charset="0"/>
              </a:rPr>
              <a:t>() + 1)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       i = </a:t>
            </a:r>
            <a:r>
              <a:rPr lang="fr-FR" sz="1300" b="1" dirty="0" err="1" smtClean="0">
                <a:latin typeface="Lucida Console" panose="020B0609040504020204" pitchFamily="49" charset="0"/>
              </a:rPr>
              <a:t>v.erase</a:t>
            </a:r>
            <a:r>
              <a:rPr lang="fr-FR" sz="1300" b="1" dirty="0" smtClean="0">
                <a:latin typeface="Lucida Console" panose="020B0609040504020204" pitchFamily="49" charset="0"/>
              </a:rPr>
              <a:t>(i);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// i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now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points to the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element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after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//the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deleted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element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 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// v </a:t>
            </a:r>
            <a:r>
              <a:rPr lang="fr-FR" sz="13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contains</a:t>
            </a:r>
            <a:r>
              <a:rPr lang="fr-FR" sz="13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5 2 3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//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Accessing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elements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using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  <a:r>
              <a:rPr lang="fr-FR" sz="1300" b="1" dirty="0" err="1" smtClean="0">
                <a:solidFill>
                  <a:srgbClr val="62E739"/>
                </a:solidFill>
                <a:latin typeface="Lucida Console" panose="020B0609040504020204" pitchFamily="49" charset="0"/>
              </a:rPr>
              <a:t>iterator</a:t>
            </a:r>
            <a:r>
              <a:rPr lang="fr-FR" sz="1300" b="1" dirty="0" smtClean="0">
                <a:solidFill>
                  <a:srgbClr val="62E739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for (i = </a:t>
            </a:r>
            <a:r>
              <a:rPr lang="fr-FR" sz="1300" b="1" dirty="0" err="1" smtClean="0">
                <a:latin typeface="Lucida Console" panose="020B0609040504020204" pitchFamily="49" charset="0"/>
              </a:rPr>
              <a:t>v.begin</a:t>
            </a:r>
            <a:r>
              <a:rPr lang="fr-FR" sz="1300" b="1" dirty="0" smtClean="0">
                <a:latin typeface="Lucida Console" panose="020B0609040504020204" pitchFamily="49" charset="0"/>
              </a:rPr>
              <a:t>(); i != </a:t>
            </a:r>
            <a:r>
              <a:rPr lang="fr-FR" sz="1300" b="1" dirty="0" err="1" smtClean="0">
                <a:latin typeface="Lucida Console" panose="020B0609040504020204" pitchFamily="49" charset="0"/>
              </a:rPr>
              <a:t>v.end</a:t>
            </a:r>
            <a:r>
              <a:rPr lang="fr-FR" sz="1300" b="1" dirty="0" smtClean="0">
                <a:latin typeface="Lucida Console" panose="020B0609040504020204" pitchFamily="49" charset="0"/>
              </a:rPr>
              <a:t>(); ++i)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  cout &lt;&lt; *i &lt;&lt; " " 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  return 0;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300" b="1" dirty="0" smtClean="0">
                <a:latin typeface="Lucida Console" panose="020B060904050402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 smtClean="0">
              <a:latin typeface="Lucida Console" panose="020B0609040504020204" pitchFamily="49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23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3419872" y="1988840"/>
            <a:ext cx="2880320" cy="9004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 smtClean="0">
                <a:solidFill>
                  <a:schemeClr val="tx1"/>
                </a:solidFill>
              </a:rPr>
              <a:t>Output</a:t>
            </a:r>
          </a:p>
          <a:p>
            <a:r>
              <a:rPr lang="fr-FR" sz="2800" dirty="0" smtClean="0">
                <a:solidFill>
                  <a:schemeClr val="tx1"/>
                </a:solidFill>
              </a:rPr>
              <a:t>5 2 3 </a:t>
            </a:r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19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sz="3600" dirty="0" smtClean="0"/>
              <a:t>Exemple – suite 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340768"/>
            <a:ext cx="8784976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/>
              <a:t>Explications : </a:t>
            </a:r>
          </a:p>
          <a:p>
            <a:pPr marL="0" indent="0">
              <a:buNone/>
            </a:pPr>
            <a:r>
              <a:rPr lang="fr-FR" sz="2400" dirty="0" smtClean="0">
                <a:latin typeface="+mj-lt"/>
              </a:rPr>
              <a:t>1. Les </a:t>
            </a:r>
            <a:r>
              <a:rPr lang="fr-FR" sz="2400" dirty="0" err="1">
                <a:latin typeface="+mj-lt"/>
              </a:rPr>
              <a:t>itérateurs</a:t>
            </a:r>
            <a:r>
              <a:rPr lang="fr-FR" sz="2400" dirty="0">
                <a:latin typeface="+mj-lt"/>
              </a:rPr>
              <a:t> ne sont pas optimisés pour l’opérateur de comparaison, </a:t>
            </a:r>
            <a:r>
              <a:rPr lang="fr-FR" sz="2400" dirty="0" smtClean="0">
                <a:latin typeface="Lucida Console" panose="020B0609040504020204" pitchFamily="49" charset="0"/>
              </a:rPr>
              <a:t>i!=</a:t>
            </a:r>
            <a:r>
              <a:rPr lang="fr-FR" sz="2400" dirty="0" err="1" smtClean="0">
                <a:latin typeface="Lucida Console" panose="020B0609040504020204" pitchFamily="49" charset="0"/>
              </a:rPr>
              <a:t>v.end</a:t>
            </a:r>
            <a:r>
              <a:rPr lang="fr-FR" sz="2400" dirty="0">
                <a:latin typeface="Lucida Console" panose="020B0609040504020204" pitchFamily="49" charset="0"/>
              </a:rPr>
              <a:t>()</a:t>
            </a:r>
            <a:r>
              <a:rPr lang="fr-FR" sz="2400" i="1" dirty="0">
                <a:latin typeface="Lucida Console" panose="020B0609040504020204" pitchFamily="49" charset="0"/>
              </a:rPr>
              <a:t> </a:t>
            </a:r>
            <a:r>
              <a:rPr lang="fr-FR" sz="2400" dirty="0">
                <a:latin typeface="+mj-lt"/>
              </a:rPr>
              <a:t>est donc plus efficace que </a:t>
            </a:r>
            <a:r>
              <a:rPr lang="fr-FR" sz="2400" dirty="0">
                <a:latin typeface="Lucida Console" panose="020B0609040504020204" pitchFamily="49" charset="0"/>
              </a:rPr>
              <a:t>i&lt;=</a:t>
            </a:r>
            <a:r>
              <a:rPr lang="fr-FR" sz="2400" dirty="0" err="1">
                <a:latin typeface="Lucida Console" panose="020B0609040504020204" pitchFamily="49" charset="0"/>
              </a:rPr>
              <a:t>v.end</a:t>
            </a:r>
            <a:r>
              <a:rPr lang="fr-FR" sz="2400" dirty="0">
                <a:latin typeface="Lucida Console" panose="020B0609040504020204" pitchFamily="49" charset="0"/>
              </a:rPr>
              <a:t>() </a:t>
            </a:r>
          </a:p>
          <a:p>
            <a:pPr marL="0" indent="0">
              <a:buNone/>
            </a:pPr>
            <a:r>
              <a:rPr lang="fr-FR" sz="2400" dirty="0" smtClean="0"/>
              <a:t>2.  Comme le montre ce code, il </a:t>
            </a:r>
            <a:r>
              <a:rPr lang="fr-FR" sz="2400" dirty="0"/>
              <a:t>est facile et dynamique d’ajouter et de supprimer des éléments du conteneur à l’aide </a:t>
            </a:r>
            <a:r>
              <a:rPr lang="fr-FR" sz="2400" dirty="0" smtClean="0"/>
              <a:t>d’un </a:t>
            </a:r>
            <a:r>
              <a:rPr lang="fr-FR" sz="2400" dirty="0" err="1" smtClean="0"/>
              <a:t>itérateur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r>
              <a:rPr lang="fr-FR" sz="2400" dirty="0" smtClean="0"/>
              <a:t> </a:t>
            </a:r>
            <a:r>
              <a:rPr lang="fr-FR" sz="2400" dirty="0"/>
              <a:t>Toutefois, procéder de la même façon sans les utiliser aurait été très fastidieux, car il faudrait déplacer les éléments à chaque fois avant leur insertion et après leur suppression. . </a:t>
            </a:r>
            <a:endParaRPr lang="fr-FR" sz="2400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41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4400" dirty="0" smtClean="0"/>
              <a:t>Conteneurs séquentiels</a:t>
            </a:r>
          </a:p>
          <a:p>
            <a:pPr marL="0" indent="0">
              <a:buNone/>
            </a:pPr>
            <a:r>
              <a:rPr lang="fr-FR" sz="2800" dirty="0" smtClean="0"/>
              <a:t>                             - </a:t>
            </a:r>
            <a:r>
              <a:rPr lang="fr-FR" sz="2800" dirty="0" err="1" smtClean="0"/>
              <a:t>Array</a:t>
            </a:r>
            <a:endParaRPr lang="fr-FR" sz="2800" dirty="0" smtClean="0"/>
          </a:p>
          <a:p>
            <a:pPr marL="0" indent="0">
              <a:buNone/>
            </a:pPr>
            <a:r>
              <a:rPr lang="fr-FR" sz="2800" dirty="0"/>
              <a:t>	</a:t>
            </a:r>
            <a:r>
              <a:rPr lang="fr-FR" sz="2800" dirty="0" smtClean="0"/>
              <a:t>	      - </a:t>
            </a:r>
            <a:r>
              <a:rPr lang="fr-FR" sz="2800" dirty="0" err="1" smtClean="0"/>
              <a:t>Vector</a:t>
            </a:r>
            <a:endParaRPr lang="fr-FR" sz="2800" dirty="0" smtClean="0"/>
          </a:p>
          <a:p>
            <a:pPr marL="0" indent="0">
              <a:buNone/>
            </a:pPr>
            <a:r>
              <a:rPr lang="fr-FR" sz="2800" dirty="0"/>
              <a:t> </a:t>
            </a:r>
            <a:r>
              <a:rPr lang="fr-FR" sz="2800" dirty="0" smtClean="0"/>
              <a:t>                            - List</a:t>
            </a:r>
          </a:p>
          <a:p>
            <a:pPr marL="0" indent="0">
              <a:buNone/>
            </a:pPr>
            <a:r>
              <a:rPr lang="fr-FR" sz="2800" dirty="0"/>
              <a:t> </a:t>
            </a:r>
            <a:r>
              <a:rPr lang="fr-FR" sz="2800" dirty="0" smtClean="0"/>
              <a:t>                            - </a:t>
            </a:r>
            <a:r>
              <a:rPr lang="fr-FR" sz="2800" dirty="0" err="1" smtClean="0"/>
              <a:t>Deque</a:t>
            </a:r>
            <a:endParaRPr lang="fr-FR" sz="28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78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STD::ARRAY&lt;T&gt;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L’équivalent du tableau en C, mais à taille constante</a:t>
            </a:r>
          </a:p>
          <a:p>
            <a:r>
              <a:rPr lang="fr-FR" sz="2400" b="1" dirty="0" smtClean="0"/>
              <a:t>Gestion automatique de la mémoire </a:t>
            </a:r>
            <a:r>
              <a:rPr lang="fr-FR" sz="2400" dirty="0" smtClean="0"/>
              <a:t>(allocation à la création d’un </a:t>
            </a:r>
            <a:r>
              <a:rPr lang="fr-FR" sz="2400" dirty="0" err="1" smtClean="0"/>
              <a:t>array</a:t>
            </a:r>
            <a:r>
              <a:rPr lang="fr-FR" sz="2400" dirty="0" smtClean="0"/>
              <a:t>, </a:t>
            </a:r>
            <a:r>
              <a:rPr lang="fr-FR" sz="2400" dirty="0" err="1" smtClean="0"/>
              <a:t>désallocation</a:t>
            </a:r>
            <a:r>
              <a:rPr lang="fr-FR" sz="2400" dirty="0" smtClean="0"/>
              <a:t> à la fin de l’exécution du binaire)</a:t>
            </a:r>
          </a:p>
          <a:p>
            <a:r>
              <a:rPr lang="fr-FR" sz="2400" dirty="0" smtClean="0"/>
              <a:t>Accès rapide à tout élément du tableau =&gt; </a:t>
            </a:r>
            <a:r>
              <a:rPr lang="fr-FR" sz="2400" b="1" dirty="0" err="1" smtClean="0"/>
              <a:t>itérateurs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Random</a:t>
            </a:r>
            <a:r>
              <a:rPr lang="fr-FR" sz="2400" b="1" dirty="0" smtClean="0"/>
              <a:t> Access </a:t>
            </a:r>
          </a:p>
          <a:p>
            <a:endParaRPr lang="fr-FR" sz="2400" b="1" i="1" dirty="0"/>
          </a:p>
          <a:p>
            <a:r>
              <a:rPr lang="fr-FR" sz="2000" i="1" dirty="0" smtClean="0"/>
              <a:t>Complexité :</a:t>
            </a:r>
            <a:endParaRPr lang="fr-FR" sz="2000" dirty="0" smtClean="0"/>
          </a:p>
          <a:p>
            <a:pPr lvl="1"/>
            <a:r>
              <a:rPr lang="fr-FR" sz="1800" dirty="0" smtClean="0"/>
              <a:t>Accès O(1) </a:t>
            </a:r>
          </a:p>
          <a:p>
            <a:pPr lvl="1"/>
            <a:r>
              <a:rPr lang="fr-FR" sz="1800" dirty="0" smtClean="0"/>
              <a:t>Insertion et suppression en O(n) en début de </a:t>
            </a:r>
            <a:r>
              <a:rPr lang="fr-FR" sz="1800" dirty="0" err="1" smtClean="0"/>
              <a:t>vector</a:t>
            </a:r>
            <a:r>
              <a:rPr lang="fr-FR" sz="1800" dirty="0" smtClean="0"/>
              <a:t> (</a:t>
            </a:r>
            <a:r>
              <a:rPr lang="fr-FR" sz="1800" dirty="0" err="1" smtClean="0"/>
              <a:t>pop_back</a:t>
            </a:r>
            <a:r>
              <a:rPr lang="fr-FR" sz="1800" dirty="0" smtClean="0"/>
              <a:t>), </a:t>
            </a:r>
          </a:p>
          <a:p>
            <a:pPr lvl="1"/>
            <a:r>
              <a:rPr lang="fr-FR" sz="1800" dirty="0" smtClean="0"/>
              <a:t>Insertion et suppression en O(1) en fin de </a:t>
            </a:r>
            <a:r>
              <a:rPr lang="fr-FR" sz="1800" dirty="0" err="1" smtClean="0"/>
              <a:t>vector</a:t>
            </a:r>
            <a:r>
              <a:rPr lang="fr-FR" sz="1800" dirty="0" smtClean="0"/>
              <a:t> (</a:t>
            </a:r>
            <a:r>
              <a:rPr lang="fr-FR" sz="1800" dirty="0" err="1" smtClean="0"/>
              <a:t>push_back</a:t>
            </a:r>
            <a:r>
              <a:rPr lang="fr-FR" sz="1800" dirty="0" smtClean="0"/>
              <a:t>). Dans les deux cas des réallocations peuvent survenir</a:t>
            </a:r>
          </a:p>
          <a:p>
            <a:pPr marL="456830" lvl="1" indent="0">
              <a:buNone/>
            </a:pP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8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6826" y="260648"/>
            <a:ext cx="8229600" cy="1143000"/>
          </a:xfrm>
        </p:spPr>
        <p:txBody>
          <a:bodyPr/>
          <a:lstStyle/>
          <a:p>
            <a:r>
              <a:rPr lang="fr-FR" dirty="0" smtClean="0"/>
              <a:t>STD:: ARRAY&lt;T&gt;</a:t>
            </a:r>
            <a:endParaRPr lang="fr-FR" dirty="0"/>
          </a:p>
        </p:txBody>
      </p:sp>
      <p:sp>
        <p:nvSpPr>
          <p:cNvPr id="64" name="Rectangle 63"/>
          <p:cNvSpPr/>
          <p:nvPr/>
        </p:nvSpPr>
        <p:spPr>
          <a:xfrm>
            <a:off x="193779" y="3645024"/>
            <a:ext cx="87038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194" defTabSz="839602">
              <a:lnSpc>
                <a:spcPct val="150000"/>
              </a:lnSpc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std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::</a:t>
            </a: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array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&lt;</a:t>
            </a:r>
            <a:r>
              <a:rPr lang="fr-FR" sz="1400" dirty="0" err="1" smtClean="0">
                <a:solidFill>
                  <a:srgbClr val="BB2CA2"/>
                </a:solidFill>
                <a:latin typeface="Lucida Console"/>
                <a:cs typeface="Lucida Console"/>
              </a:rPr>
              <a:t>int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&gt; </a:t>
            </a:r>
            <a:r>
              <a:rPr lang="fr-FR" sz="14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a=(</a:t>
            </a:r>
            <a:r>
              <a:rPr lang="fr-FR" sz="1400" spc="5" dirty="0" smtClean="0">
                <a:solidFill>
                  <a:srgbClr val="272AD8"/>
                </a:solidFill>
                <a:latin typeface="Lucida Console"/>
                <a:cs typeface="Lucida Console"/>
              </a:rPr>
              <a:t>6</a:t>
            </a:r>
            <a:r>
              <a:rPr lang="fr-FR" sz="14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, </a:t>
            </a:r>
            <a:r>
              <a:rPr lang="fr-FR" sz="1400" spc="5" dirty="0" smtClean="0">
                <a:solidFill>
                  <a:srgbClr val="272AD8"/>
                </a:solidFill>
                <a:latin typeface="Lucida Console"/>
                <a:cs typeface="Lucida Console"/>
              </a:rPr>
              <a:t>2</a:t>
            </a:r>
            <a:r>
              <a:rPr lang="fr-FR" sz="14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);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création d’un </a:t>
            </a:r>
            <a:r>
              <a:rPr lang="fr-FR" sz="14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array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de taille 6 remplit de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2</a:t>
            </a:r>
          </a:p>
          <a:p>
            <a:pPr marL="117194" defTabSz="839602">
              <a:lnSpc>
                <a:spcPct val="150000"/>
              </a:lnSpc>
            </a:pPr>
            <a:r>
              <a:rPr lang="fr-FR" sz="1400" spc="5" dirty="0" smtClean="0">
                <a:latin typeface="Lucida Console"/>
                <a:cs typeface="Lucida Console"/>
              </a:rPr>
              <a:t>a.at(2</a:t>
            </a:r>
            <a:r>
              <a:rPr lang="fr-FR" sz="1400" spc="5" dirty="0">
                <a:latin typeface="Lucida Console"/>
                <a:cs typeface="Lucida Console"/>
              </a:rPr>
              <a:t>); ou </a:t>
            </a:r>
            <a:r>
              <a:rPr lang="fr-FR" sz="1400" spc="5" dirty="0" smtClean="0">
                <a:latin typeface="Lucida Console"/>
                <a:cs typeface="Lucida Console"/>
              </a:rPr>
              <a:t>a[2</a:t>
            </a:r>
            <a:r>
              <a:rPr lang="fr-FR" sz="1400" spc="5" dirty="0">
                <a:latin typeface="Lucida Console"/>
                <a:cs typeface="Lucida Console"/>
              </a:rPr>
              <a:t>];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accès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aux éléments</a:t>
            </a:r>
          </a:p>
          <a:p>
            <a:pPr marL="117194" defTabSz="839602">
              <a:lnSpc>
                <a:spcPct val="150000"/>
              </a:lnSpc>
            </a:pPr>
            <a:r>
              <a:rPr lang="fr-FR" sz="1400" spc="5" dirty="0" err="1" smtClean="0">
                <a:latin typeface="Lucida Console"/>
                <a:cs typeface="Lucida Console"/>
              </a:rPr>
              <a:t>a.data</a:t>
            </a:r>
            <a:r>
              <a:rPr lang="fr-FR" sz="1400" spc="5" dirty="0" smtClean="0">
                <a:latin typeface="Lucida Console"/>
                <a:cs typeface="Lucida Console"/>
              </a:rPr>
              <a:t>();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</a:t>
            </a:r>
            <a:r>
              <a:rPr lang="fr-FR" sz="14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accede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 directement </a:t>
            </a:r>
          </a:p>
          <a:p>
            <a:pPr marL="117194" defTabSz="839602">
              <a:lnSpc>
                <a:spcPct val="150000"/>
              </a:lnSpc>
            </a:pPr>
            <a:endParaRPr lang="fr-FR" sz="14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a.front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accès au 1ier élément</a:t>
            </a:r>
            <a:endParaRPr lang="fr-FR" sz="14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defTabSz="839602">
              <a:lnSpc>
                <a:spcPct val="150000"/>
              </a:lnSpc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a.back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(); 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accès au dernier élément</a:t>
            </a:r>
          </a:p>
          <a:p>
            <a:pPr marL="117194" defTabSz="839602">
              <a:lnSpc>
                <a:spcPct val="150000"/>
              </a:lnSpc>
            </a:pPr>
            <a:endParaRPr lang="fr-FR" sz="1400" dirty="0" smtClean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7194" defTabSz="839602">
              <a:lnSpc>
                <a:spcPct val="150000"/>
              </a:lnSpc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a.fill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(5);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remplit le tableau avec la valeur </a:t>
            </a:r>
            <a:r>
              <a:rPr lang="fr-FR" sz="14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specifie</a:t>
            </a:r>
            <a:endParaRPr lang="fr-FR" sz="1400" dirty="0" smtClean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772925" y="2258972"/>
            <a:ext cx="4988452" cy="1156497"/>
            <a:chOff x="620652" y="1419580"/>
            <a:chExt cx="6561325" cy="2605724"/>
          </a:xfrm>
        </p:grpSpPr>
        <p:sp>
          <p:nvSpPr>
            <p:cNvPr id="44" name="Forme libre 43"/>
            <p:cNvSpPr/>
            <p:nvPr/>
          </p:nvSpPr>
          <p:spPr>
            <a:xfrm>
              <a:off x="883103" y="1448467"/>
              <a:ext cx="6298874" cy="64384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hangingPunct="0"/>
              <a:endParaRPr lang="fr-FR" sz="24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45" name="Connecteur droit 44"/>
            <p:cNvSpPr/>
            <p:nvPr/>
          </p:nvSpPr>
          <p:spPr>
            <a:xfrm>
              <a:off x="1932915" y="1448467"/>
              <a:ext cx="0" cy="643841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endParaRPr lang="fr-FR" sz="24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46" name="Connecteur droit 45"/>
            <p:cNvSpPr/>
            <p:nvPr/>
          </p:nvSpPr>
          <p:spPr>
            <a:xfrm>
              <a:off x="2982727" y="1448467"/>
              <a:ext cx="0" cy="643841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endParaRPr lang="fr-FR" sz="24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47" name="Connecteur droit 46"/>
            <p:cNvSpPr/>
            <p:nvPr/>
          </p:nvSpPr>
          <p:spPr>
            <a:xfrm>
              <a:off x="4032540" y="1448467"/>
              <a:ext cx="0" cy="643841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endParaRPr lang="fr-FR" sz="24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48" name="Connecteur droit 47"/>
            <p:cNvSpPr/>
            <p:nvPr/>
          </p:nvSpPr>
          <p:spPr>
            <a:xfrm>
              <a:off x="5082352" y="1448467"/>
              <a:ext cx="0" cy="643841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endParaRPr lang="fr-FR" sz="24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49" name="Connecteur droit 48"/>
            <p:cNvSpPr/>
            <p:nvPr/>
          </p:nvSpPr>
          <p:spPr>
            <a:xfrm>
              <a:off x="6132164" y="1448467"/>
              <a:ext cx="0" cy="643841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endParaRPr lang="fr-FR" sz="24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3210626" y="3096418"/>
              <a:ext cx="339237" cy="92888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1600" b="1" i="1" dirty="0">
                  <a:latin typeface="Courier New" pitchFamily="49"/>
                  <a:ea typeface="HG Mincho Light J" pitchFamily="2"/>
                  <a:cs typeface="Arial Unicode MS" pitchFamily="2"/>
                </a:rPr>
                <a:t>[]</a:t>
              </a:r>
            </a:p>
            <a:p>
              <a:pPr hangingPunct="0"/>
              <a:r>
                <a:rPr lang="fr-FR" sz="1600" b="1" i="1" dirty="0">
                  <a:latin typeface="Courier New" pitchFamily="49"/>
                  <a:ea typeface="HG Mincho Light J" pitchFamily="2"/>
                  <a:cs typeface="Arial Unicode MS" pitchFamily="2"/>
                </a:rPr>
                <a:t>at</a:t>
              </a:r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620652" y="2736150"/>
              <a:ext cx="848093" cy="46444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1600" b="1" i="1" dirty="0" smtClean="0">
                  <a:latin typeface="Courier New" pitchFamily="49"/>
                  <a:ea typeface="HG Mincho Light J" pitchFamily="2"/>
                  <a:cs typeface="Arial Unicode MS" pitchFamily="2"/>
                </a:rPr>
                <a:t>front</a:t>
              </a:r>
              <a:endParaRPr lang="fr-FR" sz="1600" b="1" i="1" dirty="0"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6132162" y="2748385"/>
              <a:ext cx="678475" cy="46444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1600" b="1" i="1" dirty="0">
                  <a:latin typeface="Courier New" pitchFamily="49"/>
                  <a:ea typeface="HG Mincho Light J" pitchFamily="2"/>
                  <a:cs typeface="Arial Unicode MS" pitchFamily="2"/>
                </a:rPr>
                <a:t>back</a:t>
              </a:r>
            </a:p>
          </p:txBody>
        </p:sp>
        <p:sp>
          <p:nvSpPr>
            <p:cNvPr id="54" name="Connecteur droit 53"/>
            <p:cNvSpPr/>
            <p:nvPr/>
          </p:nvSpPr>
          <p:spPr>
            <a:xfrm>
              <a:off x="6657073" y="2092310"/>
              <a:ext cx="0" cy="6438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tailEnd type="arrow"/>
            </a:ln>
          </p:spPr>
          <p:txBody>
            <a:bodyPr vert="horz" wrap="none" lIns="17994" tIns="17994" rIns="17994" bIns="17994" anchor="ctr" anchorCtr="1" compatLnSpc="0"/>
            <a:lstStyle/>
            <a:p>
              <a:pPr hangingPunct="0"/>
              <a:endParaRPr lang="fr-FR" sz="24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6" name="Connecteur droit 55"/>
            <p:cNvSpPr/>
            <p:nvPr/>
          </p:nvSpPr>
          <p:spPr>
            <a:xfrm flipV="1">
              <a:off x="3507634" y="2092308"/>
              <a:ext cx="0" cy="8760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headEnd type="arrow"/>
              <a:tailEnd type="arrow"/>
            </a:ln>
          </p:spPr>
          <p:txBody>
            <a:bodyPr vert="horz" wrap="none" lIns="17994" tIns="17994" rIns="17994" bIns="17994" anchor="ctr" anchorCtr="1" compatLnSpc="0"/>
            <a:lstStyle/>
            <a:p>
              <a:pPr hangingPunct="0"/>
              <a:endParaRPr lang="fr-FR" sz="1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9" name="Connecteur droit 58"/>
            <p:cNvSpPr/>
            <p:nvPr/>
          </p:nvSpPr>
          <p:spPr>
            <a:xfrm>
              <a:off x="1408010" y="2092310"/>
              <a:ext cx="0" cy="6438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tailEnd type="arrow"/>
            </a:ln>
          </p:spPr>
          <p:txBody>
            <a:bodyPr vert="horz" wrap="none" lIns="17994" tIns="17994" rIns="17994" bIns="17994" anchor="ctr" anchorCtr="1" compatLnSpc="0"/>
            <a:lstStyle/>
            <a:p>
              <a:pPr hangingPunct="0"/>
              <a:endParaRPr lang="fr-FR" sz="24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1130008" y="1467404"/>
              <a:ext cx="609364" cy="73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2</a:t>
              </a:r>
              <a:endParaRPr lang="fr-FR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3289524" y="1467404"/>
              <a:ext cx="609364" cy="73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5</a:t>
              </a:r>
              <a:endParaRPr lang="fr-FR" dirty="0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6352391" y="1419580"/>
              <a:ext cx="609364" cy="73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3</a:t>
              </a:r>
              <a:endParaRPr lang="fr-FR" dirty="0"/>
            </a:p>
          </p:txBody>
        </p:sp>
      </p:grpSp>
      <p:sp>
        <p:nvSpPr>
          <p:cNvPr id="23" name="ZoneTexte 22"/>
          <p:cNvSpPr txBox="1"/>
          <p:nvPr/>
        </p:nvSpPr>
        <p:spPr>
          <a:xfrm>
            <a:off x="7025447" y="1480209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Itérateur</a:t>
            </a:r>
            <a:r>
              <a:rPr lang="fr-FR" sz="2800" dirty="0" smtClean="0"/>
              <a:t> </a:t>
            </a:r>
            <a:r>
              <a:rPr lang="fr-FR" sz="2800" dirty="0" err="1" smtClean="0"/>
              <a:t>Random</a:t>
            </a:r>
            <a:endParaRPr lang="fr-FR" sz="28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231726" y="1268673"/>
            <a:ext cx="6500514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template </a:t>
            </a:r>
            <a:r>
              <a:rPr lang="en-US" sz="2400" dirty="0" smtClean="0">
                <a:solidFill>
                  <a:schemeClr val="tx1"/>
                </a:solidFill>
              </a:rPr>
              <a:t>&lt; class T, </a:t>
            </a:r>
            <a:r>
              <a:rPr lang="en-US" sz="2400" dirty="0" err="1" smtClean="0">
                <a:solidFill>
                  <a:schemeClr val="tx1"/>
                </a:solidFill>
              </a:rPr>
              <a:t>std</a:t>
            </a:r>
            <a:r>
              <a:rPr lang="en-US" sz="2400" dirty="0" smtClean="0">
                <a:solidFill>
                  <a:schemeClr val="tx1"/>
                </a:solidFill>
              </a:rPr>
              <a:t>::</a:t>
            </a:r>
            <a:r>
              <a:rPr lang="en-US" sz="2400" dirty="0" err="1" smtClean="0">
                <a:solidFill>
                  <a:schemeClr val="tx1"/>
                </a:solidFill>
              </a:rPr>
              <a:t>size_t</a:t>
            </a:r>
            <a:r>
              <a:rPr lang="en-US" sz="2400" dirty="0" smtClean="0">
                <a:solidFill>
                  <a:schemeClr val="tx1"/>
                </a:solidFill>
              </a:rPr>
              <a:t> N &gt; 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array;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92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STD::VECTOR&lt;T&gt;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400" dirty="0" smtClean="0"/>
              <a:t>L’équivalent du tableau</a:t>
            </a:r>
          </a:p>
          <a:p>
            <a:r>
              <a:rPr lang="fr-FR" sz="2400" b="1" dirty="0" smtClean="0"/>
              <a:t>Gestion automatique de la mémoire </a:t>
            </a:r>
            <a:r>
              <a:rPr lang="fr-FR" sz="2400" dirty="0" smtClean="0"/>
              <a:t>(allocation à la création d’un </a:t>
            </a:r>
            <a:r>
              <a:rPr lang="fr-FR" sz="2400" dirty="0" err="1" smtClean="0"/>
              <a:t>vector</a:t>
            </a:r>
            <a:r>
              <a:rPr lang="fr-FR" sz="2400" dirty="0" smtClean="0"/>
              <a:t>, </a:t>
            </a:r>
            <a:r>
              <a:rPr lang="fr-FR" sz="2400" dirty="0" err="1" smtClean="0"/>
              <a:t>désallocation</a:t>
            </a:r>
            <a:r>
              <a:rPr lang="fr-FR" sz="2400" dirty="0" smtClean="0"/>
              <a:t> à la fin de l’exécution du binaire)</a:t>
            </a:r>
          </a:p>
          <a:p>
            <a:r>
              <a:rPr lang="fr-FR" sz="2400" dirty="0" smtClean="0"/>
              <a:t>Accès rapide à tout élément du tableau =&gt; </a:t>
            </a:r>
            <a:r>
              <a:rPr lang="fr-FR" sz="2400" b="1" dirty="0" err="1" smtClean="0"/>
              <a:t>itérateurs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Random</a:t>
            </a:r>
            <a:r>
              <a:rPr lang="fr-FR" sz="2400" b="1" dirty="0" smtClean="0"/>
              <a:t> Access </a:t>
            </a:r>
          </a:p>
          <a:p>
            <a:endParaRPr lang="fr-FR" sz="2400" b="1" i="1" dirty="0"/>
          </a:p>
          <a:p>
            <a:r>
              <a:rPr lang="fr-FR" sz="2400" i="1" dirty="0" smtClean="0"/>
              <a:t>Complexité :</a:t>
            </a:r>
            <a:endParaRPr lang="fr-FR" sz="2400" dirty="0" smtClean="0"/>
          </a:p>
          <a:p>
            <a:pPr marL="456830" lvl="1" indent="0">
              <a:buNone/>
            </a:pPr>
            <a:r>
              <a:rPr lang="fr-FR" sz="2000" dirty="0" smtClean="0">
                <a:solidFill>
                  <a:srgbClr val="62E739"/>
                </a:solidFill>
              </a:rPr>
              <a:t>++</a:t>
            </a:r>
            <a:r>
              <a:rPr lang="fr-FR" sz="2000" dirty="0" smtClean="0"/>
              <a:t> Accès O(1) </a:t>
            </a:r>
          </a:p>
          <a:p>
            <a:pPr marL="456830" lvl="1" indent="0">
              <a:buNone/>
            </a:pPr>
            <a:r>
              <a:rPr lang="fr-FR" sz="2000" dirty="0">
                <a:solidFill>
                  <a:srgbClr val="62E739"/>
                </a:solidFill>
              </a:rPr>
              <a:t>++</a:t>
            </a:r>
            <a:r>
              <a:rPr lang="fr-FR" sz="2000" dirty="0"/>
              <a:t> Insertion et suppression en O(1) en fin de </a:t>
            </a:r>
            <a:r>
              <a:rPr lang="fr-FR" sz="2000" dirty="0" err="1"/>
              <a:t>vector</a:t>
            </a:r>
            <a:r>
              <a:rPr lang="fr-FR" sz="2000" dirty="0"/>
              <a:t> (push/</a:t>
            </a:r>
            <a:r>
              <a:rPr lang="fr-FR" sz="2000" dirty="0" err="1"/>
              <a:t>pop_back</a:t>
            </a:r>
            <a:r>
              <a:rPr lang="fr-FR" sz="2000" dirty="0" smtClean="0"/>
              <a:t>)</a:t>
            </a:r>
          </a:p>
          <a:p>
            <a:pPr marL="456830" lvl="1" indent="0"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--</a:t>
            </a:r>
            <a:r>
              <a:rPr lang="fr-FR" sz="2000" dirty="0" smtClean="0"/>
              <a:t> Insertion et suppression en O(n) en début de </a:t>
            </a:r>
            <a:r>
              <a:rPr lang="fr-FR" sz="2000" dirty="0" err="1" smtClean="0"/>
              <a:t>vector</a:t>
            </a:r>
            <a:endParaRPr lang="fr-FR" sz="2000" dirty="0" smtClean="0"/>
          </a:p>
          <a:p>
            <a:pPr marL="456830" lvl="1" indent="0">
              <a:buNone/>
            </a:pPr>
            <a:endParaRPr lang="fr-FR" sz="2400" dirty="0"/>
          </a:p>
          <a:p>
            <a:pPr>
              <a:buFont typeface="Symbol"/>
              <a:buChar char="Þ"/>
            </a:pPr>
            <a:r>
              <a:rPr lang="fr-FR" sz="2400" dirty="0" smtClean="0"/>
              <a:t>Une réallocation mémoire est coûteuse en terme de performances</a:t>
            </a:r>
          </a:p>
          <a:p>
            <a:pPr>
              <a:buFont typeface="Symbol"/>
              <a:buChar char="Þ"/>
            </a:pPr>
            <a:r>
              <a:rPr lang="fr-FR" sz="2400" dirty="0"/>
              <a:t>C</a:t>
            </a:r>
            <a:r>
              <a:rPr lang="fr-FR" sz="2400" dirty="0" smtClean="0"/>
              <a:t>réer autant que possible la bonne taille du vecteur dès le début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6826" y="260648"/>
            <a:ext cx="8229600" cy="1143000"/>
          </a:xfrm>
        </p:spPr>
        <p:txBody>
          <a:bodyPr/>
          <a:lstStyle/>
          <a:p>
            <a:r>
              <a:rPr lang="fr-FR" dirty="0" smtClean="0"/>
              <a:t>STD:: VECTOR&lt;T&gt;</a:t>
            </a:r>
            <a:endParaRPr lang="fr-FR" dirty="0"/>
          </a:p>
        </p:txBody>
      </p:sp>
      <p:sp>
        <p:nvSpPr>
          <p:cNvPr id="64" name="Rectangle 63"/>
          <p:cNvSpPr/>
          <p:nvPr/>
        </p:nvSpPr>
        <p:spPr>
          <a:xfrm>
            <a:off x="193779" y="3645024"/>
            <a:ext cx="870387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194" defTabSz="839602">
              <a:lnSpc>
                <a:spcPct val="150000"/>
              </a:lnSpc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vector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&lt;</a:t>
            </a:r>
            <a:r>
              <a:rPr lang="fr-FR" sz="1400" dirty="0" err="1" smtClean="0">
                <a:solidFill>
                  <a:srgbClr val="BB2CA2"/>
                </a:solidFill>
                <a:latin typeface="Lucida Console"/>
                <a:cs typeface="Lucida Console"/>
              </a:rPr>
              <a:t>int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&gt; </a:t>
            </a:r>
            <a:r>
              <a:rPr lang="fr-FR" sz="14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v(</a:t>
            </a:r>
            <a:r>
              <a:rPr lang="fr-FR" sz="1400" spc="5" dirty="0">
                <a:solidFill>
                  <a:srgbClr val="272AD8"/>
                </a:solidFill>
                <a:latin typeface="Lucida Console"/>
                <a:cs typeface="Lucida Console"/>
              </a:rPr>
              <a:t>6</a:t>
            </a:r>
            <a:r>
              <a:rPr lang="fr-FR" sz="14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, </a:t>
            </a:r>
            <a:r>
              <a:rPr lang="fr-FR" sz="1400" spc="5" dirty="0" smtClean="0">
                <a:solidFill>
                  <a:srgbClr val="272AD8"/>
                </a:solidFill>
                <a:latin typeface="Lucida Console"/>
                <a:cs typeface="Lucida Console"/>
              </a:rPr>
              <a:t>2</a:t>
            </a:r>
            <a:r>
              <a:rPr lang="fr-FR" sz="14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);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création d’un </a:t>
            </a:r>
            <a:r>
              <a:rPr lang="fr-FR" sz="14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vector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 de taille 6 remplit de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2</a:t>
            </a:r>
          </a:p>
          <a:p>
            <a:pPr marL="117194" defTabSz="839602">
              <a:lnSpc>
                <a:spcPct val="150000"/>
              </a:lnSpc>
            </a:pPr>
            <a:r>
              <a:rPr lang="fr-FR" sz="1400" dirty="0" err="1">
                <a:solidFill>
                  <a:prstClr val="black"/>
                </a:solidFill>
                <a:latin typeface="Lucida Console"/>
                <a:cs typeface="Lucida Console"/>
              </a:rPr>
              <a:t>vector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&lt;</a:t>
            </a:r>
            <a:r>
              <a:rPr lang="fr-FR" sz="1400" dirty="0" err="1">
                <a:solidFill>
                  <a:srgbClr val="BB2CA2"/>
                </a:solidFill>
                <a:latin typeface="Lucida Console"/>
                <a:cs typeface="Lucida Console"/>
              </a:rPr>
              <a:t>int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&gt; </a:t>
            </a:r>
            <a:r>
              <a:rPr lang="fr-FR" sz="14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v={1,2,3,4,5};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Nouvelle façon d’initialiser un </a:t>
            </a:r>
            <a:r>
              <a:rPr lang="fr-FR" sz="14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vector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 (</a:t>
            </a:r>
            <a:r>
              <a:rPr lang="fr-FR" sz="14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c++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11)</a:t>
            </a:r>
          </a:p>
          <a:p>
            <a:pPr marL="117194" defTabSz="839602">
              <a:lnSpc>
                <a:spcPct val="150000"/>
              </a:lnSpc>
            </a:pPr>
            <a:r>
              <a:rPr lang="fr-FR" sz="1400" spc="5" dirty="0">
                <a:latin typeface="Lucida Console"/>
                <a:cs typeface="Lucida Console"/>
              </a:rPr>
              <a:t>v.at(2); ou v[2];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accès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aux éléments</a:t>
            </a:r>
          </a:p>
          <a:p>
            <a:pPr marL="117194" defTabSz="839602">
              <a:lnSpc>
                <a:spcPct val="150000"/>
              </a:lnSpc>
            </a:pPr>
            <a:endParaRPr lang="fr-FR" sz="14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v.front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accès au 1ier élément</a:t>
            </a:r>
            <a:endParaRPr lang="fr-FR" sz="14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defTabSz="839602">
              <a:lnSpc>
                <a:spcPct val="150000"/>
              </a:lnSpc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v.back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(); 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accès au dernier élément</a:t>
            </a:r>
          </a:p>
          <a:p>
            <a:pPr marL="117194" defTabSz="839602">
              <a:lnSpc>
                <a:spcPct val="150000"/>
              </a:lnSpc>
            </a:pPr>
            <a:endParaRPr lang="fr-FR" sz="1400" dirty="0" smtClean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v.push_back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fr-FR" sz="1400" dirty="0" smtClean="0">
                <a:solidFill>
                  <a:srgbClr val="272AD8"/>
                </a:solidFill>
                <a:latin typeface="Lucida Console"/>
                <a:cs typeface="Lucida Console"/>
              </a:rPr>
              <a:t>3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);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insertion de 3 par la fin</a:t>
            </a:r>
            <a:endParaRPr lang="fr-FR" sz="14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v.pop_back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suppression du dernier</a:t>
            </a:r>
            <a:r>
              <a:rPr lang="fr-FR" sz="1400" spc="-14" dirty="0" smtClean="0">
                <a:solidFill>
                  <a:srgbClr val="008400"/>
                </a:solidFill>
                <a:latin typeface="Lucida Console"/>
                <a:cs typeface="Lucida Console"/>
              </a:rPr>
              <a:t>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élément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923960" y="1931433"/>
            <a:ext cx="5232216" cy="1500532"/>
            <a:chOff x="620652" y="1419580"/>
            <a:chExt cx="6881948" cy="2778269"/>
          </a:xfrm>
        </p:grpSpPr>
        <p:sp>
          <p:nvSpPr>
            <p:cNvPr id="52" name="ZoneTexte 51"/>
            <p:cNvSpPr txBox="1"/>
            <p:nvPr/>
          </p:nvSpPr>
          <p:spPr>
            <a:xfrm>
              <a:off x="5500610" y="3094844"/>
              <a:ext cx="2001990" cy="110300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anchorCtr="0" compatLnSpc="0">
              <a:spAutoFit/>
            </a:bodyPr>
            <a:lstStyle/>
            <a:p>
              <a:pPr hangingPunct="0"/>
              <a:r>
                <a:rPr lang="fr-FR" sz="2400" b="1" i="1" dirty="0" smtClean="0">
                  <a:latin typeface="Courier New" pitchFamily="49"/>
                  <a:ea typeface="HG Mincho Light J" pitchFamily="2"/>
                  <a:cs typeface="Arial Unicode MS" pitchFamily="2"/>
                </a:rPr>
                <a:t> </a:t>
              </a:r>
              <a:r>
                <a:rPr lang="fr-FR" sz="1400" b="1" i="1" dirty="0" err="1" smtClean="0">
                  <a:latin typeface="Courier New" pitchFamily="49"/>
                  <a:ea typeface="HG Mincho Light J" pitchFamily="2"/>
                  <a:cs typeface="Arial Unicode MS" pitchFamily="2"/>
                </a:rPr>
                <a:t>push_back</a:t>
              </a:r>
              <a:endParaRPr lang="fr-FR" sz="1400" b="1" i="1" dirty="0">
                <a:latin typeface="Courier New" pitchFamily="49"/>
                <a:ea typeface="HG Mincho Light J" pitchFamily="2"/>
                <a:cs typeface="Arial Unicode MS" pitchFamily="2"/>
              </a:endParaRPr>
            </a:p>
            <a:p>
              <a:pPr hangingPunct="0"/>
              <a:r>
                <a:rPr lang="fr-FR" sz="1400" b="1" i="1" dirty="0" smtClean="0">
                  <a:latin typeface="Courier New" pitchFamily="49"/>
                  <a:ea typeface="HG Mincho Light J" pitchFamily="2"/>
                  <a:cs typeface="Arial Unicode MS" pitchFamily="2"/>
                </a:rPr>
                <a:t>  </a:t>
              </a:r>
              <a:r>
                <a:rPr lang="fr-FR" sz="1400" b="1" i="1" dirty="0" err="1" smtClean="0">
                  <a:latin typeface="Courier New" pitchFamily="49"/>
                  <a:ea typeface="HG Mincho Light J" pitchFamily="2"/>
                  <a:cs typeface="Arial Unicode MS" pitchFamily="2"/>
                </a:rPr>
                <a:t>pop_back</a:t>
              </a:r>
              <a:endParaRPr lang="fr-FR" sz="1400" b="1" i="1" dirty="0"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  <p:grpSp>
          <p:nvGrpSpPr>
            <p:cNvPr id="3" name="Groupe 2"/>
            <p:cNvGrpSpPr/>
            <p:nvPr/>
          </p:nvGrpSpPr>
          <p:grpSpPr>
            <a:xfrm>
              <a:off x="620652" y="1419580"/>
              <a:ext cx="6881948" cy="2605724"/>
              <a:chOff x="620652" y="1419580"/>
              <a:chExt cx="6881948" cy="2605724"/>
            </a:xfrm>
          </p:grpSpPr>
          <p:sp>
            <p:nvSpPr>
              <p:cNvPr id="44" name="Forme libre 43"/>
              <p:cNvSpPr/>
              <p:nvPr/>
            </p:nvSpPr>
            <p:spPr>
              <a:xfrm>
                <a:off x="883103" y="1448467"/>
                <a:ext cx="6298874" cy="643841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0" compatLnSpc="0"/>
              <a:lstStyle/>
              <a:p>
                <a:pPr hangingPunct="0"/>
                <a:endParaRPr lang="fr-FR" sz="24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5" name="Connecteur droit 44"/>
              <p:cNvSpPr/>
              <p:nvPr/>
            </p:nvSpPr>
            <p:spPr>
              <a:xfrm>
                <a:off x="1932915" y="1448467"/>
                <a:ext cx="0" cy="64384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4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6" name="Connecteur droit 45"/>
              <p:cNvSpPr/>
              <p:nvPr/>
            </p:nvSpPr>
            <p:spPr>
              <a:xfrm>
                <a:off x="2982727" y="1448467"/>
                <a:ext cx="0" cy="64384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4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7" name="Connecteur droit 46"/>
              <p:cNvSpPr/>
              <p:nvPr/>
            </p:nvSpPr>
            <p:spPr>
              <a:xfrm>
                <a:off x="4032540" y="1448467"/>
                <a:ext cx="0" cy="64384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4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8" name="Connecteur droit 47"/>
              <p:cNvSpPr/>
              <p:nvPr/>
            </p:nvSpPr>
            <p:spPr>
              <a:xfrm>
                <a:off x="5082352" y="1448467"/>
                <a:ext cx="0" cy="64384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4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9" name="Connecteur droit 48"/>
              <p:cNvSpPr/>
              <p:nvPr/>
            </p:nvSpPr>
            <p:spPr>
              <a:xfrm>
                <a:off x="6132164" y="1448467"/>
                <a:ext cx="0" cy="64384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4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50" name="ZoneTexte 49"/>
              <p:cNvSpPr txBox="1"/>
              <p:nvPr/>
            </p:nvSpPr>
            <p:spPr>
              <a:xfrm>
                <a:off x="3210626" y="3096418"/>
                <a:ext cx="339237" cy="928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1600" b="1" i="1" dirty="0">
                    <a:latin typeface="Courier New" pitchFamily="49"/>
                    <a:ea typeface="HG Mincho Light J" pitchFamily="2"/>
                    <a:cs typeface="Arial Unicode MS" pitchFamily="2"/>
                  </a:rPr>
                  <a:t>[]</a:t>
                </a:r>
              </a:p>
              <a:p>
                <a:pPr hangingPunct="0"/>
                <a:r>
                  <a:rPr lang="fr-FR" sz="1600" b="1" i="1" dirty="0">
                    <a:latin typeface="Courier New" pitchFamily="49"/>
                    <a:ea typeface="HG Mincho Light J" pitchFamily="2"/>
                    <a:cs typeface="Arial Unicode MS" pitchFamily="2"/>
                  </a:rPr>
                  <a:t>at</a:t>
                </a:r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620652" y="2736150"/>
                <a:ext cx="848093" cy="464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1600" b="1" i="1" dirty="0" smtClean="0">
                    <a:latin typeface="Courier New" pitchFamily="49"/>
                    <a:ea typeface="HG Mincho Light J" pitchFamily="2"/>
                    <a:cs typeface="Arial Unicode MS" pitchFamily="2"/>
                  </a:rPr>
                  <a:t>front</a:t>
                </a:r>
                <a:endParaRPr lang="fr-FR" sz="1600" b="1" i="1" dirty="0">
                  <a:latin typeface="Courier New" pitchFamily="49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6132162" y="2748385"/>
                <a:ext cx="678475" cy="464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1600" b="1" i="1" dirty="0">
                    <a:latin typeface="Courier New" pitchFamily="49"/>
                    <a:ea typeface="HG Mincho Light J" pitchFamily="2"/>
                    <a:cs typeface="Arial Unicode MS" pitchFamily="2"/>
                  </a:rPr>
                  <a:t>back</a:t>
                </a:r>
              </a:p>
            </p:txBody>
          </p:sp>
          <p:sp>
            <p:nvSpPr>
              <p:cNvPr id="54" name="Connecteur droit 53"/>
              <p:cNvSpPr/>
              <p:nvPr/>
            </p:nvSpPr>
            <p:spPr>
              <a:xfrm>
                <a:off x="6657073" y="2092310"/>
                <a:ext cx="0" cy="643841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prstDash val="solid"/>
                <a:tailEnd type="arrow"/>
              </a:ln>
            </p:spPr>
            <p:txBody>
              <a:bodyPr vert="horz" wrap="none" lIns="17994" tIns="17994" rIns="17994" bIns="17994" anchor="ctr" anchorCtr="1" compatLnSpc="0"/>
              <a:lstStyle/>
              <a:p>
                <a:pPr hangingPunct="0"/>
                <a:endParaRPr lang="fr-FR" sz="24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cxnSp>
            <p:nvCxnSpPr>
              <p:cNvPr id="55" name="Connecteur en arc 54"/>
              <p:cNvCxnSpPr>
                <a:stCxn id="52" idx="3"/>
                <a:endCxn id="44" idx="1"/>
              </p:cNvCxnSpPr>
              <p:nvPr/>
            </p:nvCxnSpPr>
            <p:spPr>
              <a:xfrm flipH="1" flipV="1">
                <a:off x="7181977" y="1770389"/>
                <a:ext cx="320623" cy="1875959"/>
              </a:xfrm>
              <a:prstGeom prst="curvedConnector3">
                <a:avLst>
                  <a:gd name="adj1" fmla="val -98233"/>
                </a:avLst>
              </a:prstGeom>
              <a:noFill/>
              <a:ln w="36000">
                <a:solidFill>
                  <a:schemeClr val="tx1"/>
                </a:solidFill>
                <a:prstDash val="solid"/>
                <a:tailEnd type="arrow"/>
              </a:ln>
            </p:spPr>
          </p:cxnSp>
          <p:sp>
            <p:nvSpPr>
              <p:cNvPr id="56" name="Connecteur droit 55"/>
              <p:cNvSpPr/>
              <p:nvPr/>
            </p:nvSpPr>
            <p:spPr>
              <a:xfrm flipV="1">
                <a:off x="3507634" y="2092308"/>
                <a:ext cx="0" cy="876062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prstDash val="solid"/>
                <a:headEnd type="arrow"/>
                <a:tailEnd type="arrow"/>
              </a:ln>
            </p:spPr>
            <p:txBody>
              <a:bodyPr vert="horz" wrap="none" lIns="17994" tIns="17994" rIns="17994" bIns="17994" anchor="ctr" anchorCtr="1" compatLnSpc="0"/>
              <a:lstStyle/>
              <a:p>
                <a:pPr hangingPunct="0"/>
                <a:endParaRPr lang="fr-FR" sz="1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59" name="Connecteur droit 58"/>
              <p:cNvSpPr/>
              <p:nvPr/>
            </p:nvSpPr>
            <p:spPr>
              <a:xfrm>
                <a:off x="1408010" y="2092310"/>
                <a:ext cx="0" cy="643841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prstDash val="solid"/>
                <a:tailEnd type="arrow"/>
              </a:ln>
            </p:spPr>
            <p:txBody>
              <a:bodyPr vert="horz" wrap="none" lIns="17994" tIns="17994" rIns="17994" bIns="17994" anchor="ctr" anchorCtr="1" compatLnSpc="0"/>
              <a:lstStyle/>
              <a:p>
                <a:pPr hangingPunct="0"/>
                <a:endParaRPr lang="fr-FR" sz="24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65" name="ZoneTexte 64"/>
              <p:cNvSpPr txBox="1"/>
              <p:nvPr/>
            </p:nvSpPr>
            <p:spPr>
              <a:xfrm>
                <a:off x="1130008" y="1467404"/>
                <a:ext cx="609364" cy="737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2</a:t>
                </a:r>
                <a:endParaRPr lang="fr-FR" dirty="0"/>
              </a:p>
            </p:txBody>
          </p:sp>
          <p:sp>
            <p:nvSpPr>
              <p:cNvPr id="66" name="ZoneTexte 65"/>
              <p:cNvSpPr txBox="1"/>
              <p:nvPr/>
            </p:nvSpPr>
            <p:spPr>
              <a:xfrm>
                <a:off x="3289524" y="1467404"/>
                <a:ext cx="609364" cy="737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5</a:t>
                </a:r>
                <a:endParaRPr lang="fr-FR" dirty="0"/>
              </a:p>
            </p:txBody>
          </p:sp>
          <p:sp>
            <p:nvSpPr>
              <p:cNvPr id="67" name="ZoneTexte 66"/>
              <p:cNvSpPr txBox="1"/>
              <p:nvPr/>
            </p:nvSpPr>
            <p:spPr>
              <a:xfrm>
                <a:off x="6352391" y="1419580"/>
                <a:ext cx="609364" cy="737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3</a:t>
                </a:r>
                <a:endParaRPr lang="fr-FR" dirty="0"/>
              </a:p>
            </p:txBody>
          </p:sp>
        </p:grpSp>
      </p:grpSp>
      <p:sp>
        <p:nvSpPr>
          <p:cNvPr id="23" name="ZoneTexte 22"/>
          <p:cNvSpPr txBox="1"/>
          <p:nvPr/>
        </p:nvSpPr>
        <p:spPr>
          <a:xfrm>
            <a:off x="7025447" y="1480209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Itérateur</a:t>
            </a:r>
            <a:r>
              <a:rPr lang="fr-FR" sz="2800" dirty="0" smtClean="0"/>
              <a:t> </a:t>
            </a:r>
            <a:r>
              <a:rPr lang="fr-FR" sz="2800" dirty="0" err="1" smtClean="0"/>
              <a:t>Random</a:t>
            </a:r>
            <a:endParaRPr lang="fr-FR" sz="28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231726" y="1268673"/>
            <a:ext cx="5163412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template </a:t>
            </a:r>
            <a:r>
              <a:rPr lang="en-US" sz="2400" dirty="0" smtClean="0">
                <a:solidFill>
                  <a:schemeClr val="tx1"/>
                </a:solidFill>
              </a:rPr>
              <a:t>&lt; class 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&gt; </a:t>
            </a:r>
            <a:r>
              <a:rPr lang="en-US" sz="2400" dirty="0">
                <a:solidFill>
                  <a:schemeClr val="tx1"/>
                </a:solidFill>
              </a:rPr>
              <a:t>class </a:t>
            </a:r>
            <a:r>
              <a:rPr lang="en-US" sz="2400" dirty="0" smtClean="0">
                <a:solidFill>
                  <a:schemeClr val="tx1"/>
                </a:solidFill>
              </a:rPr>
              <a:t>vector;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Suivre les nouveautés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smtClean="0"/>
              <a:t>ISO </a:t>
            </a:r>
            <a:r>
              <a:rPr lang="fr-FR" sz="2400" b="1" dirty="0" err="1" smtClean="0"/>
              <a:t>org</a:t>
            </a:r>
            <a:r>
              <a:rPr lang="fr-FR" sz="2400" b="1" dirty="0" smtClean="0"/>
              <a:t> : </a:t>
            </a:r>
            <a:r>
              <a:rPr lang="fr-FR" sz="2400" b="1" dirty="0" smtClean="0">
                <a:hlinkClick r:id="rId2"/>
              </a:rPr>
              <a:t>https://isocpp.org/files/papers/p0636r0.html</a:t>
            </a:r>
            <a:endParaRPr lang="fr-FR" sz="2400" b="1" dirty="0" smtClean="0"/>
          </a:p>
          <a:p>
            <a:pPr marL="0" indent="0">
              <a:buNone/>
            </a:pPr>
            <a:r>
              <a:rPr lang="fr-FR" sz="2400" b="1" dirty="0" smtClean="0"/>
              <a:t>                 </a:t>
            </a:r>
            <a:r>
              <a:rPr lang="fr-FR" sz="2400" b="1" dirty="0" smtClean="0">
                <a:hlinkClick r:id="rId3"/>
              </a:rPr>
              <a:t>https://isocpp.org/</a:t>
            </a:r>
            <a:endParaRPr lang="fr-FR" sz="2400" b="1" dirty="0" smtClean="0"/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r>
              <a:rPr lang="fr-FR" sz="2400" b="1" dirty="0" err="1" smtClean="0"/>
              <a:t>FRench</a:t>
            </a:r>
            <a:r>
              <a:rPr lang="fr-FR" sz="2400" b="1" dirty="0" smtClean="0"/>
              <a:t> User Group (FRUG) </a:t>
            </a:r>
            <a:r>
              <a:rPr lang="fr-FR" sz="2400" dirty="0" smtClean="0"/>
              <a:t>: </a:t>
            </a:r>
            <a:r>
              <a:rPr lang="fr-FR" sz="2400" dirty="0" smtClean="0">
                <a:hlinkClick r:id="rId4"/>
              </a:rPr>
              <a:t>https://github.com/cpp-frug/materials/blob/gh-pages/news/2016_n5_Bilan-Cpp17-et-attentes-Cpp20.md</a:t>
            </a: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b="1" dirty="0" err="1" smtClean="0"/>
              <a:t>GeeksforGeeks</a:t>
            </a:r>
            <a:r>
              <a:rPr lang="fr-FR" sz="2400" b="1" dirty="0" smtClean="0"/>
              <a:t> : </a:t>
            </a:r>
            <a:r>
              <a:rPr lang="fr-FR" sz="2400" dirty="0" smtClean="0">
                <a:hlinkClick r:id="rId5"/>
              </a:rPr>
              <a:t>https://www.geeksforgeeks.org/c-plus-plus/</a:t>
            </a: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  …</a:t>
            </a: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2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STD::VECTOR&lt;T&gt; -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9776" y="1340768"/>
            <a:ext cx="8229600" cy="48139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premier élément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dernier élément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dernier élément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maintenant 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200" dirty="0"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STD::VECTOR&lt;T&gt; -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9776" y="1340768"/>
            <a:ext cx="8229600" cy="48139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premier élément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dernier élément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dernier élément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maintenant 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200" dirty="0"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31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2339752" y="1844824"/>
            <a:ext cx="5544616" cy="18722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tx1"/>
                </a:solidFill>
              </a:rPr>
              <a:t>Output :</a:t>
            </a:r>
          </a:p>
          <a:p>
            <a:r>
              <a:rPr lang="fr-FR" sz="2400" dirty="0">
                <a:solidFill>
                  <a:schemeClr val="tx1"/>
                </a:solidFill>
              </a:rPr>
              <a:t>Le premier </a:t>
            </a:r>
            <a:r>
              <a:rPr lang="fr-FR" sz="2400" dirty="0" smtClean="0">
                <a:solidFill>
                  <a:schemeClr val="tx1"/>
                </a:solidFill>
              </a:rPr>
              <a:t>élément est </a:t>
            </a:r>
            <a:r>
              <a:rPr lang="fr-FR" sz="2400" dirty="0">
                <a:solidFill>
                  <a:schemeClr val="tx1"/>
                </a:solidFill>
              </a:rPr>
              <a:t>1</a:t>
            </a:r>
          </a:p>
          <a:p>
            <a:r>
              <a:rPr lang="fr-FR" sz="2400" dirty="0">
                <a:solidFill>
                  <a:schemeClr val="tx1"/>
                </a:solidFill>
              </a:rPr>
              <a:t>Le dernier élément </a:t>
            </a:r>
            <a:r>
              <a:rPr lang="fr-FR" sz="2400" dirty="0" smtClean="0">
                <a:solidFill>
                  <a:schemeClr val="tx1"/>
                </a:solidFill>
              </a:rPr>
              <a:t>est </a:t>
            </a:r>
            <a:r>
              <a:rPr lang="fr-FR" sz="2400" dirty="0">
                <a:solidFill>
                  <a:schemeClr val="tx1"/>
                </a:solidFill>
              </a:rPr>
              <a:t>3</a:t>
            </a:r>
          </a:p>
          <a:p>
            <a:r>
              <a:rPr lang="fr-FR" sz="2400" dirty="0">
                <a:solidFill>
                  <a:schemeClr val="tx1"/>
                </a:solidFill>
              </a:rPr>
              <a:t>Le dernier élément </a:t>
            </a:r>
            <a:r>
              <a:rPr lang="fr-FR" sz="2400" dirty="0" smtClean="0">
                <a:solidFill>
                  <a:schemeClr val="tx1"/>
                </a:solidFill>
              </a:rPr>
              <a:t>est </a:t>
            </a:r>
            <a:r>
              <a:rPr lang="fr-FR" sz="2400" dirty="0">
                <a:solidFill>
                  <a:schemeClr val="tx1"/>
                </a:solidFill>
              </a:rPr>
              <a:t>maintenant 2</a:t>
            </a:r>
          </a:p>
        </p:txBody>
      </p:sp>
    </p:spTree>
    <p:extLst>
      <p:ext uri="{BB962C8B-B14F-4D97-AF65-F5344CB8AC3E}">
        <p14:creationId xmlns:p14="http://schemas.microsoft.com/office/powerpoint/2010/main" val="177768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STD :: DEQUE&lt;T&gt;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600204"/>
                <a:ext cx="8856984" cy="4525963"/>
              </a:xfrm>
            </p:spPr>
            <p:txBody>
              <a:bodyPr>
                <a:normAutofit/>
              </a:bodyPr>
              <a:lstStyle/>
              <a:p>
                <a:r>
                  <a:rPr lang="fr-FR" sz="2000" dirty="0" smtClean="0"/>
                  <a:t>Tableau à double entrée avec insertion et suppression aux extrémités (</a:t>
                </a:r>
                <a:r>
                  <a:rPr lang="fr-FR" sz="2000" dirty="0" err="1" smtClean="0"/>
                  <a:t>fin,début</a:t>
                </a:r>
                <a:r>
                  <a:rPr lang="fr-FR" sz="2000" dirty="0" smtClean="0"/>
                  <a:t>) rapide</a:t>
                </a:r>
              </a:p>
              <a:p>
                <a:r>
                  <a:rPr lang="fr-FR" sz="2000" dirty="0" smtClean="0"/>
                  <a:t>Stockage non contiguë des éléments (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fr-FR" sz="2000" dirty="0" smtClean="0"/>
                  <a:t> </a:t>
                </a:r>
                <a:r>
                  <a:rPr lang="fr-FR" sz="2000" dirty="0" err="1" smtClean="0"/>
                  <a:t>vector</a:t>
                </a:r>
                <a:r>
                  <a:rPr lang="fr-FR" sz="2000" dirty="0" smtClean="0"/>
                  <a:t>)</a:t>
                </a:r>
              </a:p>
              <a:p>
                <a:r>
                  <a:rPr lang="fr-FR" sz="2000" dirty="0" smtClean="0"/>
                  <a:t>Stockage automatiquement </a:t>
                </a:r>
                <a:r>
                  <a:rPr lang="fr-FR" sz="2000" b="1" dirty="0" smtClean="0"/>
                  <a:t>contracté et dilaté </a:t>
                </a:r>
                <a:r>
                  <a:rPr lang="fr-FR" sz="2000" dirty="0" smtClean="0"/>
                  <a:t>selon les besoins</a:t>
                </a:r>
              </a:p>
              <a:p>
                <a:r>
                  <a:rPr lang="fr-FR" sz="2000" dirty="0" smtClean="0"/>
                  <a:t>Accès rapide à tout élément </a:t>
                </a:r>
                <a:r>
                  <a:rPr lang="fr-FR" sz="2000" dirty="0"/>
                  <a:t>du tableau </a:t>
                </a:r>
                <a:r>
                  <a:rPr lang="fr-FR" sz="2000" dirty="0" smtClean="0"/>
                  <a:t>=&gt; </a:t>
                </a:r>
                <a:r>
                  <a:rPr lang="fr-FR" sz="2000" b="1" dirty="0" err="1" smtClean="0"/>
                  <a:t>itérateurs</a:t>
                </a:r>
                <a:r>
                  <a:rPr lang="fr-FR" sz="2000" b="1" dirty="0" smtClean="0"/>
                  <a:t> </a:t>
                </a:r>
                <a:r>
                  <a:rPr lang="fr-FR" sz="2000" b="1" dirty="0" err="1" smtClean="0"/>
                  <a:t>Random</a:t>
                </a:r>
                <a:r>
                  <a:rPr lang="fr-FR" sz="2000" b="1" dirty="0" smtClean="0"/>
                  <a:t> Access</a:t>
                </a:r>
                <a:endParaRPr lang="fr-FR" sz="2400" dirty="0" smtClean="0"/>
              </a:p>
              <a:p>
                <a:endParaRPr lang="fr-FR" sz="2400" dirty="0"/>
              </a:p>
              <a:p>
                <a:r>
                  <a:rPr lang="fr-FR" sz="2400" i="1" dirty="0"/>
                  <a:t>Complexité :</a:t>
                </a:r>
                <a:endParaRPr lang="fr-FR" sz="2400" dirty="0"/>
              </a:p>
              <a:p>
                <a:pPr marL="456830" lvl="1" indent="0">
                  <a:buNone/>
                </a:pPr>
                <a:r>
                  <a:rPr lang="fr-FR" sz="2000" dirty="0" smtClean="0">
                    <a:solidFill>
                      <a:srgbClr val="62E739"/>
                    </a:solidFill>
                  </a:rPr>
                  <a:t>++ </a:t>
                </a:r>
                <a:r>
                  <a:rPr lang="fr-FR" sz="2000" dirty="0" smtClean="0"/>
                  <a:t>Accès rapide aux éléments en O(1</a:t>
                </a:r>
                <a:r>
                  <a:rPr lang="fr-FR" sz="2000" dirty="0"/>
                  <a:t>) </a:t>
                </a:r>
              </a:p>
              <a:p>
                <a:pPr marL="456830" lvl="1" indent="0">
                  <a:buNone/>
                </a:pPr>
                <a:r>
                  <a:rPr lang="fr-FR" sz="2000" dirty="0" smtClean="0">
                    <a:solidFill>
                      <a:srgbClr val="62E739"/>
                    </a:solidFill>
                  </a:rPr>
                  <a:t>++ </a:t>
                </a:r>
                <a:r>
                  <a:rPr lang="fr-FR" sz="2000" dirty="0" smtClean="0"/>
                  <a:t>Insertion </a:t>
                </a:r>
                <a:r>
                  <a:rPr lang="fr-FR" sz="2000" dirty="0"/>
                  <a:t>et suppression en </a:t>
                </a:r>
                <a:r>
                  <a:rPr lang="fr-FR" sz="2000" dirty="0" smtClean="0"/>
                  <a:t>début et fin en O(1) </a:t>
                </a:r>
                <a:endParaRPr lang="fr-FR" sz="2000" dirty="0"/>
              </a:p>
              <a:p>
                <a:pPr marL="456830" lvl="1" indent="0">
                  <a:buNone/>
                </a:pPr>
                <a:r>
                  <a:rPr lang="fr-FR" sz="2000" dirty="0" smtClean="0">
                    <a:solidFill>
                      <a:srgbClr val="FF0000"/>
                    </a:solidFill>
                  </a:rPr>
                  <a:t>--</a:t>
                </a:r>
                <a:r>
                  <a:rPr lang="fr-FR" sz="2000" dirty="0" smtClean="0"/>
                  <a:t> Insertion </a:t>
                </a:r>
                <a:r>
                  <a:rPr lang="fr-FR" sz="2000" dirty="0"/>
                  <a:t>et suppression </a:t>
                </a:r>
                <a:r>
                  <a:rPr lang="fr-FR" sz="2000" dirty="0" smtClean="0"/>
                  <a:t>d’éléments lente en O(n)</a:t>
                </a:r>
                <a:endParaRPr lang="fr-FR" sz="2000" dirty="0"/>
              </a:p>
              <a:p>
                <a:endParaRPr lang="fr-FR" sz="2400" dirty="0"/>
              </a:p>
              <a:p>
                <a:pPr marL="0" indent="0">
                  <a:buNone/>
                </a:pPr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600204"/>
                <a:ext cx="8856984" cy="4525963"/>
              </a:xfrm>
              <a:blipFill rotWithShape="1">
                <a:blip r:embed="rId2"/>
                <a:stretch>
                  <a:fillRect l="-964" t="-809" r="-9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6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56370"/>
            <a:ext cx="7808165" cy="1145335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fr-FR" dirty="0"/>
              <a:t>STD :: DEQUE&lt;T&gt;</a:t>
            </a:r>
            <a:endParaRPr lang="fr-FR" dirty="0">
              <a:cs typeface="Arial Unicode MS" pitchFamily="2"/>
            </a:endParaRPr>
          </a:p>
        </p:txBody>
      </p:sp>
      <p:grpSp>
        <p:nvGrpSpPr>
          <p:cNvPr id="22" name="Groupe 21"/>
          <p:cNvGrpSpPr/>
          <p:nvPr/>
        </p:nvGrpSpPr>
        <p:grpSpPr>
          <a:xfrm>
            <a:off x="1138432" y="2054715"/>
            <a:ext cx="4672491" cy="1158262"/>
            <a:chOff x="933249" y="1919919"/>
            <a:chExt cx="4259252" cy="2706989"/>
          </a:xfrm>
        </p:grpSpPr>
        <p:sp>
          <p:nvSpPr>
            <p:cNvPr id="4" name="Forme libre 3"/>
            <p:cNvSpPr/>
            <p:nvPr/>
          </p:nvSpPr>
          <p:spPr>
            <a:xfrm>
              <a:off x="4245166" y="1959839"/>
              <a:ext cx="653102" cy="6531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" name="Connecteur droit 4"/>
            <p:cNvSpPr/>
            <p:nvPr/>
          </p:nvSpPr>
          <p:spPr>
            <a:xfrm>
              <a:off x="4245165" y="1959839"/>
              <a:ext cx="0" cy="653171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449134" y="3266181"/>
              <a:ext cx="338554" cy="63914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 i="1">
                  <a:latin typeface="Courier New" pitchFamily="49"/>
                  <a:ea typeface="HG Mincho Light J" pitchFamily="2"/>
                  <a:cs typeface="Arial Unicode MS" pitchFamily="2"/>
                </a:rPr>
                <a:t>[]</a:t>
              </a:r>
            </a:p>
            <a:p>
              <a:pPr hangingPunct="0"/>
              <a:r>
                <a:rPr lang="fr-FR" sz="2200" b="1" i="1">
                  <a:latin typeface="Courier New" pitchFamily="49"/>
                  <a:ea typeface="HG Mincho Light J" pitchFamily="2"/>
                  <a:cs typeface="Arial Unicode MS" pitchFamily="2"/>
                </a:rPr>
                <a:t>at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4100942" y="3385372"/>
              <a:ext cx="1091559" cy="124153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b="1" i="1" dirty="0" smtClean="0">
                  <a:latin typeface="Courier New" pitchFamily="49"/>
                  <a:ea typeface="HG Mincho Light J" pitchFamily="2"/>
                  <a:cs typeface="Arial Unicode MS" pitchFamily="2"/>
                </a:rPr>
                <a:t>back</a:t>
              </a:r>
            </a:p>
            <a:p>
              <a:pPr hangingPunct="0"/>
              <a:r>
                <a:rPr lang="fr-FR" b="1" i="1" dirty="0" err="1" smtClean="0">
                  <a:latin typeface="Courier New" pitchFamily="49"/>
                  <a:ea typeface="HG Mincho Light J" pitchFamily="2"/>
                  <a:cs typeface="Arial Unicode MS" pitchFamily="2"/>
                </a:rPr>
                <a:t>push_back</a:t>
              </a:r>
              <a:endParaRPr lang="fr-FR" b="1" i="1" dirty="0">
                <a:latin typeface="Courier New" pitchFamily="49"/>
                <a:ea typeface="HG Mincho Light J" pitchFamily="2"/>
                <a:cs typeface="Arial Unicode MS" pitchFamily="2"/>
              </a:endParaRPr>
            </a:p>
            <a:p>
              <a:pPr hangingPunct="0"/>
              <a:r>
                <a:rPr lang="fr-FR" b="1" i="1" dirty="0" err="1">
                  <a:latin typeface="Courier New" pitchFamily="49"/>
                  <a:ea typeface="HG Mincho Light J" pitchFamily="2"/>
                  <a:cs typeface="Arial Unicode MS" pitchFamily="2"/>
                </a:rPr>
                <a:t>pop_back</a:t>
              </a:r>
              <a:endParaRPr lang="fr-FR" b="1" i="1" dirty="0"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0" name="Connecteur droit 9"/>
            <p:cNvSpPr/>
            <p:nvPr/>
          </p:nvSpPr>
          <p:spPr>
            <a:xfrm>
              <a:off x="4571717" y="2613010"/>
              <a:ext cx="0" cy="653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tailEnd type="arrow"/>
            </a:ln>
          </p:spPr>
          <p:txBody>
            <a:bodyPr vert="horz" wrap="none" lIns="16328" tIns="16328" rIns="16328" bIns="16328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cxnSp>
          <p:nvCxnSpPr>
            <p:cNvPr id="11" name="Connecteur en arc 10"/>
            <p:cNvCxnSpPr>
              <a:stCxn id="8" idx="3"/>
              <a:endCxn id="4" idx="1"/>
            </p:cNvCxnSpPr>
            <p:nvPr/>
          </p:nvCxnSpPr>
          <p:spPr>
            <a:xfrm flipH="1" flipV="1">
              <a:off x="4898268" y="2286424"/>
              <a:ext cx="294233" cy="1719717"/>
            </a:xfrm>
            <a:prstGeom prst="curvedConnector3">
              <a:avLst>
                <a:gd name="adj1" fmla="val -64430"/>
              </a:avLst>
            </a:prstGeom>
            <a:noFill/>
            <a:ln w="36000">
              <a:solidFill>
                <a:schemeClr val="tx1"/>
              </a:solidFill>
              <a:prstDash val="solid"/>
              <a:tailEnd type="arrow"/>
            </a:ln>
          </p:spPr>
        </p:cxnSp>
        <p:sp>
          <p:nvSpPr>
            <p:cNvPr id="12" name="Connecteur droit 11"/>
            <p:cNvSpPr/>
            <p:nvPr/>
          </p:nvSpPr>
          <p:spPr>
            <a:xfrm flipV="1">
              <a:off x="2612409" y="2613010"/>
              <a:ext cx="0" cy="653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headEnd type="arrow"/>
              <a:tailEnd type="arrow"/>
            </a:ln>
          </p:spPr>
          <p:txBody>
            <a:bodyPr vert="horz" wrap="none" lIns="16328" tIns="16328" rIns="16328" bIns="16328" anchor="ctr" anchorCtr="1" compatLnSpc="0"/>
            <a:lstStyle/>
            <a:p>
              <a:pPr hangingPunct="0"/>
              <a:endParaRPr lang="fr-FR" sz="16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4" name="Connecteur droit 13"/>
            <p:cNvSpPr/>
            <p:nvPr/>
          </p:nvSpPr>
          <p:spPr>
            <a:xfrm>
              <a:off x="1534806" y="2639184"/>
              <a:ext cx="0" cy="653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tailEnd type="arrow"/>
            </a:ln>
          </p:spPr>
          <p:txBody>
            <a:bodyPr vert="horz" wrap="none" lIns="16328" tIns="16328" rIns="16328" bIns="16328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3265512" y="1959513"/>
              <a:ext cx="653102" cy="6531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7" name="Forme libre 16"/>
            <p:cNvSpPr/>
            <p:nvPr/>
          </p:nvSpPr>
          <p:spPr>
            <a:xfrm>
              <a:off x="2285858" y="1959513"/>
              <a:ext cx="653102" cy="628023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8" name="Forme libre 17"/>
            <p:cNvSpPr/>
            <p:nvPr/>
          </p:nvSpPr>
          <p:spPr>
            <a:xfrm>
              <a:off x="1208255" y="1919919"/>
              <a:ext cx="653102" cy="6531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933249" y="3359846"/>
              <a:ext cx="1212844" cy="124153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b="1" i="1" dirty="0" smtClean="0">
                  <a:latin typeface="Courier New" pitchFamily="49"/>
                  <a:ea typeface="HG Mincho Light J" pitchFamily="2"/>
                  <a:cs typeface="Arial Unicode MS" pitchFamily="2"/>
                </a:rPr>
                <a:t>front</a:t>
              </a:r>
            </a:p>
            <a:p>
              <a:pPr hangingPunct="0"/>
              <a:r>
                <a:rPr lang="fr-FR" b="1" i="1" dirty="0" err="1" smtClean="0">
                  <a:latin typeface="Courier New" pitchFamily="49"/>
                  <a:ea typeface="HG Mincho Light J" pitchFamily="2"/>
                  <a:cs typeface="Arial Unicode MS" pitchFamily="2"/>
                </a:rPr>
                <a:t>push_front</a:t>
              </a:r>
              <a:endParaRPr lang="fr-FR" b="1" i="1" dirty="0">
                <a:latin typeface="Courier New" pitchFamily="49"/>
                <a:ea typeface="HG Mincho Light J" pitchFamily="2"/>
                <a:cs typeface="Arial Unicode MS" pitchFamily="2"/>
              </a:endParaRPr>
            </a:p>
            <a:p>
              <a:pPr hangingPunct="0"/>
              <a:r>
                <a:rPr lang="fr-FR" b="1" i="1" dirty="0" err="1">
                  <a:latin typeface="Courier New" pitchFamily="49"/>
                  <a:ea typeface="HG Mincho Light J" pitchFamily="2"/>
                  <a:cs typeface="Arial Unicode MS" pitchFamily="2"/>
                </a:rPr>
                <a:t>pop_front</a:t>
              </a:r>
              <a:endParaRPr lang="fr-FR" b="1" i="1" dirty="0"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  <p:cxnSp>
          <p:nvCxnSpPr>
            <p:cNvPr id="20" name="Connecteur en arc 19"/>
            <p:cNvCxnSpPr>
              <a:stCxn id="19" idx="1"/>
              <a:endCxn id="18" idx="3"/>
            </p:cNvCxnSpPr>
            <p:nvPr/>
          </p:nvCxnSpPr>
          <p:spPr>
            <a:xfrm rot="10800000" flipH="1">
              <a:off x="933249" y="2246506"/>
              <a:ext cx="275006" cy="1734110"/>
            </a:xfrm>
            <a:prstGeom prst="curvedConnector3">
              <a:avLst>
                <a:gd name="adj1" fmla="val -68935"/>
              </a:avLst>
            </a:prstGeom>
            <a:noFill/>
            <a:ln w="36000">
              <a:solidFill>
                <a:schemeClr val="tx1"/>
              </a:solidFill>
              <a:prstDash val="solid"/>
              <a:tailEnd type="arrow"/>
            </a:ln>
          </p:spPr>
        </p:cxnSp>
      </p:grpSp>
      <p:sp>
        <p:nvSpPr>
          <p:cNvPr id="34" name="Rectangle 33"/>
          <p:cNvSpPr/>
          <p:nvPr/>
        </p:nvSpPr>
        <p:spPr>
          <a:xfrm>
            <a:off x="338273" y="3534013"/>
            <a:ext cx="81503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194" defTabSz="839602">
              <a:lnSpc>
                <a:spcPct val="150000"/>
              </a:lnSpc>
            </a:pPr>
            <a:r>
              <a:rPr lang="fr-FR" sz="1400" dirty="0" err="1">
                <a:solidFill>
                  <a:prstClr val="black"/>
                </a:solidFill>
                <a:latin typeface="Lucida Console"/>
                <a:cs typeface="Lucida Console"/>
              </a:rPr>
              <a:t>std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::</a:t>
            </a: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deque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&lt;</a:t>
            </a:r>
            <a:r>
              <a:rPr lang="fr-FR" sz="1400" dirty="0" err="1" smtClean="0">
                <a:solidFill>
                  <a:srgbClr val="BB2CA2"/>
                </a:solidFill>
                <a:latin typeface="Lucida Console"/>
                <a:cs typeface="Lucida Console"/>
              </a:rPr>
              <a:t>int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&gt; </a:t>
            </a:r>
            <a:r>
              <a:rPr lang="fr-FR" sz="14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d(</a:t>
            </a:r>
            <a:r>
              <a:rPr lang="fr-FR" sz="1400" spc="5" dirty="0" smtClean="0">
                <a:solidFill>
                  <a:srgbClr val="272AD8"/>
                </a:solidFill>
                <a:latin typeface="Lucida Console"/>
                <a:cs typeface="Lucida Console"/>
              </a:rPr>
              <a:t>6</a:t>
            </a:r>
            <a:r>
              <a:rPr lang="fr-FR" sz="1400" spc="5" dirty="0">
                <a:solidFill>
                  <a:prstClr val="black"/>
                </a:solidFill>
                <a:latin typeface="Lucida Console"/>
                <a:cs typeface="Lucida Console"/>
              </a:rPr>
              <a:t>, </a:t>
            </a:r>
            <a:r>
              <a:rPr lang="fr-FR" sz="1400" spc="5" dirty="0">
                <a:solidFill>
                  <a:srgbClr val="272AD8"/>
                </a:solidFill>
                <a:latin typeface="Lucida Console"/>
                <a:cs typeface="Lucida Console"/>
              </a:rPr>
              <a:t>2</a:t>
            </a:r>
            <a:r>
              <a:rPr lang="fr-FR" sz="1400" spc="5" dirty="0">
                <a:solidFill>
                  <a:prstClr val="black"/>
                </a:solidFill>
                <a:latin typeface="Lucida Console"/>
                <a:cs typeface="Lucida Console"/>
              </a:rPr>
              <a:t>);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création d’un </a:t>
            </a:r>
            <a:r>
              <a:rPr lang="fr-FR" sz="14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deque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de taille 6 remplit de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2</a:t>
            </a: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400" spc="5" dirty="0" smtClean="0">
                <a:latin typeface="Lucida Console"/>
                <a:cs typeface="Lucida Console"/>
              </a:rPr>
              <a:t>d.at(2</a:t>
            </a:r>
            <a:r>
              <a:rPr lang="fr-FR" sz="1400" spc="5" dirty="0">
                <a:latin typeface="Lucida Console"/>
                <a:cs typeface="Lucida Console"/>
              </a:rPr>
              <a:t>); ou </a:t>
            </a:r>
            <a:r>
              <a:rPr lang="fr-FR" sz="1400" spc="5" dirty="0" smtClean="0">
                <a:latin typeface="Lucida Console"/>
                <a:cs typeface="Lucida Console"/>
              </a:rPr>
              <a:t>d[2</a:t>
            </a:r>
            <a:r>
              <a:rPr lang="fr-FR" sz="1400" spc="5" dirty="0">
                <a:latin typeface="Lucida Console"/>
                <a:cs typeface="Lucida Console"/>
              </a:rPr>
              <a:t>];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accès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aux éléments</a:t>
            </a: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endParaRPr lang="fr-FR" sz="8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defTabSz="839602">
              <a:lnSpc>
                <a:spcPct val="150000"/>
              </a:lnSpc>
            </a:pPr>
            <a:r>
              <a:rPr lang="fr-FR" sz="1400" dirty="0" err="1">
                <a:solidFill>
                  <a:prstClr val="black"/>
                </a:solidFill>
                <a:latin typeface="Lucida Console"/>
                <a:cs typeface="Lucida Console"/>
              </a:rPr>
              <a:t>d.front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accès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au 1ier </a:t>
            </a:r>
            <a:r>
              <a:rPr lang="fr-FR" sz="14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element</a:t>
            </a:r>
            <a:endParaRPr lang="fr-FR" sz="14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d.push_front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(2);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insère des éléments (ici 2) par le début</a:t>
            </a:r>
            <a:endParaRPr lang="fr-FR" sz="14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7194" lvl="0" defTabSz="839602">
              <a:lnSpc>
                <a:spcPct val="150000"/>
              </a:lnSpc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d.pop_front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supprime le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1ier</a:t>
            </a:r>
            <a:r>
              <a:rPr lang="fr-FR" sz="1400" spc="-14" dirty="0" smtClean="0">
                <a:solidFill>
                  <a:srgbClr val="008400"/>
                </a:solidFill>
                <a:latin typeface="Lucida Console"/>
                <a:cs typeface="Lucida Console"/>
              </a:rPr>
              <a:t> </a:t>
            </a:r>
            <a:r>
              <a:rPr lang="fr-FR" sz="14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element</a:t>
            </a:r>
            <a:endParaRPr lang="fr-FR" sz="1400" spc="5" dirty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defTabSz="839602">
              <a:lnSpc>
                <a:spcPct val="150000"/>
              </a:lnSpc>
            </a:pPr>
            <a:endParaRPr lang="fr-FR" sz="800" spc="5" dirty="0">
              <a:latin typeface="Lucida Console"/>
              <a:cs typeface="Lucida Console"/>
            </a:endParaRPr>
          </a:p>
          <a:p>
            <a:pPr marL="117194" defTabSz="839602">
              <a:lnSpc>
                <a:spcPct val="150000"/>
              </a:lnSpc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d.back</a:t>
            </a:r>
            <a:r>
              <a:rPr lang="fr-FR" sz="1400" dirty="0">
                <a:solidFill>
                  <a:prstClr val="black"/>
                </a:solidFill>
                <a:latin typeface="Lucida Console"/>
                <a:cs typeface="Lucida Console"/>
              </a:rPr>
              <a:t>();  </a:t>
            </a:r>
            <a:r>
              <a:rPr lang="fr-FR" sz="1400" spc="5" dirty="0">
                <a:solidFill>
                  <a:srgbClr val="008400"/>
                </a:solidFill>
                <a:latin typeface="Lucida Console"/>
                <a:cs typeface="Lucida Console"/>
              </a:rPr>
              <a:t>// accès au dernier </a:t>
            </a:r>
            <a:r>
              <a:rPr lang="fr-FR" sz="14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element</a:t>
            </a:r>
            <a:endParaRPr lang="fr-FR" sz="14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d.push_back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(3);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insère des éléments (ici 3) par la fin</a:t>
            </a:r>
            <a:endParaRPr lang="fr-FR" sz="1400" dirty="0" smtClean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400" dirty="0" err="1">
                <a:solidFill>
                  <a:prstClr val="black"/>
                </a:solidFill>
                <a:latin typeface="Lucida Console"/>
                <a:cs typeface="Lucida Console"/>
              </a:rPr>
              <a:t>d</a:t>
            </a:r>
            <a:r>
              <a:rPr lang="fr-FR" sz="14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.pop_back</a:t>
            </a:r>
            <a:r>
              <a:rPr lang="fr-FR" sz="1400" dirty="0" smtClean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4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supprime le dernier</a:t>
            </a:r>
            <a:r>
              <a:rPr lang="fr-FR" sz="1400" spc="-14" dirty="0" smtClean="0">
                <a:solidFill>
                  <a:srgbClr val="008400"/>
                </a:solidFill>
                <a:latin typeface="Lucida Console"/>
                <a:cs typeface="Lucida Console"/>
              </a:rPr>
              <a:t> </a:t>
            </a:r>
            <a:r>
              <a:rPr lang="fr-FR" sz="14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element</a:t>
            </a:r>
            <a:endParaRPr lang="fr-FR" sz="14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092280" y="1752587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Itérateur</a:t>
            </a:r>
            <a:r>
              <a:rPr lang="fr-FR" sz="2800" dirty="0" smtClean="0"/>
              <a:t> </a:t>
            </a:r>
            <a:r>
              <a:rPr lang="fr-FR" sz="2800" dirty="0" err="1" smtClean="0"/>
              <a:t>Random</a:t>
            </a:r>
            <a:endParaRPr lang="fr-FR" sz="28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594085" y="1268760"/>
            <a:ext cx="4984948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template &lt;class </a:t>
            </a:r>
            <a:r>
              <a:rPr lang="en-US" sz="2400" dirty="0" smtClean="0">
                <a:solidFill>
                  <a:schemeClr val="tx1"/>
                </a:solidFill>
              </a:rPr>
              <a:t>T&gt; </a:t>
            </a:r>
            <a:r>
              <a:rPr lang="en-US" sz="2400" dirty="0">
                <a:solidFill>
                  <a:schemeClr val="tx1"/>
                </a:solidFill>
              </a:rPr>
              <a:t>class </a:t>
            </a:r>
            <a:r>
              <a:rPr lang="en-US" sz="2400" dirty="0" err="1" smtClean="0">
                <a:solidFill>
                  <a:schemeClr val="tx1"/>
                </a:solidFill>
              </a:rPr>
              <a:t>deque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29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STD::DEQUE&lt;T&gt; -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9776" y="1340768"/>
            <a:ext cx="8229600" cy="49685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deque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deque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15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fr-FR" sz="16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push_front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14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premier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élément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dernier élément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pop_front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premier élément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dernier élément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200" dirty="0"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STD::DEQUE&lt;T&gt; -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9776" y="1340768"/>
            <a:ext cx="8229600" cy="49685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deque</a:t>
            </a:r>
            <a:r>
              <a:rPr lang="fr-FR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deque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15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push_front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14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premier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élément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dernier é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lément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pop_back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pop_front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premier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élément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front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 dernier é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lément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est 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dq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back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200" dirty="0"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35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2611363" y="1700808"/>
            <a:ext cx="5544616" cy="18722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tx1"/>
                </a:solidFill>
              </a:rPr>
              <a:t>Output :</a:t>
            </a:r>
          </a:p>
          <a:p>
            <a:r>
              <a:rPr lang="fr-FR" sz="2400" dirty="0">
                <a:solidFill>
                  <a:schemeClr val="tx1"/>
                </a:solidFill>
              </a:rPr>
              <a:t>Le premier </a:t>
            </a:r>
            <a:r>
              <a:rPr lang="fr-FR" sz="2400" dirty="0" smtClean="0">
                <a:solidFill>
                  <a:schemeClr val="tx1"/>
                </a:solidFill>
              </a:rPr>
              <a:t>élément </a:t>
            </a:r>
            <a:r>
              <a:rPr lang="fr-FR" sz="2400" dirty="0">
                <a:solidFill>
                  <a:schemeClr val="tx1"/>
                </a:solidFill>
              </a:rPr>
              <a:t>est 20</a:t>
            </a:r>
          </a:p>
          <a:p>
            <a:r>
              <a:rPr lang="fr-FR" sz="2400" dirty="0">
                <a:solidFill>
                  <a:schemeClr val="tx1"/>
                </a:solidFill>
              </a:rPr>
              <a:t>Le dernier </a:t>
            </a:r>
            <a:r>
              <a:rPr lang="fr-FR" sz="2400" dirty="0" smtClean="0">
                <a:solidFill>
                  <a:schemeClr val="tx1"/>
                </a:solidFill>
              </a:rPr>
              <a:t>élément </a:t>
            </a:r>
            <a:r>
              <a:rPr lang="fr-FR" sz="2400" dirty="0">
                <a:solidFill>
                  <a:schemeClr val="tx1"/>
                </a:solidFill>
              </a:rPr>
              <a:t>est 15</a:t>
            </a:r>
          </a:p>
          <a:p>
            <a:r>
              <a:rPr lang="fr-FR" sz="2400" dirty="0">
                <a:solidFill>
                  <a:schemeClr val="tx1"/>
                </a:solidFill>
              </a:rPr>
              <a:t>Le premier </a:t>
            </a:r>
            <a:r>
              <a:rPr lang="fr-FR" sz="2400" dirty="0" smtClean="0">
                <a:solidFill>
                  <a:schemeClr val="tx1"/>
                </a:solidFill>
              </a:rPr>
              <a:t>élément </a:t>
            </a:r>
            <a:r>
              <a:rPr lang="fr-FR" sz="2400" dirty="0">
                <a:solidFill>
                  <a:schemeClr val="tx1"/>
                </a:solidFill>
              </a:rPr>
              <a:t>est 14</a:t>
            </a:r>
          </a:p>
          <a:p>
            <a:r>
              <a:rPr lang="fr-FR" sz="2400" dirty="0">
                <a:solidFill>
                  <a:schemeClr val="tx1"/>
                </a:solidFill>
              </a:rPr>
              <a:t>Le dernier </a:t>
            </a:r>
            <a:r>
              <a:rPr lang="fr-FR" sz="2400" dirty="0" smtClean="0">
                <a:solidFill>
                  <a:schemeClr val="tx1"/>
                </a:solidFill>
              </a:rPr>
              <a:t>élément </a:t>
            </a:r>
            <a:r>
              <a:rPr lang="fr-FR" sz="2400" dirty="0">
                <a:solidFill>
                  <a:schemeClr val="tx1"/>
                </a:solidFill>
              </a:rPr>
              <a:t>est 10</a:t>
            </a:r>
          </a:p>
        </p:txBody>
      </p:sp>
    </p:spTree>
    <p:extLst>
      <p:ext uri="{BB962C8B-B14F-4D97-AF65-F5344CB8AC3E}">
        <p14:creationId xmlns:p14="http://schemas.microsoft.com/office/powerpoint/2010/main" val="153712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STD::LIST&lt;T&gt;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824536"/>
          </a:xfrm>
        </p:spPr>
        <p:txBody>
          <a:bodyPr>
            <a:normAutofit fontScale="92500"/>
          </a:bodyPr>
          <a:lstStyle/>
          <a:p>
            <a:r>
              <a:rPr lang="fr-FR" sz="2000" dirty="0" smtClean="0"/>
              <a:t>List </a:t>
            </a:r>
            <a:r>
              <a:rPr lang="fr-FR" sz="2000" dirty="0"/>
              <a:t>doublement chaînée : </a:t>
            </a:r>
            <a:r>
              <a:rPr lang="fr-FR" sz="2000" dirty="0" smtClean="0"/>
              <a:t>itère </a:t>
            </a:r>
            <a:r>
              <a:rPr lang="fr-FR" sz="2000" dirty="0"/>
              <a:t>dans les deux </a:t>
            </a:r>
            <a:r>
              <a:rPr lang="fr-FR" sz="2000" dirty="0" smtClean="0"/>
              <a:t>sens =&gt; </a:t>
            </a:r>
            <a:r>
              <a:rPr lang="fr-FR" sz="2000" b="1" dirty="0" err="1" smtClean="0"/>
              <a:t>itérateur</a:t>
            </a:r>
            <a:r>
              <a:rPr lang="fr-FR" sz="2000" b="1" dirty="0" smtClean="0"/>
              <a:t> bidirectionnel</a:t>
            </a:r>
          </a:p>
          <a:p>
            <a:r>
              <a:rPr lang="fr-FR" sz="2000" dirty="0" smtClean="0"/>
              <a:t>Chaque « case » contient un élément et un pointeur sur la « case suivante » située ailleurs dans la mémoire</a:t>
            </a:r>
          </a:p>
          <a:p>
            <a:r>
              <a:rPr lang="fr-FR" sz="2000" dirty="0" smtClean="0"/>
              <a:t>Pas nécessairement </a:t>
            </a:r>
            <a:r>
              <a:rPr lang="fr-FR" sz="2000" dirty="0" err="1" smtClean="0"/>
              <a:t>contigue</a:t>
            </a:r>
            <a:r>
              <a:rPr lang="fr-FR" sz="2000" dirty="0" smtClean="0"/>
              <a:t> en mémoire</a:t>
            </a:r>
          </a:p>
          <a:p>
            <a:pPr marL="0" indent="0">
              <a:buNone/>
            </a:pPr>
            <a:r>
              <a:rPr lang="fr-FR" sz="2000" b="1" dirty="0" smtClean="0">
                <a:solidFill>
                  <a:srgbClr val="00B050"/>
                </a:solidFill>
              </a:rPr>
              <a:t>!!</a:t>
            </a:r>
            <a:r>
              <a:rPr lang="fr-FR" sz="2000" dirty="0" smtClean="0"/>
              <a:t> insertion et suppression rapide à  tout </a:t>
            </a:r>
          </a:p>
          <a:p>
            <a:pPr marL="0" indent="0">
              <a:buNone/>
            </a:pPr>
            <a:r>
              <a:rPr lang="fr-FR" sz="2000" dirty="0" smtClean="0"/>
              <a:t>éléments : avantage vs </a:t>
            </a:r>
            <a:r>
              <a:rPr lang="fr-FR" sz="2000" dirty="0" err="1" smtClean="0"/>
              <a:t>vector</a:t>
            </a:r>
            <a:r>
              <a:rPr lang="fr-FR" sz="2000" dirty="0" smtClean="0"/>
              <a:t> et </a:t>
            </a:r>
            <a:r>
              <a:rPr lang="fr-FR" sz="2000" dirty="0" err="1" smtClean="0"/>
              <a:t>deque</a:t>
            </a:r>
            <a:endParaRPr lang="fr-FR" sz="2000" b="1" dirty="0"/>
          </a:p>
          <a:p>
            <a:pPr marL="0" indent="0">
              <a:buNone/>
            </a:pPr>
            <a:r>
              <a:rPr lang="fr-FR" sz="2000" b="1" dirty="0" smtClean="0">
                <a:solidFill>
                  <a:srgbClr val="FF0000"/>
                </a:solidFill>
              </a:rPr>
              <a:t>!!</a:t>
            </a:r>
            <a:r>
              <a:rPr lang="fr-FR" sz="2000" b="1" dirty="0" smtClean="0"/>
              <a:t> </a:t>
            </a:r>
            <a:r>
              <a:rPr lang="fr-FR" sz="2000" dirty="0"/>
              <a:t>p</a:t>
            </a:r>
            <a:r>
              <a:rPr lang="fr-FR" sz="2000" dirty="0" smtClean="0"/>
              <a:t>as d’</a:t>
            </a:r>
            <a:r>
              <a:rPr lang="fr-FR" sz="2000" dirty="0" err="1" smtClean="0"/>
              <a:t>itérateurs</a:t>
            </a:r>
            <a:r>
              <a:rPr lang="fr-FR" sz="2000" dirty="0" smtClean="0"/>
              <a:t> à accès direct =&gt; </a:t>
            </a:r>
          </a:p>
          <a:p>
            <a:pPr marL="0" indent="0">
              <a:buNone/>
            </a:pPr>
            <a:r>
              <a:rPr lang="fr-FR" sz="2000" dirty="0" smtClean="0"/>
              <a:t>recherche d’éléments très lentes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r>
              <a:rPr lang="fr-FR" sz="2400" i="1" dirty="0" smtClean="0"/>
              <a:t>Complexité :  n = taille du </a:t>
            </a:r>
            <a:r>
              <a:rPr lang="fr-FR" sz="2400" i="1" dirty="0" err="1" smtClean="0"/>
              <a:t>vector</a:t>
            </a:r>
            <a:endParaRPr lang="fr-FR" sz="2400" dirty="0" smtClean="0"/>
          </a:p>
          <a:p>
            <a:pPr marL="456830" lvl="1" indent="0">
              <a:buNone/>
            </a:pPr>
            <a:r>
              <a:rPr lang="fr-FR" sz="2000" dirty="0" smtClean="0">
                <a:solidFill>
                  <a:srgbClr val="62E739"/>
                </a:solidFill>
              </a:rPr>
              <a:t>++</a:t>
            </a:r>
            <a:r>
              <a:rPr lang="fr-FR" sz="2000" dirty="0" smtClean="0"/>
              <a:t> Insertion ou suppression en O(1)</a:t>
            </a:r>
          </a:p>
          <a:p>
            <a:pPr marL="456830" lvl="1" indent="0">
              <a:buNone/>
            </a:pPr>
            <a:r>
              <a:rPr lang="fr-FR" sz="2000" dirty="0" smtClean="0">
                <a:solidFill>
                  <a:srgbClr val="62E739"/>
                </a:solidFill>
              </a:rPr>
              <a:t>++</a:t>
            </a:r>
            <a:r>
              <a:rPr lang="fr-FR" sz="2000" dirty="0" smtClean="0"/>
              <a:t> Tri (avec sort) en O(Log(n))</a:t>
            </a:r>
          </a:p>
          <a:p>
            <a:pPr marL="456830" lvl="1" indent="0"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--</a:t>
            </a:r>
            <a:r>
              <a:rPr lang="fr-FR" sz="2000" dirty="0" smtClean="0"/>
              <a:t> Recherche : O(n) en général, O(1) pour le premier et le dernier maillon</a:t>
            </a:r>
          </a:p>
          <a:p>
            <a:pPr marL="456830" lvl="1" indent="0">
              <a:buNone/>
            </a:pP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510805"/>
            <a:ext cx="4111103" cy="205239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9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STD::LIST&lt;T&gt;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3573016"/>
            <a:ext cx="8504001" cy="3168352"/>
          </a:xfrm>
        </p:spPr>
        <p:txBody>
          <a:bodyPr>
            <a:normAutofit fontScale="70000" lnSpcReduction="20000"/>
          </a:bodyPr>
          <a:lstStyle/>
          <a:p>
            <a:pPr marL="0" indent="0" defTabSz="839602">
              <a:buNone/>
            </a:pPr>
            <a:endParaRPr lang="fr-FR" sz="20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0" indent="0" defTabSz="839602">
              <a:buNone/>
            </a:pPr>
            <a:endParaRPr lang="fr-FR" sz="2000" dirty="0" smtClean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0" indent="0" defTabSz="839602">
              <a:buNone/>
            </a:pPr>
            <a:r>
              <a:rPr lang="fr-FR" sz="20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std</a:t>
            </a:r>
            <a:r>
              <a:rPr lang="fr-FR" sz="2000" dirty="0">
                <a:solidFill>
                  <a:prstClr val="black"/>
                </a:solidFill>
                <a:latin typeface="Lucida Console"/>
                <a:cs typeface="Lucida Console"/>
              </a:rPr>
              <a:t>::</a:t>
            </a:r>
            <a:r>
              <a:rPr lang="fr-FR" sz="2000" dirty="0" err="1">
                <a:solidFill>
                  <a:prstClr val="black"/>
                </a:solidFill>
                <a:latin typeface="Lucida Console"/>
                <a:cs typeface="Lucida Console"/>
              </a:rPr>
              <a:t>list</a:t>
            </a:r>
            <a:r>
              <a:rPr lang="fr-FR" sz="2000" dirty="0">
                <a:solidFill>
                  <a:prstClr val="black"/>
                </a:solidFill>
                <a:latin typeface="Lucida Console"/>
                <a:cs typeface="Lucida Console"/>
              </a:rPr>
              <a:t>&lt;</a:t>
            </a:r>
            <a:r>
              <a:rPr lang="fr-FR" sz="2000" dirty="0" err="1">
                <a:solidFill>
                  <a:srgbClr val="BB2CA2"/>
                </a:solidFill>
                <a:latin typeface="Lucida Console"/>
                <a:cs typeface="Lucida Console"/>
              </a:rPr>
              <a:t>int</a:t>
            </a:r>
            <a:r>
              <a:rPr lang="fr-FR" sz="2000" dirty="0">
                <a:solidFill>
                  <a:prstClr val="black"/>
                </a:solidFill>
                <a:latin typeface="Lucida Console"/>
                <a:cs typeface="Lucida Console"/>
              </a:rPr>
              <a:t>&gt; </a:t>
            </a:r>
            <a:r>
              <a:rPr lang="fr-FR" sz="2000" spc="5" dirty="0" err="1">
                <a:solidFill>
                  <a:prstClr val="black"/>
                </a:solidFill>
                <a:latin typeface="Lucida Console"/>
                <a:cs typeface="Lucida Console"/>
              </a:rPr>
              <a:t>lst</a:t>
            </a:r>
            <a:r>
              <a:rPr lang="fr-FR" sz="2000" spc="5" dirty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fr-FR" sz="2000" spc="5" dirty="0">
                <a:solidFill>
                  <a:srgbClr val="272AD8"/>
                </a:solidFill>
                <a:latin typeface="Lucida Console"/>
                <a:cs typeface="Lucida Console"/>
              </a:rPr>
              <a:t>6</a:t>
            </a:r>
            <a:r>
              <a:rPr lang="fr-FR" sz="20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)</a:t>
            </a:r>
            <a:r>
              <a:rPr lang="fr-FR" sz="20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 // </a:t>
            </a:r>
            <a:r>
              <a:rPr lang="fr-FR" sz="2000" spc="5" dirty="0">
                <a:solidFill>
                  <a:srgbClr val="008400"/>
                </a:solidFill>
                <a:latin typeface="Lucida Console"/>
                <a:cs typeface="Lucida Console"/>
              </a:rPr>
              <a:t>création d’une liste de taille 6 </a:t>
            </a:r>
            <a:endParaRPr lang="fr-FR" sz="20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0" indent="0" defTabSz="839602">
              <a:buNone/>
            </a:pPr>
            <a:endParaRPr lang="fr-FR" sz="2000" spc="5" dirty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0" indent="0" defTabSz="839602">
              <a:buNone/>
            </a:pPr>
            <a:r>
              <a:rPr lang="fr-FR" sz="20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lst.front</a:t>
            </a:r>
            <a:r>
              <a:rPr lang="fr-FR" sz="20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2000" spc="5" dirty="0">
                <a:solidFill>
                  <a:srgbClr val="008400"/>
                </a:solidFill>
                <a:latin typeface="Lucida Console"/>
                <a:cs typeface="Lucida Console"/>
              </a:rPr>
              <a:t>// </a:t>
            </a:r>
            <a:r>
              <a:rPr lang="fr-FR" sz="20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accès </a:t>
            </a:r>
            <a:r>
              <a:rPr lang="fr-FR" sz="2000" spc="5" dirty="0">
                <a:solidFill>
                  <a:srgbClr val="008400"/>
                </a:solidFill>
                <a:latin typeface="Lucida Console"/>
                <a:cs typeface="Lucida Console"/>
              </a:rPr>
              <a:t>au 1ier </a:t>
            </a:r>
            <a:r>
              <a:rPr lang="fr-FR" sz="20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élément</a:t>
            </a:r>
          </a:p>
          <a:p>
            <a:pPr marL="0" indent="0" defTabSz="839602">
              <a:lnSpc>
                <a:spcPct val="150000"/>
              </a:lnSpc>
              <a:buNone/>
            </a:pPr>
            <a:r>
              <a:rPr lang="fr-FR" sz="20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lst.push_back</a:t>
            </a:r>
            <a:r>
              <a:rPr lang="fr-FR" sz="20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2000" spc="5" dirty="0">
                <a:solidFill>
                  <a:srgbClr val="008400"/>
                </a:solidFill>
                <a:latin typeface="Lucida Console"/>
                <a:cs typeface="Lucida Console"/>
              </a:rPr>
              <a:t>// insère des éléments au début</a:t>
            </a:r>
            <a:endParaRPr lang="fr-FR" sz="20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0" lvl="0" indent="0" defTabSz="839602">
              <a:lnSpc>
                <a:spcPct val="150000"/>
              </a:lnSpc>
              <a:buNone/>
            </a:pPr>
            <a:r>
              <a:rPr lang="fr-FR" sz="20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lst.pop_front</a:t>
            </a:r>
            <a:r>
              <a:rPr lang="fr-FR" sz="20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2000" spc="5" dirty="0">
                <a:solidFill>
                  <a:srgbClr val="008400"/>
                </a:solidFill>
                <a:latin typeface="Lucida Console"/>
                <a:cs typeface="Lucida Console"/>
              </a:rPr>
              <a:t>// supprime le 1ier</a:t>
            </a:r>
            <a:r>
              <a:rPr lang="fr-FR" sz="2000" spc="-14" dirty="0">
                <a:solidFill>
                  <a:srgbClr val="008400"/>
                </a:solidFill>
                <a:latin typeface="Lucida Console"/>
                <a:cs typeface="Lucida Console"/>
              </a:rPr>
              <a:t> </a:t>
            </a:r>
            <a:r>
              <a:rPr lang="fr-FR" sz="20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element</a:t>
            </a:r>
            <a:endParaRPr lang="fr-FR" sz="2000" spc="5" dirty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defTabSz="839602">
              <a:lnSpc>
                <a:spcPct val="150000"/>
              </a:lnSpc>
            </a:pPr>
            <a:endParaRPr lang="fr-FR" sz="2000" spc="5" dirty="0">
              <a:latin typeface="Lucida Console"/>
              <a:cs typeface="Lucida Console"/>
            </a:endParaRPr>
          </a:p>
          <a:p>
            <a:pPr marL="0" indent="0" defTabSz="839602">
              <a:lnSpc>
                <a:spcPct val="150000"/>
              </a:lnSpc>
              <a:buNone/>
            </a:pPr>
            <a:r>
              <a:rPr lang="fr-FR" sz="20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lst.back</a:t>
            </a:r>
            <a:r>
              <a:rPr lang="fr-FR" sz="2000" dirty="0">
                <a:solidFill>
                  <a:prstClr val="black"/>
                </a:solidFill>
                <a:latin typeface="Lucida Console"/>
                <a:cs typeface="Lucida Console"/>
              </a:rPr>
              <a:t>();  </a:t>
            </a:r>
            <a:r>
              <a:rPr lang="fr-FR" sz="2000" spc="5" dirty="0">
                <a:solidFill>
                  <a:srgbClr val="008400"/>
                </a:solidFill>
                <a:latin typeface="Lucida Console"/>
                <a:cs typeface="Lucida Console"/>
              </a:rPr>
              <a:t>// accès au dernier </a:t>
            </a:r>
            <a:r>
              <a:rPr lang="fr-FR" sz="20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element</a:t>
            </a:r>
            <a:endParaRPr lang="fr-FR" sz="20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0" indent="0" defTabSz="839602">
              <a:lnSpc>
                <a:spcPct val="150000"/>
              </a:lnSpc>
              <a:buNone/>
            </a:pPr>
            <a:r>
              <a:rPr lang="fr-FR" sz="20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lst.push_back</a:t>
            </a:r>
            <a:r>
              <a:rPr lang="fr-FR" sz="20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2000" spc="5" dirty="0">
                <a:solidFill>
                  <a:srgbClr val="008400"/>
                </a:solidFill>
                <a:latin typeface="Lucida Console"/>
                <a:cs typeface="Lucida Console"/>
              </a:rPr>
              <a:t>// insère des éléments à la </a:t>
            </a:r>
            <a:r>
              <a:rPr lang="fr-FR" sz="20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fin</a:t>
            </a:r>
            <a:endParaRPr lang="fr-FR" sz="2000" dirty="0" smtClean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0" indent="0" defTabSz="839602">
              <a:lnSpc>
                <a:spcPct val="150000"/>
              </a:lnSpc>
              <a:buNone/>
            </a:pPr>
            <a:r>
              <a:rPr lang="fr-FR" sz="20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lst.pop_back</a:t>
            </a:r>
            <a:r>
              <a:rPr lang="fr-FR" sz="20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2000" spc="5" dirty="0">
                <a:solidFill>
                  <a:srgbClr val="008400"/>
                </a:solidFill>
                <a:latin typeface="Lucida Console"/>
                <a:cs typeface="Lucida Console"/>
              </a:rPr>
              <a:t>// supprime le dernier</a:t>
            </a:r>
            <a:r>
              <a:rPr lang="fr-FR" sz="2000" spc="-14" dirty="0">
                <a:solidFill>
                  <a:srgbClr val="008400"/>
                </a:solidFill>
                <a:latin typeface="Lucida Console"/>
                <a:cs typeface="Lucida Console"/>
              </a:rPr>
              <a:t> </a:t>
            </a:r>
            <a:r>
              <a:rPr lang="fr-FR" sz="20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element</a:t>
            </a:r>
            <a:endParaRPr lang="fr-FR" sz="2000" spc="5" dirty="0">
              <a:solidFill>
                <a:srgbClr val="008400"/>
              </a:solidFill>
              <a:latin typeface="Lucida Console"/>
              <a:cs typeface="Lucida Console"/>
            </a:endParaRPr>
          </a:p>
        </p:txBody>
      </p:sp>
      <p:grpSp>
        <p:nvGrpSpPr>
          <p:cNvPr id="61" name="Groupe 60"/>
          <p:cNvGrpSpPr/>
          <p:nvPr/>
        </p:nvGrpSpPr>
        <p:grpSpPr>
          <a:xfrm>
            <a:off x="740858" y="2196920"/>
            <a:ext cx="5487327" cy="1180838"/>
            <a:chOff x="1808297" y="1526138"/>
            <a:chExt cx="6150054" cy="2393442"/>
          </a:xfrm>
        </p:grpSpPr>
        <p:sp>
          <p:nvSpPr>
            <p:cNvPr id="5" name="Forme libre 4"/>
            <p:cNvSpPr/>
            <p:nvPr/>
          </p:nvSpPr>
          <p:spPr>
            <a:xfrm>
              <a:off x="6742191" y="1546067"/>
              <a:ext cx="944077" cy="51098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6" name="Connecteur droit 5"/>
            <p:cNvSpPr/>
            <p:nvPr/>
          </p:nvSpPr>
          <p:spPr>
            <a:xfrm>
              <a:off x="6742191" y="1546067"/>
              <a:ext cx="0" cy="510985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5326075" y="1545812"/>
              <a:ext cx="944077" cy="51098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909959" y="1545812"/>
              <a:ext cx="944077" cy="49131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5" name="Forme libre 14"/>
            <p:cNvSpPr/>
            <p:nvPr/>
          </p:nvSpPr>
          <p:spPr>
            <a:xfrm>
              <a:off x="2332016" y="1526138"/>
              <a:ext cx="944077" cy="51098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6526581" y="2730312"/>
              <a:ext cx="1431770" cy="11892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b="1" i="1" u="none" strike="noStrike" dirty="0" smtClean="0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rPr>
                <a:t>back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b="1" i="1" u="none" strike="noStrike" dirty="0" err="1" smtClean="0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rPr>
                <a:t>push_back</a:t>
              </a:r>
              <a:endParaRPr lang="fr-FR" b="1" i="1" u="none" strike="noStrike" dirty="0">
                <a:ln>
                  <a:noFill/>
                </a:ln>
                <a:latin typeface="Courier New" pitchFamily="49"/>
                <a:ea typeface="HG Mincho Light J" pitchFamily="2"/>
                <a:cs typeface="Arial Unicode M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b="1" i="1" u="none" strike="noStrike" dirty="0" err="1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rPr>
                <a:t>pop_back</a:t>
              </a:r>
              <a:endParaRPr lang="fr-FR" b="1" i="1" u="none" strike="noStrike" dirty="0">
                <a:ln>
                  <a:noFill/>
                </a:ln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0" name="Connecteur droit 9"/>
            <p:cNvSpPr/>
            <p:nvPr/>
          </p:nvSpPr>
          <p:spPr>
            <a:xfrm>
              <a:off x="7214229" y="2039149"/>
              <a:ext cx="0" cy="489623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prstDash val="solid"/>
              <a:tailEnd type="arrow"/>
            </a:ln>
          </p:spPr>
          <p:txBody>
            <a:bodyPr vert="horz" wrap="none" lIns="18000" tIns="18000" rIns="18000" bIns="1800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cxnSp>
          <p:nvCxnSpPr>
            <p:cNvPr id="11" name="Connecteur en arc 10"/>
            <p:cNvCxnSpPr>
              <a:stCxn id="8" idx="3"/>
              <a:endCxn id="5" idx="1"/>
            </p:cNvCxnSpPr>
            <p:nvPr/>
          </p:nvCxnSpPr>
          <p:spPr>
            <a:xfrm flipH="1" flipV="1">
              <a:off x="7686268" y="1801559"/>
              <a:ext cx="272083" cy="1523387"/>
            </a:xfrm>
            <a:prstGeom prst="curvedConnector3">
              <a:avLst>
                <a:gd name="adj1" fmla="val -96507"/>
              </a:avLst>
            </a:prstGeom>
            <a:noFill/>
            <a:ln w="36000">
              <a:solidFill>
                <a:schemeClr val="tx1"/>
              </a:solidFill>
              <a:prstDash val="solid"/>
              <a:tailEnd type="arrow"/>
            </a:ln>
          </p:spPr>
        </p:cxnSp>
        <p:sp>
          <p:nvSpPr>
            <p:cNvPr id="12" name="Connecteur droit 11"/>
            <p:cNvSpPr/>
            <p:nvPr/>
          </p:nvSpPr>
          <p:spPr>
            <a:xfrm>
              <a:off x="2493844" y="2039149"/>
              <a:ext cx="0" cy="489623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prstDash val="solid"/>
              <a:tailEnd type="arrow"/>
            </a:ln>
          </p:spPr>
          <p:txBody>
            <a:bodyPr vert="horz" wrap="none" lIns="18000" tIns="18000" rIns="18000" bIns="1800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808298" y="2730313"/>
              <a:ext cx="1590856" cy="11892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b="1" i="1" dirty="0" smtClean="0">
                  <a:latin typeface="Courier New" pitchFamily="49"/>
                  <a:ea typeface="HG Mincho Light J" pitchFamily="2"/>
                  <a:cs typeface="Arial Unicode MS" pitchFamily="2"/>
                </a:rPr>
                <a:t>front</a:t>
              </a:r>
              <a:endParaRPr lang="fr-FR" b="1" i="1" u="none" strike="noStrike" dirty="0" smtClean="0">
                <a:ln>
                  <a:noFill/>
                </a:ln>
                <a:latin typeface="Courier New" pitchFamily="49"/>
                <a:ea typeface="HG Mincho Light J" pitchFamily="2"/>
                <a:cs typeface="Arial Unicode M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b="1" i="1" u="none" strike="noStrike" dirty="0" err="1" smtClean="0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rPr>
                <a:t>push_front</a:t>
              </a:r>
              <a:endParaRPr lang="fr-FR" b="1" i="1" u="none" strike="noStrike" dirty="0">
                <a:ln>
                  <a:noFill/>
                </a:ln>
                <a:latin typeface="Courier New" pitchFamily="49"/>
                <a:ea typeface="HG Mincho Light J" pitchFamily="2"/>
                <a:cs typeface="Arial Unicode M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b="1" i="1" u="none" strike="noStrike" dirty="0" err="1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rPr>
                <a:t>pop_front</a:t>
              </a:r>
              <a:endParaRPr lang="fr-FR" b="1" i="1" u="none" strike="noStrike" dirty="0">
                <a:ln>
                  <a:noFill/>
                </a:ln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  <p:cxnSp>
          <p:nvCxnSpPr>
            <p:cNvPr id="17" name="Connecteur en arc 16"/>
            <p:cNvCxnSpPr>
              <a:stCxn id="16" idx="1"/>
              <a:endCxn id="15" idx="3"/>
            </p:cNvCxnSpPr>
            <p:nvPr/>
          </p:nvCxnSpPr>
          <p:spPr>
            <a:xfrm rot="10800000" flipH="1">
              <a:off x="1808297" y="1781631"/>
              <a:ext cx="523717" cy="1543316"/>
            </a:xfrm>
            <a:prstGeom prst="curvedConnector3">
              <a:avLst>
                <a:gd name="adj1" fmla="val -50137"/>
              </a:avLst>
            </a:prstGeom>
            <a:noFill/>
            <a:ln w="36000">
              <a:solidFill>
                <a:schemeClr val="tx1"/>
              </a:solidFill>
              <a:prstDash val="solid"/>
              <a:tailEnd type="arrow"/>
            </a:ln>
          </p:spPr>
        </p:cxnSp>
        <p:cxnSp>
          <p:nvCxnSpPr>
            <p:cNvPr id="28" name="Connecteur droit avec flèche 27"/>
            <p:cNvCxnSpPr/>
            <p:nvPr/>
          </p:nvCxnSpPr>
          <p:spPr>
            <a:xfrm>
              <a:off x="3269371" y="1638226"/>
              <a:ext cx="633866" cy="9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>
              <a:off x="6288952" y="1628800"/>
              <a:ext cx="472039" cy="9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/>
            <p:nvPr/>
          </p:nvCxnSpPr>
          <p:spPr>
            <a:xfrm flipH="1">
              <a:off x="3276093" y="1904791"/>
              <a:ext cx="6271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/>
            <p:nvPr/>
          </p:nvCxnSpPr>
          <p:spPr>
            <a:xfrm flipH="1" flipV="1">
              <a:off x="4854036" y="1904791"/>
              <a:ext cx="47204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/>
            <p:nvPr/>
          </p:nvCxnSpPr>
          <p:spPr>
            <a:xfrm flipH="1" flipV="1">
              <a:off x="6270152" y="1890861"/>
              <a:ext cx="472039" cy="139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>
              <a:off x="4854036" y="1653071"/>
              <a:ext cx="4720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ZoneTexte 19"/>
          <p:cNvSpPr txBox="1"/>
          <p:nvPr/>
        </p:nvSpPr>
        <p:spPr>
          <a:xfrm>
            <a:off x="6588224" y="2123661"/>
            <a:ext cx="2444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Itérateur</a:t>
            </a:r>
            <a:r>
              <a:rPr lang="fr-FR" sz="2800" dirty="0" smtClean="0"/>
              <a:t> bidirectionnel</a:t>
            </a:r>
          </a:p>
          <a:p>
            <a:endParaRPr lang="fr-FR" sz="2800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611560" y="1340768"/>
            <a:ext cx="7992888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template &lt;class </a:t>
            </a:r>
            <a:r>
              <a:rPr lang="en-US" sz="2400" dirty="0" smtClean="0">
                <a:solidFill>
                  <a:schemeClr val="tx1"/>
                </a:solidFill>
              </a:rPr>
              <a:t>T </a:t>
            </a:r>
            <a:r>
              <a:rPr lang="en-US" sz="2400" dirty="0">
                <a:solidFill>
                  <a:schemeClr val="tx1"/>
                </a:solidFill>
              </a:rPr>
              <a:t>&gt; class </a:t>
            </a:r>
            <a:r>
              <a:rPr lang="en-US" sz="2400" dirty="0" smtClean="0">
                <a:solidFill>
                  <a:schemeClr val="tx1"/>
                </a:solidFill>
              </a:rPr>
              <a:t>list;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6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60120"/>
          </a:xfrm>
        </p:spPr>
        <p:txBody>
          <a:bodyPr/>
          <a:lstStyle/>
          <a:p>
            <a:r>
              <a:rPr lang="fr-FR" dirty="0" smtClean="0"/>
              <a:t>STD::LIST&lt;T&gt; -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196752"/>
            <a:ext cx="8496944" cy="5390059"/>
          </a:xfrm>
        </p:spPr>
        <p:txBody>
          <a:bodyPr>
            <a:normAutofit fontScale="62500" lnSpcReduction="20000"/>
          </a:bodyPr>
          <a:lstStyle/>
          <a:p>
            <a:pPr marL="0" lvl="0" indent="0" defTabSz="839602">
              <a:lnSpc>
                <a:spcPts val="932"/>
              </a:lnSpc>
              <a:spcBef>
                <a:spcPts val="0"/>
              </a:spcBef>
              <a:buNone/>
            </a:pPr>
            <a:endParaRPr lang="fr-FR" sz="1500" dirty="0">
              <a:solidFill>
                <a:prstClr val="black"/>
              </a:solidFill>
              <a:latin typeface="Lucida Console" panose="020B0609040504020204" pitchFamily="49" charset="0"/>
              <a:cs typeface="Lucida Console"/>
            </a:endParaRPr>
          </a:p>
          <a:p>
            <a:pPr marL="0" indent="0">
              <a:buNone/>
            </a:pP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25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25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25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25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25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fr-FR" sz="2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25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création d’une liste</a:t>
            </a:r>
          </a:p>
          <a:p>
            <a:pPr marL="0" indent="0">
              <a:buNone/>
            </a:pPr>
            <a:r>
              <a:rPr lang="fr-FR" sz="25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// 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On remplit la liste</a:t>
            </a:r>
          </a:p>
          <a:p>
            <a:pPr marL="0" indent="0">
              <a:buNone/>
            </a:pP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2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25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25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6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25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7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pop_back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fr-FR" sz="2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enleve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le dernier </a:t>
            </a:r>
            <a:r>
              <a:rPr lang="fr-FR" sz="2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element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et supprime le7 </a:t>
            </a:r>
          </a:p>
          <a:p>
            <a:pPr marL="0" indent="0">
              <a:buNone/>
            </a:pP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// 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utilisation d’un </a:t>
            </a:r>
            <a:r>
              <a:rPr lang="fr-FR" sz="2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itérateur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pour parcourir la liste </a:t>
            </a:r>
            <a:r>
              <a:rPr lang="fr-FR" sz="2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lst</a:t>
            </a:r>
            <a:endParaRPr lang="fr-FR" sz="25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25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25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&gt;::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iterator it 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en-US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begin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it 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en-US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cout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 "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"\n"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Afficher le premier et dernier </a:t>
            </a:r>
            <a:r>
              <a:rPr lang="fr-FR" sz="2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element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"Premier élément : "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front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"Dernier élément : "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back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2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 return</a:t>
            </a: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sz="2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78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60120"/>
          </a:xfrm>
        </p:spPr>
        <p:txBody>
          <a:bodyPr/>
          <a:lstStyle/>
          <a:p>
            <a:r>
              <a:rPr lang="fr-FR" dirty="0" smtClean="0"/>
              <a:t>STD::LIST&lt;T&gt; -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196752"/>
            <a:ext cx="8496944" cy="5390059"/>
          </a:xfrm>
        </p:spPr>
        <p:txBody>
          <a:bodyPr>
            <a:normAutofit fontScale="62500" lnSpcReduction="20000"/>
          </a:bodyPr>
          <a:lstStyle/>
          <a:p>
            <a:pPr marL="0" lvl="0" indent="0" defTabSz="839602">
              <a:lnSpc>
                <a:spcPts val="932"/>
              </a:lnSpc>
              <a:spcBef>
                <a:spcPts val="0"/>
              </a:spcBef>
              <a:buNone/>
            </a:pPr>
            <a:endParaRPr lang="fr-FR" sz="1500" dirty="0">
              <a:solidFill>
                <a:prstClr val="black"/>
              </a:solidFill>
              <a:latin typeface="Lucida Console" panose="020B0609040504020204" pitchFamily="49" charset="0"/>
              <a:cs typeface="Lucida Console"/>
            </a:endParaRPr>
          </a:p>
          <a:p>
            <a:pPr marL="0" indent="0">
              <a:buNone/>
            </a:pP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25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25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25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25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fr-FR" sz="25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25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fr-FR" sz="2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25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création d’une liste</a:t>
            </a:r>
          </a:p>
          <a:p>
            <a:pPr marL="0" indent="0">
              <a:buNone/>
            </a:pPr>
            <a:r>
              <a:rPr lang="fr-FR" sz="25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// 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On remplit la liste</a:t>
            </a:r>
          </a:p>
          <a:p>
            <a:pPr marL="0" indent="0">
              <a:buNone/>
            </a:pP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2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25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25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6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25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7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pop_back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fr-FR" sz="2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enleve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le dernier </a:t>
            </a:r>
            <a:r>
              <a:rPr lang="fr-FR" sz="2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element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et supprime le7 </a:t>
            </a:r>
          </a:p>
          <a:p>
            <a:pPr marL="0" indent="0">
              <a:buNone/>
            </a:pP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// 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utilisation d’un </a:t>
            </a:r>
            <a:r>
              <a:rPr lang="fr-FR" sz="2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itérateur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pour parcourir la liste </a:t>
            </a:r>
            <a:r>
              <a:rPr lang="fr-FR" sz="2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lst</a:t>
            </a:r>
            <a:endParaRPr lang="fr-FR" sz="25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25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25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&gt;::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iterator it 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en-US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begin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it 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en-US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cout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 "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"\n"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Afficher le premier et dernier </a:t>
            </a:r>
            <a:r>
              <a:rPr lang="fr-FR" sz="2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element</a:t>
            </a:r>
            <a:r>
              <a:rPr lang="fr-FR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"Premier élément : "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front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"Dernier élément : "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lst</a:t>
            </a:r>
            <a:r>
              <a:rPr lang="fr-FR" sz="2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back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2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 return</a:t>
            </a:r>
            <a:r>
              <a:rPr lang="fr-FR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25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sz="25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25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39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2611363" y="1700808"/>
            <a:ext cx="5544616" cy="18722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tx1"/>
                </a:solidFill>
              </a:rPr>
              <a:t>Output :</a:t>
            </a:r>
          </a:p>
          <a:p>
            <a:r>
              <a:rPr lang="fr-FR" sz="2400" dirty="0" smtClean="0">
                <a:solidFill>
                  <a:schemeClr val="tx1"/>
                </a:solidFill>
              </a:rPr>
              <a:t>5 </a:t>
            </a:r>
            <a:r>
              <a:rPr lang="fr-FR" sz="2400" dirty="0">
                <a:solidFill>
                  <a:schemeClr val="tx1"/>
                </a:solidFill>
              </a:rPr>
              <a:t>6</a:t>
            </a:r>
          </a:p>
          <a:p>
            <a:r>
              <a:rPr lang="fr-FR" sz="2400" dirty="0">
                <a:solidFill>
                  <a:schemeClr val="tx1"/>
                </a:solidFill>
              </a:rPr>
              <a:t>Premier élément : 5</a:t>
            </a:r>
          </a:p>
          <a:p>
            <a:r>
              <a:rPr lang="fr-FR" sz="2400" dirty="0">
                <a:solidFill>
                  <a:schemeClr val="tx1"/>
                </a:solidFill>
              </a:rPr>
              <a:t>Dernier élément : 6</a:t>
            </a:r>
          </a:p>
          <a:p>
            <a:endParaRPr lang="fr-FR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8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documentation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SGI STL Guide : </a:t>
            </a:r>
          </a:p>
          <a:p>
            <a:pPr marL="0" indent="0">
              <a:buNone/>
            </a:pPr>
            <a:r>
              <a:rPr lang="fr-FR" sz="2400" dirty="0" smtClean="0">
                <a:hlinkClick r:id="rId2"/>
              </a:rPr>
              <a:t>http://www.martinbroadhurst.com/stl/stl_introduction.html</a:t>
            </a:r>
            <a:endParaRPr lang="fr-FR" sz="2400" dirty="0" smtClean="0"/>
          </a:p>
          <a:p>
            <a:r>
              <a:rPr lang="fr-FR" sz="2400" dirty="0" err="1" smtClean="0"/>
              <a:t>CommentCaMarche</a:t>
            </a:r>
            <a:r>
              <a:rPr lang="fr-FR" sz="2400" dirty="0" smtClean="0"/>
              <a:t> : </a:t>
            </a:r>
            <a:r>
              <a:rPr lang="fr-FR" sz="2400" dirty="0" smtClean="0">
                <a:hlinkClick r:id="rId3"/>
              </a:rPr>
              <a:t>https://www.commentcamarche.net/faq/11255-introduction-a-la-stl-en-c-standard-template-library</a:t>
            </a:r>
            <a:endParaRPr lang="fr-FR" sz="2400" dirty="0" smtClean="0"/>
          </a:p>
          <a:p>
            <a:r>
              <a:rPr lang="fr-FR" sz="2400" dirty="0" smtClean="0"/>
              <a:t>CPLUCPLUS : </a:t>
            </a:r>
            <a:r>
              <a:rPr lang="fr-FR" sz="2400" dirty="0" smtClean="0">
                <a:hlinkClick r:id="rId4"/>
              </a:rPr>
              <a:t>http://www.cplusplus.com/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 </a:t>
            </a:r>
            <a:r>
              <a:rPr lang="fr-FR" sz="2400" dirty="0" smtClean="0"/>
              <a:t>                            </a:t>
            </a:r>
            <a:r>
              <a:rPr lang="fr-FR" sz="2400" dirty="0" smtClean="0">
                <a:hlinkClick r:id="rId5"/>
              </a:rPr>
              <a:t>http://www.cplusplus.com/reference/stl/</a:t>
            </a:r>
            <a:endParaRPr lang="fr-FR" sz="2400" dirty="0" smtClean="0"/>
          </a:p>
          <a:p>
            <a:r>
              <a:rPr lang="fr-FR" sz="2400" dirty="0" err="1" smtClean="0"/>
              <a:t>GeeksforGeeks</a:t>
            </a:r>
            <a:r>
              <a:rPr lang="fr-FR" sz="2400" dirty="0" smtClean="0"/>
              <a:t> : </a:t>
            </a:r>
            <a:r>
              <a:rPr lang="fr-FR" sz="2400" dirty="0" smtClean="0">
                <a:hlinkClick r:id="rId6"/>
              </a:rPr>
              <a:t>https://www.geeksforgeeks.org/the-c-standard-template-library-stl/</a:t>
            </a:r>
            <a:endParaRPr lang="fr-FR" sz="2400" dirty="0" smtClean="0"/>
          </a:p>
          <a:p>
            <a:r>
              <a:rPr lang="fr-FR" sz="2400" dirty="0" smtClean="0"/>
              <a:t>Et tant d’autres …</a:t>
            </a: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3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err="1" smtClean="0"/>
              <a:t>Vector</a:t>
            </a:r>
            <a:r>
              <a:rPr lang="fr-FR" sz="3200" dirty="0" smtClean="0"/>
              <a:t>, </a:t>
            </a:r>
            <a:r>
              <a:rPr lang="fr-FR" sz="3200" dirty="0" err="1" smtClean="0"/>
              <a:t>Deque</a:t>
            </a:r>
            <a:r>
              <a:rPr lang="fr-FR" sz="3200" dirty="0" smtClean="0"/>
              <a:t>, List- Initialisation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9776" y="1628800"/>
            <a:ext cx="8229600" cy="468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dirty="0" smtClean="0"/>
              <a:t>Depuis la norme C++11, on peut : </a:t>
            </a:r>
          </a:p>
          <a:p>
            <a:pPr marL="0" indent="0">
              <a:buNone/>
            </a:pPr>
            <a:endParaRPr lang="fr-FR" sz="1400" dirty="0" smtClean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1800" dirty="0" smtClean="0"/>
              <a:t>Utiliser la liste d’initialisation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Liste d'initialisation 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c++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11:</a:t>
            </a:r>
          </a:p>
          <a:p>
            <a:pPr marL="0" indent="0">
              <a:buNone/>
            </a:pP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deque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mots1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frogurt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"est"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"aussi"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"maudit"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{1,2,3,4,5};</a:t>
            </a:r>
          </a:p>
          <a:p>
            <a:pPr marL="0" indent="0">
              <a:buNone/>
            </a:pP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{1,2,3,4,5};</a:t>
            </a:r>
          </a:p>
          <a:p>
            <a:pPr marL="0" indent="0">
              <a:buNone/>
            </a:pPr>
            <a:endParaRPr lang="fr-FR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1800" dirty="0"/>
              <a:t>Copier </a:t>
            </a:r>
            <a:r>
              <a:rPr lang="fr-FR" sz="1800" dirty="0" smtClean="0"/>
              <a:t>une </a:t>
            </a:r>
            <a:r>
              <a:rPr lang="fr-FR" sz="1800" dirty="0"/>
              <a:t>séquence d’éléments </a:t>
            </a:r>
            <a:r>
              <a:rPr lang="fr-FR" sz="1800" dirty="0" smtClean="0"/>
              <a:t>à partir d’un autre vecteur</a:t>
            </a:r>
            <a:endParaRPr lang="fr-FR" sz="1800" dirty="0"/>
          </a:p>
          <a:p>
            <a:pPr marL="0" indent="0">
              <a:buNone/>
            </a:pP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deque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mots2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mots1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begin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mots1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1800" dirty="0" smtClean="0"/>
              <a:t>Copier les éléments d’un autre vecteur</a:t>
            </a:r>
          </a:p>
          <a:p>
            <a:pPr marL="0" indent="0">
              <a:buNone/>
            </a:pP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(v);</a:t>
            </a:r>
          </a:p>
          <a:p>
            <a:pPr marL="0" indent="0">
              <a:buNone/>
            </a:pPr>
            <a:endParaRPr lang="fr-FR" sz="1400" dirty="0" smtClean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1800" dirty="0" smtClean="0"/>
              <a:t>Initialiser avec une même valeur dans une taille donnée</a:t>
            </a:r>
            <a:endParaRPr lang="fr-FR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mots3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4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"Mo"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62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Fonctions membres communes à </a:t>
            </a:r>
            <a:r>
              <a:rPr lang="fr-FR" dirty="0" err="1" smtClean="0"/>
              <a:t>vector</a:t>
            </a:r>
            <a:r>
              <a:rPr lang="fr-FR" dirty="0" smtClean="0"/>
              <a:t>, </a:t>
            </a:r>
            <a:r>
              <a:rPr lang="fr-FR" dirty="0" err="1" smtClean="0"/>
              <a:t>deque</a:t>
            </a:r>
            <a:r>
              <a:rPr lang="fr-FR" dirty="0" smtClean="0"/>
              <a:t>, </a:t>
            </a:r>
            <a:r>
              <a:rPr lang="fr-FR" dirty="0" err="1" smtClean="0"/>
              <a:t>list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784976" cy="5184576"/>
          </a:xfrm>
        </p:spPr>
        <p:txBody>
          <a:bodyPr>
            <a:normAutofit/>
          </a:bodyPr>
          <a:lstStyle/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endParaRPr lang="fr-FR" sz="2000" dirty="0" smtClean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dirty="0" smtClean="0">
                <a:solidFill>
                  <a:prstClr val="black"/>
                </a:solidFill>
                <a:latin typeface="Lucida Console"/>
                <a:cs typeface="Lucida Console"/>
              </a:rPr>
              <a:t>Modificateurs :</a:t>
            </a: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fr-FR" sz="15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clear</a:t>
            </a:r>
            <a:r>
              <a:rPr lang="fr-FR" sz="15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5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taille du tableau est nulle</a:t>
            </a:r>
            <a:r>
              <a:rPr lang="fr-FR" sz="1500" spc="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endParaRPr lang="fr-FR" sz="1500" spc="5" dirty="0" smtClean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500" spc="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fr-FR" sz="15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  </a:t>
            </a:r>
            <a:r>
              <a:rPr lang="fr-FR" sz="1500" dirty="0" smtClean="0">
                <a:solidFill>
                  <a:prstClr val="black"/>
                </a:solidFill>
                <a:latin typeface="Lucida Console"/>
                <a:cs typeface="Lucida Console"/>
              </a:rPr>
              <a:t>insert(); </a:t>
            </a:r>
            <a:r>
              <a:rPr lang="fr-FR" sz="1500" dirty="0" smtClean="0">
                <a:solidFill>
                  <a:srgbClr val="008400"/>
                </a:solidFill>
                <a:latin typeface="Lucida Console"/>
                <a:cs typeface="Lucida Console"/>
              </a:rPr>
              <a:t>// </a:t>
            </a:r>
            <a:r>
              <a:rPr lang="fr-FR" sz="1500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insere</a:t>
            </a:r>
            <a:r>
              <a:rPr lang="fr-FR" sz="1500" dirty="0" smtClean="0">
                <a:solidFill>
                  <a:srgbClr val="008400"/>
                </a:solidFill>
                <a:latin typeface="Lucida Console"/>
                <a:cs typeface="Lucida Console"/>
              </a:rPr>
              <a:t> des </a:t>
            </a:r>
            <a:r>
              <a:rPr lang="fr-FR" sz="1500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elements</a:t>
            </a:r>
            <a:endParaRPr lang="fr-FR" sz="1500" dirty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5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   </a:t>
            </a:r>
            <a:r>
              <a:rPr lang="fr-FR" sz="1500" spc="5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erase</a:t>
            </a:r>
            <a:r>
              <a:rPr lang="fr-FR" sz="15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5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efface des </a:t>
            </a:r>
            <a:r>
              <a:rPr lang="fr-FR" sz="15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elements</a:t>
            </a:r>
            <a:endParaRPr lang="fr-FR" sz="1500" spc="5" dirty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5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   </a:t>
            </a:r>
            <a:r>
              <a:rPr lang="fr-FR" sz="1500" spc="5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emplace</a:t>
            </a:r>
            <a:r>
              <a:rPr lang="fr-FR" sz="15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5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construit des </a:t>
            </a:r>
            <a:r>
              <a:rPr lang="fr-FR" sz="15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elements</a:t>
            </a:r>
            <a:r>
              <a:rPr lang="fr-FR" sz="15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 en mémoire</a:t>
            </a: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500" spc="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fr-FR" sz="15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  </a:t>
            </a:r>
            <a:r>
              <a:rPr lang="fr-FR" sz="1500" spc="5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emplace_front</a:t>
            </a:r>
            <a:r>
              <a:rPr lang="fr-FR" sz="1500" spc="5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500" spc="5" dirty="0">
                <a:solidFill>
                  <a:srgbClr val="008400"/>
                </a:solidFill>
                <a:latin typeface="Lucida Console"/>
                <a:cs typeface="Lucida Console"/>
              </a:rPr>
              <a:t>// construit des </a:t>
            </a:r>
            <a:r>
              <a:rPr lang="fr-FR" sz="15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elements</a:t>
            </a:r>
            <a:r>
              <a:rPr lang="fr-FR" sz="1500" spc="5" dirty="0">
                <a:solidFill>
                  <a:srgbClr val="008400"/>
                </a:solidFill>
                <a:latin typeface="Lucida Console"/>
                <a:cs typeface="Lucida Console"/>
              </a:rPr>
              <a:t> en place au </a:t>
            </a:r>
            <a:r>
              <a:rPr lang="fr-FR" sz="15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debut</a:t>
            </a:r>
            <a:endParaRPr lang="fr-FR" sz="15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500" spc="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fr-FR" sz="15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  </a:t>
            </a:r>
            <a:r>
              <a:rPr lang="fr-FR" sz="1500" spc="5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emplace_back</a:t>
            </a:r>
            <a:r>
              <a:rPr lang="fr-FR" sz="1500" spc="5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500" spc="5" dirty="0">
                <a:solidFill>
                  <a:srgbClr val="008400"/>
                </a:solidFill>
                <a:latin typeface="Lucida Console"/>
                <a:cs typeface="Lucida Console"/>
              </a:rPr>
              <a:t>// construit des </a:t>
            </a:r>
            <a:r>
              <a:rPr lang="fr-FR" sz="15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elements</a:t>
            </a:r>
            <a:r>
              <a:rPr lang="fr-FR" sz="1500" spc="5" dirty="0">
                <a:solidFill>
                  <a:srgbClr val="008400"/>
                </a:solidFill>
                <a:latin typeface="Lucida Console"/>
                <a:cs typeface="Lucida Console"/>
              </a:rPr>
              <a:t> en place a la </a:t>
            </a:r>
            <a:r>
              <a:rPr lang="fr-FR" sz="15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fin</a:t>
            </a: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500" spc="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fr-FR" sz="15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  </a:t>
            </a:r>
            <a:r>
              <a:rPr lang="fr-FR" sz="15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resize</a:t>
            </a:r>
            <a:r>
              <a:rPr lang="fr-FR" sz="1500" dirty="0" smtClean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500" spc="5" dirty="0">
                <a:solidFill>
                  <a:srgbClr val="008400"/>
                </a:solidFill>
                <a:latin typeface="Lucida Console"/>
                <a:cs typeface="Lucida Console"/>
              </a:rPr>
              <a:t>// </a:t>
            </a:r>
            <a:r>
              <a:rPr lang="fr-FR" sz="15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modifie le nombre d’</a:t>
            </a:r>
            <a:r>
              <a:rPr lang="fr-FR" sz="15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elements</a:t>
            </a:r>
            <a:r>
              <a:rPr lang="fr-FR" sz="15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 stockes</a:t>
            </a: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500" spc="5" dirty="0">
                <a:solidFill>
                  <a:srgbClr val="008400"/>
                </a:solidFill>
                <a:latin typeface="Lucida Console"/>
                <a:cs typeface="Lucida Console"/>
              </a:rPr>
              <a:t> </a:t>
            </a:r>
            <a:r>
              <a:rPr lang="fr-FR" sz="15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  </a:t>
            </a:r>
            <a:r>
              <a:rPr lang="fr-FR" sz="15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swap(); </a:t>
            </a:r>
            <a:r>
              <a:rPr lang="fr-FR" sz="1500" spc="5" dirty="0">
                <a:solidFill>
                  <a:srgbClr val="008400"/>
                </a:solidFill>
                <a:latin typeface="Lucida Console"/>
                <a:cs typeface="Lucida Console"/>
              </a:rPr>
              <a:t>// </a:t>
            </a:r>
            <a:r>
              <a:rPr lang="fr-FR" sz="15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permute les contenus</a:t>
            </a:r>
          </a:p>
          <a:p>
            <a:pPr marL="117194" marR="185995" lvl="0" indent="0" defTabSz="839602">
              <a:lnSpc>
                <a:spcPct val="150000"/>
              </a:lnSpc>
              <a:spcBef>
                <a:spcPts val="32"/>
              </a:spcBef>
              <a:buNone/>
            </a:pPr>
            <a:endParaRPr lang="fr-FR" sz="20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61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Fonctions membres communes à </a:t>
            </a:r>
            <a:r>
              <a:rPr lang="fr-FR" dirty="0" err="1"/>
              <a:t>vector</a:t>
            </a:r>
            <a:r>
              <a:rPr lang="fr-FR" dirty="0"/>
              <a:t>, </a:t>
            </a:r>
            <a:r>
              <a:rPr lang="fr-FR" dirty="0" err="1"/>
              <a:t>deque</a:t>
            </a:r>
            <a:r>
              <a:rPr lang="fr-FR" dirty="0"/>
              <a:t>, </a:t>
            </a:r>
            <a:r>
              <a:rPr lang="fr-FR" dirty="0" err="1"/>
              <a:t>list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600204"/>
            <a:ext cx="8712968" cy="4525963"/>
          </a:xfrm>
        </p:spPr>
        <p:txBody>
          <a:bodyPr>
            <a:normAutofit/>
          </a:bodyPr>
          <a:lstStyle/>
          <a:p>
            <a:pPr marL="0" indent="0" defTabSz="839602">
              <a:buNone/>
            </a:pPr>
            <a:r>
              <a:rPr lang="fr-FR" sz="2800" b="1" dirty="0" smtClean="0">
                <a:solidFill>
                  <a:prstClr val="black"/>
                </a:solidFill>
                <a:cs typeface="Lucida Console"/>
              </a:rPr>
              <a:t>Capacité :</a:t>
            </a:r>
            <a:endParaRPr lang="fr-FR" sz="2800" b="1" spc="5" dirty="0">
              <a:solidFill>
                <a:srgbClr val="008400"/>
              </a:solidFill>
              <a:cs typeface="Lucida Console"/>
            </a:endParaRPr>
          </a:p>
          <a:p>
            <a:pPr marL="0" indent="0" defTabSz="839602">
              <a:buNone/>
            </a:pPr>
            <a:r>
              <a:rPr lang="fr-FR" sz="1600" dirty="0">
                <a:solidFill>
                  <a:prstClr val="black"/>
                </a:solidFill>
                <a:latin typeface="Lucida Console"/>
                <a:cs typeface="Lucida Console"/>
              </a:rPr>
              <a:t>- </a:t>
            </a:r>
            <a:r>
              <a:rPr lang="fr-FR" sz="1600" dirty="0" err="1">
                <a:solidFill>
                  <a:prstClr val="black"/>
                </a:solidFill>
                <a:latin typeface="Lucida Console"/>
                <a:cs typeface="Lucida Console"/>
              </a:rPr>
              <a:t>max_size</a:t>
            </a:r>
            <a:r>
              <a:rPr lang="fr-FR" sz="16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600" spc="5" dirty="0">
                <a:solidFill>
                  <a:srgbClr val="008400"/>
                </a:solidFill>
                <a:latin typeface="Lucida Console"/>
                <a:cs typeface="Lucida Console"/>
              </a:rPr>
              <a:t>// retourne le plus grand nombre possible d’</a:t>
            </a:r>
            <a:r>
              <a:rPr lang="fr-FR" sz="16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element</a:t>
            </a:r>
            <a:endParaRPr lang="fr-FR" sz="1600" spc="5" dirty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0" indent="0" defTabSz="839602">
              <a:buNone/>
            </a:pPr>
            <a:r>
              <a:rPr lang="fr-FR" sz="1600" spc="5" dirty="0">
                <a:solidFill>
                  <a:prstClr val="black"/>
                </a:solidFill>
                <a:latin typeface="Lucida Console"/>
                <a:cs typeface="Lucida Console"/>
              </a:rPr>
              <a:t>- size(); </a:t>
            </a:r>
            <a:r>
              <a:rPr lang="fr-FR" sz="1600" spc="5" dirty="0">
                <a:solidFill>
                  <a:srgbClr val="008400"/>
                </a:solidFill>
                <a:latin typeface="Lucida Console"/>
                <a:cs typeface="Lucida Console"/>
              </a:rPr>
              <a:t>// donne la taille du tableau</a:t>
            </a:r>
            <a:endParaRPr lang="fr-FR" sz="1600" spc="5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0" indent="0" defTabSz="839602">
              <a:buNone/>
            </a:pPr>
            <a:r>
              <a:rPr lang="fr-FR" sz="16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- </a:t>
            </a:r>
            <a:r>
              <a:rPr lang="fr-FR" sz="1600" spc="5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empty</a:t>
            </a:r>
            <a:r>
              <a:rPr lang="fr-FR" sz="1600" spc="5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600" spc="5" dirty="0">
                <a:solidFill>
                  <a:srgbClr val="008400"/>
                </a:solidFill>
                <a:latin typeface="Lucida Console"/>
                <a:cs typeface="Lucida Console"/>
              </a:rPr>
              <a:t>//  </a:t>
            </a:r>
            <a:r>
              <a:rPr lang="fr-FR" sz="16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verifie</a:t>
            </a:r>
            <a:r>
              <a:rPr lang="fr-FR" sz="1600" spc="5" dirty="0">
                <a:solidFill>
                  <a:srgbClr val="008400"/>
                </a:solidFill>
                <a:latin typeface="Lucida Console"/>
                <a:cs typeface="Lucida Console"/>
              </a:rPr>
              <a:t> si le conteneur est vide </a:t>
            </a:r>
            <a:endParaRPr lang="fr-FR" sz="16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0" indent="0" defTabSz="839602">
              <a:buNone/>
            </a:pPr>
            <a:endParaRPr lang="fr-FR" sz="16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0" indent="0" defTabSz="839602">
              <a:buNone/>
            </a:pPr>
            <a:r>
              <a:rPr lang="fr-FR" sz="1600" spc="5" dirty="0" smtClean="0">
                <a:latin typeface="Lucida Console"/>
                <a:cs typeface="Lucida Console"/>
              </a:rPr>
              <a:t>Pour </a:t>
            </a:r>
            <a:r>
              <a:rPr lang="fr-FR" sz="1600" spc="5" dirty="0" err="1">
                <a:latin typeface="Lucida Console"/>
                <a:cs typeface="Lucida Console"/>
              </a:rPr>
              <a:t>d</a:t>
            </a:r>
            <a:r>
              <a:rPr lang="fr-FR" sz="1600" spc="5" dirty="0" err="1" smtClean="0">
                <a:latin typeface="Lucida Console"/>
                <a:cs typeface="Lucida Console"/>
              </a:rPr>
              <a:t>eque</a:t>
            </a:r>
            <a:r>
              <a:rPr lang="fr-FR" sz="1600" spc="5" dirty="0" smtClean="0">
                <a:latin typeface="Lucida Console"/>
                <a:cs typeface="Lucida Console"/>
              </a:rPr>
              <a:t> et </a:t>
            </a:r>
            <a:r>
              <a:rPr lang="fr-FR" sz="1600" spc="5" dirty="0" err="1" smtClean="0">
                <a:latin typeface="Lucida Console"/>
                <a:cs typeface="Lucida Console"/>
              </a:rPr>
              <a:t>vector</a:t>
            </a:r>
            <a:r>
              <a:rPr lang="fr-FR" sz="1600" spc="5" dirty="0" smtClean="0">
                <a:latin typeface="Lucida Console"/>
                <a:cs typeface="Lucida Console"/>
              </a:rPr>
              <a:t> :</a:t>
            </a:r>
            <a:endParaRPr lang="fr-FR" sz="1600" spc="5" dirty="0">
              <a:latin typeface="Lucida Console"/>
              <a:cs typeface="Lucida Console"/>
            </a:endParaRPr>
          </a:p>
          <a:p>
            <a:pPr defTabSz="839602">
              <a:buFontTx/>
              <a:buChar char="-"/>
            </a:pPr>
            <a:r>
              <a:rPr lang="fr-FR" sz="1600" spc="5" dirty="0" err="1" smtClean="0">
                <a:latin typeface="Lucida Console"/>
                <a:cs typeface="Lucida Console"/>
              </a:rPr>
              <a:t>shrink_to_fit</a:t>
            </a:r>
            <a:r>
              <a:rPr lang="fr-FR" sz="1600" spc="5" dirty="0" smtClean="0">
                <a:latin typeface="Lucida Console"/>
                <a:cs typeface="Lucida Console"/>
              </a:rPr>
              <a:t>() </a:t>
            </a:r>
            <a:r>
              <a:rPr lang="fr-FR" sz="16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réduit </a:t>
            </a:r>
            <a:r>
              <a:rPr lang="fr-FR" sz="1600" spc="5" dirty="0">
                <a:solidFill>
                  <a:srgbClr val="008400"/>
                </a:solidFill>
                <a:latin typeface="Lucida Console"/>
                <a:cs typeface="Lucida Console"/>
              </a:rPr>
              <a:t>l'utilisation de la mémoire en libérant la mémoire </a:t>
            </a:r>
            <a:r>
              <a:rPr lang="fr-FR" sz="16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inutilisée </a:t>
            </a:r>
            <a:r>
              <a:rPr lang="fr-FR" sz="1600" spc="5" dirty="0">
                <a:solidFill>
                  <a:srgbClr val="008400"/>
                </a:solidFill>
                <a:latin typeface="Lucida Console"/>
                <a:cs typeface="Lucida Console"/>
              </a:rPr>
              <a:t>(C++11</a:t>
            </a:r>
            <a:r>
              <a:rPr lang="fr-FR" sz="16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)</a:t>
            </a:r>
          </a:p>
          <a:p>
            <a:pPr defTabSz="839602">
              <a:buFontTx/>
              <a:buChar char="-"/>
            </a:pPr>
            <a:endParaRPr lang="fr-FR" sz="1600" spc="5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0" indent="0" defTabSz="839602">
              <a:buNone/>
            </a:pPr>
            <a:r>
              <a:rPr lang="fr-FR" sz="1600" spc="5" dirty="0" smtClean="0">
                <a:latin typeface="Lucida Console"/>
                <a:cs typeface="Lucida Console"/>
              </a:rPr>
              <a:t>Pour </a:t>
            </a:r>
            <a:r>
              <a:rPr lang="fr-FR" sz="1600" spc="5" dirty="0" err="1" smtClean="0">
                <a:latin typeface="Lucida Console"/>
                <a:cs typeface="Lucida Console"/>
              </a:rPr>
              <a:t>vector</a:t>
            </a:r>
            <a:r>
              <a:rPr lang="fr-FR" sz="1600" spc="5" dirty="0" smtClean="0">
                <a:latin typeface="Lucida Console"/>
                <a:cs typeface="Lucida Console"/>
              </a:rPr>
              <a:t> :</a:t>
            </a:r>
            <a:endParaRPr lang="fr-FR" sz="1600" spc="5" dirty="0">
              <a:latin typeface="Lucida Console"/>
              <a:cs typeface="Lucida Console"/>
            </a:endParaRPr>
          </a:p>
          <a:p>
            <a:pPr marL="0" indent="0" defTabSz="839602">
              <a:buNone/>
            </a:pPr>
            <a:r>
              <a:rPr lang="fr-FR" sz="1600" spc="5" dirty="0" smtClean="0">
                <a:latin typeface="Lucida Console"/>
                <a:cs typeface="Lucida Console"/>
              </a:rPr>
              <a:t>- </a:t>
            </a:r>
            <a:r>
              <a:rPr lang="fr-FR" sz="1600" spc="5" dirty="0" err="1" smtClean="0">
                <a:latin typeface="Lucida Console"/>
                <a:cs typeface="Lucida Console"/>
              </a:rPr>
              <a:t>reserve</a:t>
            </a:r>
            <a:r>
              <a:rPr lang="fr-FR" sz="1600" spc="5" dirty="0" smtClean="0">
                <a:latin typeface="Lucida Console"/>
                <a:cs typeface="Lucida Console"/>
              </a:rPr>
              <a:t>()  </a:t>
            </a:r>
            <a:r>
              <a:rPr lang="fr-FR" sz="16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réserve </a:t>
            </a:r>
            <a:r>
              <a:rPr lang="fr-FR" sz="1600" spc="5" dirty="0">
                <a:solidFill>
                  <a:srgbClr val="008400"/>
                </a:solidFill>
                <a:latin typeface="Lucida Console"/>
                <a:cs typeface="Lucida Console"/>
              </a:rPr>
              <a:t>de l'espace mémoire</a:t>
            </a:r>
          </a:p>
          <a:p>
            <a:pPr marL="0" indent="0" defTabSz="839602">
              <a:buNone/>
            </a:pPr>
            <a:r>
              <a:rPr lang="fr-FR" sz="1600" spc="5" dirty="0" smtClean="0">
                <a:latin typeface="Lucida Console"/>
                <a:cs typeface="Lucida Console"/>
              </a:rPr>
              <a:t>- </a:t>
            </a:r>
            <a:r>
              <a:rPr lang="fr-FR" sz="1600" spc="5" dirty="0" err="1" smtClean="0">
                <a:latin typeface="Lucida Console"/>
                <a:cs typeface="Lucida Console"/>
              </a:rPr>
              <a:t>capacity</a:t>
            </a:r>
            <a:r>
              <a:rPr lang="fr-FR" sz="1600" spc="5" dirty="0" smtClean="0">
                <a:latin typeface="Lucida Console"/>
                <a:cs typeface="Lucida Console"/>
              </a:rPr>
              <a:t>() </a:t>
            </a:r>
            <a:r>
              <a:rPr lang="fr-FR" sz="16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// renvoie </a:t>
            </a:r>
            <a:r>
              <a:rPr lang="fr-FR" sz="1600" spc="5" dirty="0">
                <a:solidFill>
                  <a:srgbClr val="008400"/>
                </a:solidFill>
                <a:latin typeface="Lucida Console"/>
                <a:cs typeface="Lucida Console"/>
              </a:rPr>
              <a:t>le nombre d'éléments qui peuvent être contenus dans l'espace mémoire actuellement alloué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1209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Fonctions membres communes à </a:t>
            </a:r>
            <a:r>
              <a:rPr lang="fr-FR" dirty="0" err="1"/>
              <a:t>vector</a:t>
            </a:r>
            <a:r>
              <a:rPr lang="fr-FR" dirty="0"/>
              <a:t>, </a:t>
            </a:r>
            <a:r>
              <a:rPr lang="fr-FR" dirty="0" err="1"/>
              <a:t>deque</a:t>
            </a:r>
            <a:r>
              <a:rPr lang="fr-FR" dirty="0"/>
              <a:t>, </a:t>
            </a:r>
            <a:r>
              <a:rPr lang="fr-FR" dirty="0" err="1"/>
              <a:t>list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700808"/>
            <a:ext cx="8784976" cy="4536504"/>
          </a:xfrm>
        </p:spPr>
        <p:txBody>
          <a:bodyPr>
            <a:normAutofit/>
          </a:bodyPr>
          <a:lstStyle/>
          <a:p>
            <a:pPr marL="117194" marR="185995" lvl="0" indent="0" defTabSz="839602">
              <a:lnSpc>
                <a:spcPct val="150000"/>
              </a:lnSpc>
              <a:spcBef>
                <a:spcPts val="32"/>
              </a:spcBef>
              <a:buNone/>
            </a:pPr>
            <a:r>
              <a:rPr lang="fr-FR" sz="20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Fonctions annexes : </a:t>
            </a:r>
            <a:endParaRPr lang="fr-FR" sz="2000" spc="5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17194" marR="185995" lvl="0" indent="0" defTabSz="839602">
              <a:lnSpc>
                <a:spcPct val="150000"/>
              </a:lnSpc>
              <a:spcBef>
                <a:spcPts val="32"/>
              </a:spcBef>
              <a:buNone/>
            </a:pPr>
            <a:r>
              <a:rPr lang="fr-FR" sz="2000" dirty="0" smtClean="0">
                <a:solidFill>
                  <a:prstClr val="black"/>
                </a:solidFill>
                <a:latin typeface="Lucida Console"/>
                <a:cs typeface="Lucida Console"/>
              </a:rPr>
              <a:t>  == != &lt; &lt;= &gt; &gt;= </a:t>
            </a:r>
            <a:r>
              <a:rPr lang="fr-FR" sz="2000" dirty="0" smtClean="0">
                <a:solidFill>
                  <a:srgbClr val="008400"/>
                </a:solidFill>
                <a:latin typeface="Lucida Console"/>
                <a:cs typeface="Lucida Console"/>
              </a:rPr>
              <a:t>// </a:t>
            </a:r>
            <a:r>
              <a:rPr lang="fr-FR" sz="1600" dirty="0" smtClean="0">
                <a:solidFill>
                  <a:srgbClr val="008400"/>
                </a:solidFill>
                <a:latin typeface="Lucida Console"/>
                <a:cs typeface="Lucida Console"/>
              </a:rPr>
              <a:t>compare </a:t>
            </a:r>
            <a:r>
              <a:rPr lang="fr-FR" sz="1600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lexicographiquement</a:t>
            </a:r>
            <a:r>
              <a:rPr lang="fr-FR" sz="1600" dirty="0" smtClean="0">
                <a:solidFill>
                  <a:srgbClr val="008400"/>
                </a:solidFill>
                <a:latin typeface="Lucida Console"/>
                <a:cs typeface="Lucida Console"/>
              </a:rPr>
              <a:t> les valeurs dans la </a:t>
            </a:r>
            <a:r>
              <a:rPr lang="fr-FR" sz="1600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list</a:t>
            </a:r>
            <a:endParaRPr lang="fr-FR" sz="1600" dirty="0" smtClean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marR="185995" lvl="0" indent="0" defTabSz="839602">
              <a:lnSpc>
                <a:spcPct val="150000"/>
              </a:lnSpc>
              <a:spcBef>
                <a:spcPts val="32"/>
              </a:spcBef>
              <a:buNone/>
            </a:pPr>
            <a:endParaRPr lang="fr-FR" sz="1600" dirty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marR="185995" lvl="0" indent="0" defTabSz="839602">
              <a:lnSpc>
                <a:spcPct val="150000"/>
              </a:lnSpc>
              <a:spcBef>
                <a:spcPts val="32"/>
              </a:spcBef>
              <a:buNone/>
            </a:pPr>
            <a:endParaRPr lang="fr-FR" sz="2000" dirty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17194" lvl="0" indent="0" defTabSz="839602">
              <a:lnSpc>
                <a:spcPct val="150000"/>
              </a:lnSpc>
              <a:spcBef>
                <a:spcPts val="0"/>
              </a:spcBef>
            </a:pPr>
            <a:r>
              <a:rPr lang="fr-FR" sz="3200" b="1" dirty="0" smtClean="0">
                <a:solidFill>
                  <a:prstClr val="black"/>
                </a:solidFill>
                <a:cs typeface="Lucida Console"/>
              </a:rPr>
              <a:t>Fonctions membres spécifiques </a:t>
            </a:r>
            <a:r>
              <a:rPr lang="fr-FR" sz="3200" b="1" dirty="0">
                <a:solidFill>
                  <a:prstClr val="black"/>
                </a:solidFill>
                <a:cs typeface="Lucida Console"/>
              </a:rPr>
              <a:t>à LIST&lt;T&gt;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784976" cy="5184576"/>
          </a:xfrm>
        </p:spPr>
        <p:txBody>
          <a:bodyPr>
            <a:normAutofit/>
          </a:bodyPr>
          <a:lstStyle/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dirty="0" smtClean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</a:p>
          <a:p>
            <a:pPr marL="117194" lvl="0" indent="0" defTabSz="839602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400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fr-FR" sz="18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merge</a:t>
            </a:r>
            <a:r>
              <a:rPr lang="fr-FR" sz="1800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800" dirty="0">
                <a:solidFill>
                  <a:srgbClr val="008400"/>
                </a:solidFill>
                <a:latin typeface="Lucida Console"/>
                <a:cs typeface="Lucida Console"/>
              </a:rPr>
              <a:t>// fusionne deux listes</a:t>
            </a:r>
          </a:p>
          <a:p>
            <a:pPr marL="117194" marR="185995" lvl="0" indent="0" defTabSz="839602">
              <a:lnSpc>
                <a:spcPct val="150000"/>
              </a:lnSpc>
              <a:spcBef>
                <a:spcPts val="32"/>
              </a:spcBef>
              <a:buNone/>
            </a:pPr>
            <a:r>
              <a:rPr lang="fr-FR" sz="1800" spc="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fr-FR" sz="1800" spc="5" dirty="0" err="1">
                <a:solidFill>
                  <a:prstClr val="black"/>
                </a:solidFill>
                <a:latin typeface="Lucida Console"/>
                <a:cs typeface="Lucida Console"/>
              </a:rPr>
              <a:t>splice</a:t>
            </a:r>
            <a:r>
              <a:rPr lang="fr-FR" sz="1800" spc="5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800" spc="5" dirty="0">
                <a:solidFill>
                  <a:srgbClr val="008400"/>
                </a:solidFill>
                <a:latin typeface="Lucida Console"/>
                <a:cs typeface="Lucida Console"/>
              </a:rPr>
              <a:t>// déplace les </a:t>
            </a:r>
            <a:r>
              <a:rPr lang="fr-FR" sz="18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elements</a:t>
            </a:r>
            <a:r>
              <a:rPr lang="fr-FR" sz="1800" spc="5" dirty="0">
                <a:solidFill>
                  <a:srgbClr val="008400"/>
                </a:solidFill>
                <a:latin typeface="Lucida Console"/>
                <a:cs typeface="Lucida Console"/>
              </a:rPr>
              <a:t> d’une autre liste </a:t>
            </a:r>
          </a:p>
          <a:p>
            <a:pPr marL="117194" marR="185995" lvl="0" indent="0" defTabSz="839602">
              <a:lnSpc>
                <a:spcPct val="150000"/>
              </a:lnSpc>
              <a:spcBef>
                <a:spcPts val="32"/>
              </a:spcBef>
              <a:buNone/>
            </a:pPr>
            <a:r>
              <a:rPr lang="fr-FR" sz="1800" spc="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fr-FR" sz="1800" spc="5" dirty="0" err="1">
                <a:solidFill>
                  <a:prstClr val="black"/>
                </a:solidFill>
                <a:latin typeface="Lucida Console"/>
                <a:cs typeface="Lucida Console"/>
              </a:rPr>
              <a:t>remove</a:t>
            </a:r>
            <a:r>
              <a:rPr lang="fr-FR" sz="18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800" spc="5" dirty="0" err="1">
                <a:solidFill>
                  <a:prstClr val="black"/>
                </a:solidFill>
                <a:latin typeface="Lucida Console"/>
                <a:cs typeface="Lucida Console"/>
              </a:rPr>
              <a:t>remove_if</a:t>
            </a:r>
            <a:r>
              <a:rPr lang="fr-FR" sz="1800" spc="5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800" spc="5" dirty="0">
                <a:solidFill>
                  <a:srgbClr val="008400"/>
                </a:solidFill>
                <a:latin typeface="Lucida Console"/>
                <a:cs typeface="Lucida Console"/>
              </a:rPr>
              <a:t>// supprime des </a:t>
            </a:r>
            <a:r>
              <a:rPr lang="fr-FR" sz="18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elements</a:t>
            </a:r>
            <a:r>
              <a:rPr lang="fr-FR" sz="1800" spc="5" dirty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</a:p>
          <a:p>
            <a:pPr marL="117194" marR="185995" lvl="0" indent="0" defTabSz="839602">
              <a:lnSpc>
                <a:spcPct val="150000"/>
              </a:lnSpc>
              <a:spcBef>
                <a:spcPts val="32"/>
              </a:spcBef>
              <a:buNone/>
            </a:pPr>
            <a:r>
              <a:rPr lang="fr-FR" sz="1800" spc="5" dirty="0" smtClean="0">
                <a:solidFill>
                  <a:prstClr val="black"/>
                </a:solidFill>
                <a:latin typeface="Lucida Console"/>
                <a:cs typeface="Lucida Console"/>
              </a:rPr>
              <a:t> reverse</a:t>
            </a:r>
            <a:r>
              <a:rPr lang="fr-FR" sz="1800" spc="5" dirty="0">
                <a:solidFill>
                  <a:prstClr val="black"/>
                </a:solidFill>
                <a:latin typeface="Lucida Console"/>
                <a:cs typeface="Lucida Console"/>
              </a:rPr>
              <a:t>(); </a:t>
            </a:r>
            <a:r>
              <a:rPr lang="fr-FR" sz="1800" spc="5" dirty="0">
                <a:solidFill>
                  <a:srgbClr val="008400"/>
                </a:solidFill>
                <a:latin typeface="Lucida Console"/>
                <a:cs typeface="Lucida Console"/>
              </a:rPr>
              <a:t>// inverse l’ordre des </a:t>
            </a:r>
            <a:r>
              <a:rPr lang="fr-FR" sz="1800" spc="5" dirty="0" err="1">
                <a:solidFill>
                  <a:srgbClr val="008400"/>
                </a:solidFill>
                <a:latin typeface="Lucida Console"/>
                <a:cs typeface="Lucida Console"/>
              </a:rPr>
              <a:t>elements</a:t>
            </a:r>
            <a:endParaRPr lang="fr-FR" sz="1800" spc="5" dirty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marR="185995" lvl="0" indent="0" defTabSz="839602">
              <a:lnSpc>
                <a:spcPct val="150000"/>
              </a:lnSpc>
              <a:spcBef>
                <a:spcPts val="32"/>
              </a:spcBef>
              <a:buNone/>
            </a:pPr>
            <a:r>
              <a:rPr lang="fr-FR" sz="1800" spc="5" dirty="0">
                <a:solidFill>
                  <a:prstClr val="black"/>
                </a:solidFill>
                <a:latin typeface="Lucida Console"/>
                <a:cs typeface="Lucida Console"/>
              </a:rPr>
              <a:t> unique(); </a:t>
            </a:r>
            <a:r>
              <a:rPr lang="fr-FR" sz="1800" spc="5" dirty="0">
                <a:solidFill>
                  <a:srgbClr val="008400"/>
                </a:solidFill>
                <a:latin typeface="Lucida Console"/>
                <a:cs typeface="Lucida Console"/>
              </a:rPr>
              <a:t>// supprime les doublons successifs</a:t>
            </a:r>
          </a:p>
          <a:p>
            <a:pPr marL="117194" marR="185995" lvl="0" indent="0" defTabSz="839602">
              <a:lnSpc>
                <a:spcPct val="150000"/>
              </a:lnSpc>
              <a:spcBef>
                <a:spcPts val="32"/>
              </a:spcBef>
              <a:buNone/>
            </a:pPr>
            <a:r>
              <a:rPr lang="fr-FR" sz="1800" spc="5" dirty="0">
                <a:solidFill>
                  <a:prstClr val="black"/>
                </a:solidFill>
                <a:latin typeface="Lucida Console"/>
                <a:cs typeface="Lucida Console"/>
              </a:rPr>
              <a:t> sort(); </a:t>
            </a:r>
            <a:r>
              <a:rPr lang="fr-FR" sz="1800" spc="5" dirty="0">
                <a:solidFill>
                  <a:srgbClr val="008400"/>
                </a:solidFill>
                <a:latin typeface="Lucida Console"/>
                <a:cs typeface="Lucida Console"/>
              </a:rPr>
              <a:t>// trie les </a:t>
            </a:r>
            <a:r>
              <a:rPr lang="fr-FR" sz="18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elements</a:t>
            </a:r>
            <a:r>
              <a:rPr lang="fr-FR" sz="18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 en </a:t>
            </a:r>
            <a:r>
              <a:rPr lang="fr-FR" sz="1800" spc="5" dirty="0" err="1" smtClean="0">
                <a:solidFill>
                  <a:srgbClr val="008400"/>
                </a:solidFill>
                <a:latin typeface="Lucida Console"/>
                <a:cs typeface="Lucida Console"/>
              </a:rPr>
              <a:t>nlog</a:t>
            </a:r>
            <a:r>
              <a:rPr lang="fr-FR" sz="1800" spc="5" dirty="0" smtClean="0">
                <a:solidFill>
                  <a:srgbClr val="008400"/>
                </a:solidFill>
                <a:latin typeface="Lucida Console"/>
                <a:cs typeface="Lucida Console"/>
              </a:rPr>
              <a:t>(n)</a:t>
            </a:r>
            <a:endParaRPr lang="fr-FR" sz="1800" spc="5" dirty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117194" marR="185995" lvl="0" indent="0" defTabSz="839602">
              <a:lnSpc>
                <a:spcPct val="150000"/>
              </a:lnSpc>
              <a:spcBef>
                <a:spcPts val="32"/>
              </a:spcBef>
              <a:buNone/>
            </a:pPr>
            <a:endParaRPr lang="fr-FR" sz="2000" dirty="0">
              <a:solidFill>
                <a:srgbClr val="008400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09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54726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4400" dirty="0" smtClean="0"/>
              <a:t>Les conteneurs adaptateurs</a:t>
            </a:r>
          </a:p>
          <a:p>
            <a:pPr marL="0" indent="0">
              <a:buNone/>
            </a:pPr>
            <a:r>
              <a:rPr lang="fr-FR" sz="1800" dirty="0" smtClean="0"/>
              <a:t>			</a:t>
            </a:r>
            <a:r>
              <a:rPr lang="fr-FR" sz="3000" dirty="0" smtClean="0"/>
              <a:t>- </a:t>
            </a:r>
            <a:r>
              <a:rPr lang="fr-FR" sz="3000" dirty="0" err="1"/>
              <a:t>s</a:t>
            </a:r>
            <a:r>
              <a:rPr lang="fr-FR" sz="3000" dirty="0" err="1" smtClean="0"/>
              <a:t>tack</a:t>
            </a:r>
            <a:r>
              <a:rPr lang="fr-FR" sz="3000" dirty="0" smtClean="0"/>
              <a:t> (pile)</a:t>
            </a:r>
          </a:p>
          <a:p>
            <a:pPr marL="0" indent="0">
              <a:buNone/>
            </a:pPr>
            <a:r>
              <a:rPr lang="fr-FR" sz="3000" dirty="0"/>
              <a:t>	</a:t>
            </a:r>
            <a:r>
              <a:rPr lang="fr-FR" sz="3000" dirty="0" smtClean="0"/>
              <a:t>		- queue (file)</a:t>
            </a:r>
          </a:p>
          <a:p>
            <a:pPr marL="0" indent="0">
              <a:buNone/>
            </a:pPr>
            <a:r>
              <a:rPr lang="fr-FR" sz="3000" dirty="0"/>
              <a:t>	</a:t>
            </a:r>
            <a:r>
              <a:rPr lang="fr-FR" sz="3000" dirty="0" smtClean="0"/>
              <a:t>		- </a:t>
            </a:r>
            <a:r>
              <a:rPr lang="fr-FR" sz="3000" dirty="0" err="1" smtClean="0"/>
              <a:t>priority_queue</a:t>
            </a:r>
            <a:endParaRPr lang="fr-FR" sz="30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r>
              <a:rPr lang="fr-FR" sz="2800" dirty="0" smtClean="0"/>
              <a:t>Classes patrons construites à partir des conteneurs </a:t>
            </a:r>
            <a:r>
              <a:rPr lang="fr-FR" sz="2800" b="1" i="1" dirty="0" err="1" smtClean="0">
                <a:latin typeface="Lucida Console" panose="020B0609040504020204" pitchFamily="49" charset="0"/>
              </a:rPr>
              <a:t>vector</a:t>
            </a:r>
            <a:r>
              <a:rPr lang="fr-FR" sz="2800" dirty="0" smtClean="0"/>
              <a:t>, </a:t>
            </a:r>
            <a:r>
              <a:rPr lang="fr-FR" sz="2800" b="1" i="1" dirty="0" err="1" smtClean="0">
                <a:latin typeface="Lucida Console" panose="020B0609040504020204" pitchFamily="49" charset="0"/>
              </a:rPr>
              <a:t>deque</a:t>
            </a:r>
            <a:r>
              <a:rPr lang="fr-FR" sz="2800" dirty="0" smtClean="0"/>
              <a:t> ou </a:t>
            </a:r>
            <a:r>
              <a:rPr lang="fr-FR" sz="2800" b="1" i="1" dirty="0" err="1" smtClean="0">
                <a:latin typeface="Lucida Console" panose="020B0609040504020204" pitchFamily="49" charset="0"/>
              </a:rPr>
              <a:t>list</a:t>
            </a:r>
            <a:r>
              <a:rPr lang="fr-FR" sz="2800" dirty="0" smtClean="0"/>
              <a:t> et qui modifient leur interface en les restreignant et en les adaptant à des </a:t>
            </a:r>
            <a:r>
              <a:rPr lang="fr-FR" sz="2800" dirty="0" err="1" smtClean="0"/>
              <a:t>fonctionnalitées</a:t>
            </a:r>
            <a:r>
              <a:rPr lang="fr-FR" sz="2800" dirty="0" smtClean="0"/>
              <a:t> données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62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fr-FR" dirty="0" smtClean="0"/>
              <a:t>La pile (</a:t>
            </a:r>
            <a:r>
              <a:rPr lang="fr-FR" dirty="0" err="1" smtClean="0"/>
              <a:t>stack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31726" y="1303123"/>
            <a:ext cx="8561154" cy="51071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000" dirty="0" smtClean="0"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fr-FR" sz="2000" dirty="0">
                <a:latin typeface="Lucida Console" panose="020B0609040504020204" pitchFamily="49" charset="0"/>
              </a:rPr>
              <a:t> </a:t>
            </a:r>
            <a:r>
              <a:rPr lang="fr-FR" sz="2000" dirty="0" smtClean="0">
                <a:latin typeface="Lucida Console" panose="020B0609040504020204" pitchFamily="49" charset="0"/>
              </a:rPr>
              <a:t>     </a:t>
            </a:r>
            <a:r>
              <a:rPr lang="fr-FR" sz="1800" dirty="0" smtClean="0">
                <a:latin typeface="Lucida Console" panose="020B0609040504020204" pitchFamily="49" charset="0"/>
              </a:rPr>
              <a:t>-  </a:t>
            </a:r>
            <a:r>
              <a:rPr lang="fr-FR" sz="1800" dirty="0">
                <a:latin typeface="Lucida Console" panose="020B0609040504020204" pitchFamily="49" charset="0"/>
              </a:rPr>
              <a:t>queue&lt;T&gt; </a:t>
            </a:r>
            <a:r>
              <a:rPr lang="fr-FR" sz="1800" dirty="0" smtClean="0">
                <a:latin typeface="Lucida Console" panose="020B0609040504020204" pitchFamily="49" charset="0"/>
              </a:rPr>
              <a:t>pile;            =&gt; </a:t>
            </a:r>
            <a:r>
              <a:rPr lang="fr-FR" sz="1800" dirty="0">
                <a:latin typeface="Lucida Console" panose="020B0609040504020204" pitchFamily="49" charset="0"/>
              </a:rPr>
              <a:t>avec </a:t>
            </a:r>
            <a:r>
              <a:rPr lang="fr-FR" sz="1800" dirty="0" err="1">
                <a:latin typeface="Lucida Console" panose="020B0609040504020204" pitchFamily="49" charset="0"/>
              </a:rPr>
              <a:t>deque</a:t>
            </a:r>
            <a:endParaRPr lang="fr-FR" sz="1800" dirty="0"/>
          </a:p>
          <a:p>
            <a:pPr marL="0" indent="0">
              <a:buNone/>
            </a:pPr>
            <a:r>
              <a:rPr lang="fr-FR" sz="1800" dirty="0">
                <a:latin typeface="Lucida Console" panose="020B0609040504020204" pitchFamily="49" charset="0"/>
              </a:rPr>
              <a:t>	-  queue&lt;T, </a:t>
            </a:r>
            <a:r>
              <a:rPr lang="fr-FR" sz="1800" dirty="0" err="1">
                <a:latin typeface="Lucida Console" panose="020B0609040504020204" pitchFamily="49" charset="0"/>
              </a:rPr>
              <a:t>vector</a:t>
            </a:r>
            <a:r>
              <a:rPr lang="fr-FR" sz="1800" dirty="0">
                <a:latin typeface="Lucida Console" panose="020B0609040504020204" pitchFamily="49" charset="0"/>
              </a:rPr>
              <a:t>&lt;T&gt;&gt; </a:t>
            </a:r>
            <a:r>
              <a:rPr lang="fr-FR" sz="1800" dirty="0" smtClean="0">
                <a:latin typeface="Lucida Console" panose="020B0609040504020204" pitchFamily="49" charset="0"/>
              </a:rPr>
              <a:t>pile</a:t>
            </a:r>
            <a:r>
              <a:rPr lang="fr-FR" sz="1800" dirty="0">
                <a:latin typeface="Lucida Console" panose="020B0609040504020204" pitchFamily="49" charset="0"/>
              </a:rPr>
              <a:t>; =&gt; avec </a:t>
            </a:r>
            <a:r>
              <a:rPr lang="fr-FR" sz="1800" dirty="0" err="1">
                <a:latin typeface="Lucida Console" panose="020B0609040504020204" pitchFamily="49" charset="0"/>
              </a:rPr>
              <a:t>vector</a:t>
            </a:r>
            <a:endParaRPr lang="fr-FR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dirty="0"/>
              <a:t>	</a:t>
            </a:r>
            <a:r>
              <a:rPr lang="fr-FR" sz="1800" dirty="0">
                <a:latin typeface="Lucida Console" panose="020B0609040504020204" pitchFamily="49" charset="0"/>
              </a:rPr>
              <a:t>-  queue&lt;T, </a:t>
            </a:r>
            <a:r>
              <a:rPr lang="fr-FR" sz="1800" dirty="0" err="1">
                <a:latin typeface="Lucida Console" panose="020B0609040504020204" pitchFamily="49" charset="0"/>
              </a:rPr>
              <a:t>list</a:t>
            </a:r>
            <a:r>
              <a:rPr lang="fr-FR" sz="1800" dirty="0">
                <a:latin typeface="Lucida Console" panose="020B0609040504020204" pitchFamily="49" charset="0"/>
              </a:rPr>
              <a:t>&lt;T&gt;&gt; </a:t>
            </a:r>
            <a:r>
              <a:rPr lang="fr-FR" sz="1800" dirty="0" smtClean="0">
                <a:latin typeface="Lucida Console" panose="020B0609040504020204" pitchFamily="49" charset="0"/>
              </a:rPr>
              <a:t>pile</a:t>
            </a:r>
            <a:r>
              <a:rPr lang="fr-FR" sz="1800" dirty="0">
                <a:latin typeface="Lucida Console" panose="020B0609040504020204" pitchFamily="49" charset="0"/>
              </a:rPr>
              <a:t>;   =&gt; avec </a:t>
            </a:r>
            <a:r>
              <a:rPr lang="fr-FR" sz="1800" dirty="0" err="1" smtClean="0">
                <a:latin typeface="Lucida Console" panose="020B0609040504020204" pitchFamily="49" charset="0"/>
              </a:rPr>
              <a:t>list</a:t>
            </a:r>
            <a:endParaRPr lang="fr-FR" sz="2000" dirty="0" smtClean="0"/>
          </a:p>
          <a:p>
            <a:pPr marL="0" indent="0">
              <a:buNone/>
            </a:pPr>
            <a:endParaRPr lang="fr-FR" sz="1400" dirty="0" smtClean="0"/>
          </a:p>
          <a:p>
            <a:pPr marL="0" indent="0">
              <a:buNone/>
            </a:pPr>
            <a:r>
              <a:rPr lang="fr-FR" sz="2600" b="1" dirty="0" smtClean="0"/>
              <a:t>«Dernier </a:t>
            </a:r>
            <a:r>
              <a:rPr lang="fr-FR" sz="2600" b="1" dirty="0"/>
              <a:t>arrivé, premier </a:t>
            </a:r>
            <a:r>
              <a:rPr lang="fr-FR" sz="2600" b="1" dirty="0" smtClean="0"/>
              <a:t>sorti»  ou LIFO </a:t>
            </a:r>
            <a:r>
              <a:rPr lang="fr-FR" sz="2600" b="1" dirty="0"/>
              <a:t>(Last In, First Out) 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pile.top</a:t>
            </a:r>
            <a:r>
              <a:rPr lang="fr-FR" sz="1600" dirty="0">
                <a:latin typeface="Lucida Console" panose="020B0609040504020204" pitchFamily="49" charset="0"/>
              </a:rPr>
              <a:t>()=99;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Accede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a l’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en haut de la pile, modifiable</a:t>
            </a:r>
          </a:p>
          <a:p>
            <a:pPr marL="0" indent="0">
              <a:buNone/>
            </a:pPr>
            <a:endParaRPr lang="fr-FR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pile.push</a:t>
            </a:r>
            <a:r>
              <a:rPr lang="fr-FR" sz="1600" dirty="0" smtClean="0">
                <a:latin typeface="Lucida Console" panose="020B0609040504020204" pitchFamily="49" charset="0"/>
              </a:rPr>
              <a:t>(a);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Ajoute l’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par le haut de la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pile</a:t>
            </a: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 err="1">
                <a:latin typeface="Lucida Console" panose="020B0609040504020204" pitchFamily="49" charset="0"/>
              </a:rPr>
              <a:t>pile.pop</a:t>
            </a:r>
            <a:r>
              <a:rPr lang="fr-FR" sz="1600" dirty="0">
                <a:latin typeface="Lucida Console" panose="020B0609040504020204" pitchFamily="49" charset="0"/>
              </a:rPr>
              <a:t>(); </a:t>
            </a:r>
            <a:r>
              <a:rPr lang="fr-FR" sz="1600" dirty="0" smtClean="0">
                <a:latin typeface="Lucida Console" panose="020B0609040504020204" pitchFamily="49" charset="0"/>
              </a:rPr>
              <a:t>      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Retire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l’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par le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haut de la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pile</a:t>
            </a: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231726" y="1412776"/>
            <a:ext cx="7992888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template &lt;class T, class Container = </a:t>
            </a:r>
            <a:r>
              <a:rPr lang="en-US" sz="2400" dirty="0" err="1" smtClean="0">
                <a:solidFill>
                  <a:schemeClr val="tx1"/>
                </a:solidFill>
              </a:rPr>
              <a:t>deque</a:t>
            </a:r>
            <a:r>
              <a:rPr lang="en-US" sz="2400" dirty="0" smtClean="0">
                <a:solidFill>
                  <a:schemeClr val="tx1"/>
                </a:solidFill>
              </a:rPr>
              <a:t>&lt;T</a:t>
            </a:r>
            <a:r>
              <a:rPr lang="en-US" sz="2400" dirty="0">
                <a:solidFill>
                  <a:schemeClr val="tx1"/>
                </a:solidFill>
              </a:rPr>
              <a:t>&gt; &gt; class </a:t>
            </a:r>
            <a:r>
              <a:rPr lang="en-US" sz="2400" dirty="0" smtClean="0">
                <a:solidFill>
                  <a:schemeClr val="tx1"/>
                </a:solidFill>
              </a:rPr>
              <a:t>stack;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6807672" y="4269945"/>
            <a:ext cx="2160720" cy="35387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dirty="0" err="1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rPr>
              <a:t>itérateur</a:t>
            </a:r>
            <a:r>
              <a:rPr lang="fr-FR" sz="2400" b="1" i="0" u="none" strike="noStrike" dirty="0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rPr>
              <a:t> Aucun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475656" y="3937816"/>
            <a:ext cx="3454405" cy="900820"/>
            <a:chOff x="1766005" y="3711452"/>
            <a:chExt cx="3454405" cy="900820"/>
          </a:xfrm>
        </p:grpSpPr>
        <p:sp>
          <p:nvSpPr>
            <p:cNvPr id="26" name="ZoneTexte 25"/>
            <p:cNvSpPr txBox="1"/>
            <p:nvPr/>
          </p:nvSpPr>
          <p:spPr>
            <a:xfrm>
              <a:off x="4415886" y="3711452"/>
              <a:ext cx="804524" cy="29052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1" i="1" u="none" strike="noStrike" dirty="0" smtClean="0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rPr>
                <a:t>push</a:t>
              </a:r>
              <a:endParaRPr lang="fr-FR" sz="2000" b="1" i="1" u="none" strike="noStrike" dirty="0">
                <a:ln>
                  <a:noFill/>
                </a:ln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  <p:grpSp>
          <p:nvGrpSpPr>
            <p:cNvPr id="4" name="Groupe 3"/>
            <p:cNvGrpSpPr/>
            <p:nvPr/>
          </p:nvGrpSpPr>
          <p:grpSpPr>
            <a:xfrm>
              <a:off x="1766005" y="3711452"/>
              <a:ext cx="2544695" cy="900820"/>
              <a:chOff x="1766005" y="3711452"/>
              <a:chExt cx="2544695" cy="900820"/>
            </a:xfrm>
          </p:grpSpPr>
          <p:sp>
            <p:nvSpPr>
              <p:cNvPr id="21" name="Forme libre 20"/>
              <p:cNvSpPr/>
              <p:nvPr/>
            </p:nvSpPr>
            <p:spPr>
              <a:xfrm>
                <a:off x="3109944" y="3711452"/>
                <a:ext cx="600278" cy="520203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0" compatLnSpc="0"/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400" b="0" i="0" u="none" strike="noStrike" dirty="0" smtClean="0">
                    <a:ln>
                      <a:noFill/>
                    </a:ln>
                    <a:latin typeface="Albany" pitchFamily="34"/>
                    <a:ea typeface="HG Mincho Light J" pitchFamily="2"/>
                    <a:cs typeface="Arial Unicode MS" pitchFamily="2"/>
                  </a:rPr>
                  <a:t>  </a:t>
                </a:r>
                <a:endParaRPr lang="fr-FR" sz="2400" b="0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22" name="ZoneTexte 21"/>
              <p:cNvSpPr txBox="1"/>
              <p:nvPr/>
            </p:nvSpPr>
            <p:spPr>
              <a:xfrm>
                <a:off x="2459467" y="4321744"/>
                <a:ext cx="1025037" cy="2905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anchorCtr="0" compatLnSpc="0">
                <a:sp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000" b="1" i="1" u="none" strike="noStrike" dirty="0" smtClean="0">
                    <a:ln>
                      <a:noFill/>
                    </a:ln>
                    <a:latin typeface="Courier New" pitchFamily="49"/>
                    <a:ea typeface="HG Mincho Light J" pitchFamily="2"/>
                    <a:cs typeface="Arial Unicode MS" pitchFamily="2"/>
                  </a:rPr>
                  <a:t>top</a:t>
                </a:r>
              </a:p>
            </p:txBody>
          </p:sp>
          <p:sp>
            <p:nvSpPr>
              <p:cNvPr id="23" name="Connecteur droit 22"/>
              <p:cNvSpPr/>
              <p:nvPr/>
            </p:nvSpPr>
            <p:spPr>
              <a:xfrm>
                <a:off x="3780145" y="4141308"/>
                <a:ext cx="460629" cy="176938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prstDash val="solid"/>
                <a:tailEnd type="arrow"/>
              </a:ln>
            </p:spPr>
            <p:txBody>
              <a:bodyPr vert="horz" wrap="none" lIns="18000" tIns="18000" rIns="18000" bIns="18000" anchor="ctr" anchorCtr="1" compatLnSpc="0"/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400" b="0" i="0" u="none" strike="noStrike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24" name="Forme libre 23"/>
              <p:cNvSpPr/>
              <p:nvPr/>
            </p:nvSpPr>
            <p:spPr>
              <a:xfrm>
                <a:off x="1766005" y="3711452"/>
                <a:ext cx="598753" cy="518323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0" compatLnSpc="0"/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400" b="0" i="0" u="none" strike="noStrike" dirty="0" smtClean="0">
                    <a:ln>
                      <a:noFill/>
                    </a:ln>
                    <a:latin typeface="Albany" pitchFamily="34"/>
                    <a:ea typeface="HG Mincho Light J" pitchFamily="2"/>
                    <a:cs typeface="Arial Unicode MS" pitchFamily="2"/>
                  </a:rPr>
                  <a:t>   3</a:t>
                </a:r>
                <a:endParaRPr lang="fr-FR" sz="2400" b="0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25" name="Forme libre 24"/>
              <p:cNvSpPr/>
              <p:nvPr/>
            </p:nvSpPr>
            <p:spPr>
              <a:xfrm>
                <a:off x="2364758" y="3711454"/>
                <a:ext cx="745187" cy="518323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0" compatLnSpc="0"/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400" b="0" i="0" u="none" strike="noStrike" dirty="0" smtClean="0">
                    <a:ln>
                      <a:noFill/>
                    </a:ln>
                    <a:latin typeface="Albany" pitchFamily="34"/>
                    <a:ea typeface="HG Mincho Light J" pitchFamily="2"/>
                    <a:cs typeface="Arial Unicode MS" pitchFamily="2"/>
                  </a:rPr>
                  <a:t>   2</a:t>
                </a:r>
                <a:endParaRPr lang="fr-FR" sz="2400" b="0" i="0" u="none" strike="noStrike" dirty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27" name="Connecteur droit 26"/>
              <p:cNvSpPr/>
              <p:nvPr/>
            </p:nvSpPr>
            <p:spPr>
              <a:xfrm flipH="1">
                <a:off x="3710221" y="3884568"/>
                <a:ext cx="600479" cy="87925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prstDash val="solid"/>
                <a:tailEnd type="arrow"/>
              </a:ln>
            </p:spPr>
            <p:txBody>
              <a:bodyPr vert="horz" wrap="none" lIns="18000" tIns="18000" rIns="18000" bIns="18000" anchor="ctr" anchorCtr="1" compatLnSpc="0"/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400" b="0" i="0" u="none" strike="noStrike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</p:grpSp>
        <p:sp>
          <p:nvSpPr>
            <p:cNvPr id="28" name="ZoneTexte 27"/>
            <p:cNvSpPr txBox="1"/>
            <p:nvPr/>
          </p:nvSpPr>
          <p:spPr>
            <a:xfrm>
              <a:off x="4415886" y="4203763"/>
              <a:ext cx="789179" cy="29052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1" i="1" u="none" strike="noStrike" dirty="0" smtClean="0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rPr>
                <a:t>pop</a:t>
              </a:r>
              <a:endParaRPr lang="fr-FR" sz="2000" b="1" i="1" u="none" strike="noStrike" dirty="0">
                <a:ln>
                  <a:noFill/>
                </a:ln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</p:grp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78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63408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764704"/>
            <a:ext cx="8507288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stack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iostream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vector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3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using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namespace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std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main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stack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vector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3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pile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"taille initiale </a:t>
            </a:r>
            <a:r>
              <a:rPr lang="fr-FR" sz="1300" dirty="0" smtClean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: "</a:t>
            </a: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size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nn-NO" sz="1300" b="1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nn-NO" sz="1300" dirty="0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nn-NO" sz="1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0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nn-NO" sz="1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10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++)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endParaRPr lang="nn-NO" sz="1300" dirty="0" smtClean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nn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pile</a:t>
            </a:r>
            <a:r>
              <a:rPr lang="nn-NO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nn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push</a:t>
            </a:r>
            <a:r>
              <a:rPr lang="nn-NO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nn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</a:t>
            </a:r>
            <a:r>
              <a:rPr lang="nn-NO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*</a:t>
            </a:r>
            <a:r>
              <a:rPr lang="nn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nn-NO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"taille après for </a:t>
            </a:r>
            <a:r>
              <a:rPr lang="fr-FR" sz="1300" dirty="0" smtClean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: "</a:t>
            </a: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size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"sommet de la pile </a:t>
            </a:r>
            <a:r>
              <a:rPr lang="fr-FR" sz="1300" dirty="0" smtClean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: "</a:t>
            </a: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top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top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99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// on modifie le sommet de la pile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"on déplie : "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3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while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(!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empty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    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top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 "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   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pop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"Taille de la pile : "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size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300" b="1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return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0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fr-FR" sz="1300" dirty="0"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89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63408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764704"/>
            <a:ext cx="8507288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stack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iostream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vector</a:t>
            </a:r>
            <a:r>
              <a:rPr lang="fr-FR" sz="1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3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using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namespace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std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main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stack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vector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3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pile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"taille initiale </a:t>
            </a:r>
            <a:r>
              <a:rPr lang="fr-FR" sz="1300" dirty="0" smtClean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: "</a:t>
            </a: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size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nn-NO" sz="1300" b="1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nn-NO" sz="1300" dirty="0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nn-NO" sz="1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0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nn-NO" sz="1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10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++)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pile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push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*</a:t>
            </a:r>
            <a:r>
              <a:rPr lang="nn-NO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</a:t>
            </a:r>
            <a:r>
              <a:rPr lang="nn-NO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nn-NO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"taille après for </a:t>
            </a:r>
            <a:r>
              <a:rPr lang="fr-FR" sz="1300" dirty="0" smtClean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: "</a:t>
            </a: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size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"sommet de la pile </a:t>
            </a:r>
            <a:r>
              <a:rPr lang="fr-FR" sz="1300" dirty="0" smtClean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: "</a:t>
            </a:r>
            <a:r>
              <a:rPr lang="fr-F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top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top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99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// on modifie le sommet de la pile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"on déplie : "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3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while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(!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empty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    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top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 "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   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pop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cout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"Taille de la pile : "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pile</a:t>
            </a:r>
            <a:r>
              <a:rPr lang="fr-FR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size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fr-FR" sz="1300" b="1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return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0</a:t>
            </a: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fr-FR" sz="1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fr-FR" sz="1300" dirty="0">
              <a:latin typeface="Lucida Console" panose="020B0609040504020204" pitchFamily="49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3470151" y="1121346"/>
            <a:ext cx="5544616" cy="24482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tx1"/>
                </a:solidFill>
              </a:rPr>
              <a:t>Output :</a:t>
            </a:r>
          </a:p>
          <a:p>
            <a:r>
              <a:rPr lang="fr-FR" sz="2400" dirty="0" smtClean="0">
                <a:solidFill>
                  <a:schemeClr val="tx1"/>
                </a:solidFill>
              </a:rPr>
              <a:t>taille </a:t>
            </a:r>
            <a:r>
              <a:rPr lang="fr-FR" sz="2400" dirty="0">
                <a:solidFill>
                  <a:schemeClr val="tx1"/>
                </a:solidFill>
              </a:rPr>
              <a:t>initiale </a:t>
            </a:r>
            <a:r>
              <a:rPr lang="fr-FR" sz="2400" dirty="0" smtClean="0">
                <a:solidFill>
                  <a:schemeClr val="tx1"/>
                </a:solidFill>
              </a:rPr>
              <a:t>: 0</a:t>
            </a:r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taille après for </a:t>
            </a:r>
            <a:r>
              <a:rPr lang="fr-FR" sz="2400" dirty="0" smtClean="0">
                <a:solidFill>
                  <a:schemeClr val="tx1"/>
                </a:solidFill>
              </a:rPr>
              <a:t>: 10</a:t>
            </a:r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sommet de la pile </a:t>
            </a:r>
            <a:r>
              <a:rPr lang="fr-FR" sz="2400" dirty="0" smtClean="0">
                <a:solidFill>
                  <a:schemeClr val="tx1"/>
                </a:solidFill>
              </a:rPr>
              <a:t>: 81</a:t>
            </a:r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on déplie : 99 64 49 36 25 16 9 4 1 0 </a:t>
            </a:r>
          </a:p>
          <a:p>
            <a:r>
              <a:rPr lang="fr-FR" sz="2400" dirty="0">
                <a:solidFill>
                  <a:schemeClr val="tx1"/>
                </a:solidFill>
              </a:rPr>
              <a:t>Taille de la pile : 0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30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fr-FR" dirty="0" smtClean="0"/>
              <a:t>La file (queue)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59464" y="1412647"/>
            <a:ext cx="8561154" cy="51071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000" dirty="0" smtClean="0"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fr-FR" sz="2000" dirty="0">
                <a:latin typeface="Lucida Console" panose="020B0609040504020204" pitchFamily="49" charset="0"/>
              </a:rPr>
              <a:t> </a:t>
            </a:r>
            <a:r>
              <a:rPr lang="fr-FR" sz="2000" dirty="0" smtClean="0">
                <a:latin typeface="Lucida Console" panose="020B0609040504020204" pitchFamily="49" charset="0"/>
              </a:rPr>
              <a:t>     </a:t>
            </a:r>
            <a:r>
              <a:rPr lang="fr-FR" sz="1800" dirty="0" smtClean="0">
                <a:latin typeface="Lucida Console" panose="020B0609040504020204" pitchFamily="49" charset="0"/>
              </a:rPr>
              <a:t>-  </a:t>
            </a:r>
            <a:r>
              <a:rPr lang="fr-FR" sz="1800" dirty="0">
                <a:latin typeface="Lucida Console" panose="020B0609040504020204" pitchFamily="49" charset="0"/>
              </a:rPr>
              <a:t>queue&lt;T&gt; file;  </a:t>
            </a:r>
            <a:r>
              <a:rPr lang="fr-FR" sz="1800" dirty="0" smtClean="0">
                <a:latin typeface="Lucida Console" panose="020B0609040504020204" pitchFamily="49" charset="0"/>
              </a:rPr>
              <a:t>          =&gt; </a:t>
            </a:r>
            <a:r>
              <a:rPr lang="fr-FR" sz="1800" dirty="0">
                <a:latin typeface="Lucida Console" panose="020B0609040504020204" pitchFamily="49" charset="0"/>
              </a:rPr>
              <a:t>avec </a:t>
            </a:r>
            <a:r>
              <a:rPr lang="fr-FR" sz="1800" dirty="0" err="1">
                <a:latin typeface="Lucida Console" panose="020B0609040504020204" pitchFamily="49" charset="0"/>
              </a:rPr>
              <a:t>deque</a:t>
            </a:r>
            <a:endParaRPr lang="fr-FR" sz="1800" dirty="0"/>
          </a:p>
          <a:p>
            <a:pPr marL="0" indent="0">
              <a:buNone/>
            </a:pPr>
            <a:r>
              <a:rPr lang="fr-FR" sz="1800" dirty="0">
                <a:latin typeface="Lucida Console" panose="020B0609040504020204" pitchFamily="49" charset="0"/>
              </a:rPr>
              <a:t>	-  queue&lt;T, </a:t>
            </a:r>
            <a:r>
              <a:rPr lang="fr-FR" sz="1800" dirty="0" err="1">
                <a:latin typeface="Lucida Console" panose="020B0609040504020204" pitchFamily="49" charset="0"/>
              </a:rPr>
              <a:t>vector</a:t>
            </a:r>
            <a:r>
              <a:rPr lang="fr-FR" sz="1800" dirty="0">
                <a:latin typeface="Lucida Console" panose="020B0609040504020204" pitchFamily="49" charset="0"/>
              </a:rPr>
              <a:t>&lt;T&gt;&gt; file; =&gt; avec </a:t>
            </a:r>
            <a:r>
              <a:rPr lang="fr-FR" sz="1800" dirty="0" err="1">
                <a:latin typeface="Lucida Console" panose="020B0609040504020204" pitchFamily="49" charset="0"/>
              </a:rPr>
              <a:t>vector</a:t>
            </a:r>
            <a:endParaRPr lang="fr-FR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dirty="0"/>
              <a:t>	</a:t>
            </a:r>
            <a:r>
              <a:rPr lang="fr-FR" sz="1800" dirty="0">
                <a:latin typeface="Lucida Console" panose="020B0609040504020204" pitchFamily="49" charset="0"/>
              </a:rPr>
              <a:t>-  queue&lt;T, </a:t>
            </a:r>
            <a:r>
              <a:rPr lang="fr-FR" sz="1800" dirty="0" err="1">
                <a:latin typeface="Lucida Console" panose="020B0609040504020204" pitchFamily="49" charset="0"/>
              </a:rPr>
              <a:t>list</a:t>
            </a:r>
            <a:r>
              <a:rPr lang="fr-FR" sz="1800" dirty="0">
                <a:latin typeface="Lucida Console" panose="020B0609040504020204" pitchFamily="49" charset="0"/>
              </a:rPr>
              <a:t>&lt;T&gt;&gt; file;   =&gt; avec </a:t>
            </a:r>
            <a:r>
              <a:rPr lang="fr-FR" sz="1800" dirty="0" err="1" smtClean="0">
                <a:latin typeface="Lucida Console" panose="020B0609040504020204" pitchFamily="49" charset="0"/>
              </a:rPr>
              <a:t>list</a:t>
            </a:r>
            <a:endParaRPr lang="fr-FR" sz="2000" dirty="0" smtClean="0"/>
          </a:p>
          <a:p>
            <a:pPr marL="0" indent="0">
              <a:buNone/>
            </a:pPr>
            <a:endParaRPr lang="fr-FR" sz="1400" dirty="0" smtClean="0"/>
          </a:p>
          <a:p>
            <a:pPr marL="0" indent="0">
              <a:buNone/>
            </a:pPr>
            <a:r>
              <a:rPr lang="fr-FR" sz="2800" b="1" dirty="0" smtClean="0"/>
              <a:t>« </a:t>
            </a:r>
            <a:r>
              <a:rPr lang="fr-FR" sz="2800" b="1" dirty="0"/>
              <a:t>Premier arrivé, premier sorti » ou FIFO (First In, First Out</a:t>
            </a:r>
            <a:r>
              <a:rPr lang="fr-FR" sz="2800" b="1" dirty="0" smtClean="0"/>
              <a:t>) 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>
                <a:latin typeface="Lucida Console" panose="020B0609040504020204" pitchFamily="49" charset="0"/>
              </a:rPr>
              <a:t>file.front</a:t>
            </a:r>
            <a:r>
              <a:rPr lang="fr-FR" sz="1600" dirty="0">
                <a:latin typeface="Lucida Console" panose="020B0609040504020204" pitchFamily="49" charset="0"/>
              </a:rPr>
              <a:t>();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Accède a l’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en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tête de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file, le 1ier</a:t>
            </a:r>
            <a:r>
              <a:rPr lang="fr-FR" sz="1600" dirty="0">
                <a:latin typeface="Lucida Console" panose="020B0609040504020204" pitchFamily="49" charset="0"/>
              </a:rPr>
              <a:t>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file.back</a:t>
            </a:r>
            <a:r>
              <a:rPr lang="fr-FR" sz="1600" dirty="0">
                <a:latin typeface="Lucida Console" panose="020B0609040504020204" pitchFamily="49" charset="0"/>
              </a:rPr>
              <a:t>();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Accède a l’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en fin de file, le dernier</a:t>
            </a:r>
            <a:r>
              <a:rPr lang="fr-FR" sz="1600" dirty="0">
                <a:latin typeface="Lucida Console" panose="020B0609040504020204" pitchFamily="49" charset="0"/>
              </a:rPr>
              <a:t> 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>
                <a:latin typeface="Lucida Console" panose="020B0609040504020204" pitchFamily="49" charset="0"/>
              </a:rPr>
              <a:t>file.pop</a:t>
            </a:r>
            <a:r>
              <a:rPr lang="fr-FR" sz="1600" dirty="0">
                <a:latin typeface="Lucida Console" panose="020B0609040504020204" pitchFamily="49" charset="0"/>
              </a:rPr>
              <a:t>();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Retire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l’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situe en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tete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de file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file.push</a:t>
            </a:r>
            <a:r>
              <a:rPr lang="fr-FR" sz="1600" dirty="0" smtClean="0">
                <a:latin typeface="Lucida Console" panose="020B0609040504020204" pitchFamily="49" charset="0"/>
              </a:rPr>
              <a:t>(99</a:t>
            </a:r>
            <a:r>
              <a:rPr lang="fr-FR" sz="1600" dirty="0">
                <a:latin typeface="Lucida Console" panose="020B0609040504020204" pitchFamily="49" charset="0"/>
              </a:rPr>
              <a:t>);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Ajoute un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à la fin de la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file</a:t>
            </a: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44" name="Groupe 43"/>
          <p:cNvGrpSpPr/>
          <p:nvPr/>
        </p:nvGrpSpPr>
        <p:grpSpPr>
          <a:xfrm>
            <a:off x="1012032" y="3751230"/>
            <a:ext cx="4383629" cy="1188242"/>
            <a:chOff x="1828828" y="2348885"/>
            <a:chExt cx="4383629" cy="1188242"/>
          </a:xfrm>
        </p:grpSpPr>
        <p:grpSp>
          <p:nvGrpSpPr>
            <p:cNvPr id="29" name="Groupe 28"/>
            <p:cNvGrpSpPr/>
            <p:nvPr/>
          </p:nvGrpSpPr>
          <p:grpSpPr>
            <a:xfrm>
              <a:off x="1828828" y="2348885"/>
              <a:ext cx="4383629" cy="1188242"/>
              <a:chOff x="977532" y="3369022"/>
              <a:chExt cx="4383629" cy="1188242"/>
            </a:xfrm>
          </p:grpSpPr>
          <p:grpSp>
            <p:nvGrpSpPr>
              <p:cNvPr id="31" name="Groupe 30"/>
              <p:cNvGrpSpPr/>
              <p:nvPr/>
            </p:nvGrpSpPr>
            <p:grpSpPr>
              <a:xfrm rot="5400000">
                <a:off x="2682415" y="2746038"/>
                <a:ext cx="1188242" cy="2434210"/>
                <a:chOff x="1387417" y="2696230"/>
                <a:chExt cx="1147121" cy="1936345"/>
              </a:xfrm>
            </p:grpSpPr>
            <p:sp>
              <p:nvSpPr>
                <p:cNvPr id="35" name="Forme libre 34"/>
                <p:cNvSpPr/>
                <p:nvPr/>
              </p:nvSpPr>
              <p:spPr>
                <a:xfrm rot="16200000">
                  <a:off x="1411456" y="3184595"/>
                  <a:ext cx="455936" cy="500386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noFill/>
                <a:ln w="0">
                  <a:solidFill>
                    <a:schemeClr val="tx1"/>
                  </a:solidFill>
                  <a:prstDash val="solid"/>
                </a:ln>
              </p:spPr>
              <p:txBody>
                <a:bodyPr vert="horz" wrap="none" lIns="0" tIns="0" rIns="0" bIns="0" anchor="ctr" anchorCtr="0" compatLnSpc="0"/>
                <a:lstStyle/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fr-FR" sz="2400" b="0" i="0" u="none" strike="noStrike" dirty="0" smtClean="0">
                      <a:ln>
                        <a:noFill/>
                      </a:ln>
                      <a:latin typeface="Albany" pitchFamily="34"/>
                      <a:ea typeface="HG Mincho Light J" pitchFamily="2"/>
                      <a:cs typeface="Arial Unicode MS" pitchFamily="2"/>
                    </a:rPr>
                    <a:t>  4</a:t>
                  </a:r>
                  <a:endParaRPr lang="fr-FR" sz="2400" b="0" i="0" u="none" strike="noStrike" dirty="0">
                    <a:ln>
                      <a:noFill/>
                    </a:ln>
                    <a:latin typeface="Albany" pitchFamily="34"/>
                    <a:ea typeface="HG Mincho Light J" pitchFamily="2"/>
                    <a:cs typeface="Arial Unicode MS" pitchFamily="2"/>
                  </a:endParaRPr>
                </a:p>
              </p:txBody>
            </p:sp>
            <p:sp>
              <p:nvSpPr>
                <p:cNvPr id="36" name="ZoneTexte 35"/>
                <p:cNvSpPr txBox="1"/>
                <p:nvPr/>
              </p:nvSpPr>
              <p:spPr>
                <a:xfrm rot="16200000">
                  <a:off x="2079080" y="3212105"/>
                  <a:ext cx="623866" cy="2804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0" tIns="0" rIns="0" bIns="0" anchorCtr="0" compatLnSpc="0">
                  <a:spAutoFit/>
                </a:bodyPr>
                <a:lstStyle/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fr-FR" sz="2000" b="1" i="1" u="none" strike="noStrike" dirty="0" smtClean="0">
                      <a:ln>
                        <a:noFill/>
                      </a:ln>
                      <a:latin typeface="Courier New" pitchFamily="49"/>
                      <a:ea typeface="HG Mincho Light J" pitchFamily="2"/>
                      <a:cs typeface="Arial Unicode MS" pitchFamily="2"/>
                    </a:rPr>
                    <a:t>back</a:t>
                  </a:r>
                </a:p>
              </p:txBody>
            </p:sp>
            <p:sp>
              <p:nvSpPr>
                <p:cNvPr id="37" name="Connecteur droit 36"/>
                <p:cNvSpPr/>
                <p:nvPr/>
              </p:nvSpPr>
              <p:spPr>
                <a:xfrm rot="16200000" flipH="1" flipV="1">
                  <a:off x="1423672" y="2891959"/>
                  <a:ext cx="400962" cy="9504"/>
                </a:xfrm>
                <a:prstGeom prst="line">
                  <a:avLst/>
                </a:prstGeom>
                <a:noFill/>
                <a:ln w="36000">
                  <a:solidFill>
                    <a:schemeClr val="tx1"/>
                  </a:solidFill>
                  <a:prstDash val="solid"/>
                  <a:tailEnd type="arrow"/>
                </a:ln>
              </p:spPr>
              <p:txBody>
                <a:bodyPr vert="horz" wrap="none" lIns="18000" tIns="18000" rIns="18000" bIns="18000" anchor="ctr" anchorCtr="1" compatLnSpc="0"/>
                <a:lstStyle/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fr-FR" sz="2400" b="0" i="0" u="none" strike="noStrike">
                    <a:ln>
                      <a:noFill/>
                    </a:ln>
                    <a:latin typeface="Albany" pitchFamily="34"/>
                    <a:ea typeface="HG Mincho Light J" pitchFamily="2"/>
                    <a:cs typeface="Arial Unicode MS" pitchFamily="2"/>
                  </a:endParaRPr>
                </a:p>
              </p:txBody>
            </p:sp>
            <p:sp>
              <p:nvSpPr>
                <p:cNvPr id="38" name="Forme libre 37"/>
                <p:cNvSpPr/>
                <p:nvPr/>
              </p:nvSpPr>
              <p:spPr>
                <a:xfrm rot="16200000">
                  <a:off x="1385661" y="4118052"/>
                  <a:ext cx="503897" cy="500386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noFill/>
                <a:ln w="0">
                  <a:solidFill>
                    <a:schemeClr val="tx1"/>
                  </a:solidFill>
                  <a:prstDash val="solid"/>
                </a:ln>
              </p:spPr>
              <p:txBody>
                <a:bodyPr vert="horz" wrap="none" lIns="0" tIns="0" rIns="0" bIns="0" anchor="ctr" anchorCtr="0" compatLnSpc="0"/>
                <a:lstStyle/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fr-FR" sz="2400" b="0" i="0" u="none" strike="noStrike" dirty="0" smtClean="0">
                      <a:ln>
                        <a:noFill/>
                      </a:ln>
                      <a:latin typeface="Albany" pitchFamily="34"/>
                      <a:ea typeface="HG Mincho Light J" pitchFamily="2"/>
                      <a:cs typeface="Arial Unicode MS" pitchFamily="2"/>
                    </a:rPr>
                    <a:t>  3</a:t>
                  </a:r>
                  <a:endParaRPr lang="fr-FR" sz="2400" b="0" i="0" u="none" strike="noStrike" dirty="0">
                    <a:ln>
                      <a:noFill/>
                    </a:ln>
                    <a:latin typeface="Albany" pitchFamily="34"/>
                    <a:ea typeface="HG Mincho Light J" pitchFamily="2"/>
                    <a:cs typeface="Arial Unicode MS" pitchFamily="2"/>
                  </a:endParaRPr>
                </a:p>
              </p:txBody>
            </p:sp>
            <p:sp>
              <p:nvSpPr>
                <p:cNvPr id="39" name="ZoneTexte 38"/>
                <p:cNvSpPr txBox="1"/>
                <p:nvPr/>
              </p:nvSpPr>
              <p:spPr>
                <a:xfrm rot="16200000">
                  <a:off x="2088267" y="4186303"/>
                  <a:ext cx="612068" cy="2804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none" lIns="0" tIns="0" rIns="0" bIns="0" anchorCtr="0" compatLnSpc="0">
                  <a:spAutoFit/>
                </a:bodyPr>
                <a:lstStyle/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fr-FR" sz="2000" b="1" i="1" u="none" strike="noStrike" dirty="0" smtClean="0">
                      <a:ln>
                        <a:noFill/>
                      </a:ln>
                      <a:latin typeface="Courier New" pitchFamily="49"/>
                      <a:ea typeface="HG Mincho Light J" pitchFamily="2"/>
                      <a:cs typeface="Arial Unicode MS" pitchFamily="2"/>
                    </a:rPr>
                    <a:t>front</a:t>
                  </a:r>
                  <a:endParaRPr lang="fr-FR" sz="2000" b="1" i="1" u="none" strike="noStrike" dirty="0">
                    <a:ln>
                      <a:noFill/>
                    </a:ln>
                    <a:latin typeface="Courier New" pitchFamily="49"/>
                    <a:ea typeface="HG Mincho Light J" pitchFamily="2"/>
                    <a:cs typeface="Arial Unicode MS" pitchFamily="2"/>
                  </a:endParaRPr>
                </a:p>
              </p:txBody>
            </p:sp>
            <p:sp>
              <p:nvSpPr>
                <p:cNvPr id="40" name="Forme libre 39"/>
                <p:cNvSpPr/>
                <p:nvPr/>
              </p:nvSpPr>
              <p:spPr>
                <a:xfrm rot="16200000">
                  <a:off x="1410841" y="3639333"/>
                  <a:ext cx="453541" cy="500386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noFill/>
                <a:ln w="0">
                  <a:solidFill>
                    <a:schemeClr val="tx1"/>
                  </a:solidFill>
                  <a:prstDash val="solid"/>
                </a:ln>
              </p:spPr>
              <p:txBody>
                <a:bodyPr vert="horz" wrap="none" lIns="0" tIns="0" rIns="0" bIns="0" anchor="ctr" anchorCtr="0" compatLnSpc="0"/>
                <a:lstStyle/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r>
                    <a:rPr lang="fr-FR" sz="2400" b="0" i="0" u="none" strike="noStrike" dirty="0" smtClean="0">
                      <a:ln>
                        <a:noFill/>
                      </a:ln>
                      <a:latin typeface="Albany" pitchFamily="34"/>
                      <a:ea typeface="HG Mincho Light J" pitchFamily="2"/>
                      <a:cs typeface="Arial Unicode MS" pitchFamily="2"/>
                    </a:rPr>
                    <a:t>  2</a:t>
                  </a:r>
                  <a:endParaRPr lang="fr-FR" sz="2400" b="0" i="0" u="none" strike="noStrike" dirty="0">
                    <a:ln>
                      <a:noFill/>
                    </a:ln>
                    <a:latin typeface="Albany" pitchFamily="34"/>
                    <a:ea typeface="HG Mincho Light J" pitchFamily="2"/>
                    <a:cs typeface="Arial Unicode MS" pitchFamily="2"/>
                  </a:endParaRPr>
                </a:p>
              </p:txBody>
            </p:sp>
          </p:grpSp>
          <p:sp>
            <p:nvSpPr>
              <p:cNvPr id="32" name="ZoneTexte 31"/>
              <p:cNvSpPr txBox="1"/>
              <p:nvPr/>
            </p:nvSpPr>
            <p:spPr>
              <a:xfrm>
                <a:off x="977532" y="3454209"/>
                <a:ext cx="461665" cy="2905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000" b="1" i="1" u="none" strike="noStrike" dirty="0" smtClean="0">
                    <a:ln>
                      <a:noFill/>
                    </a:ln>
                    <a:latin typeface="Courier New" pitchFamily="49"/>
                    <a:ea typeface="HG Mincho Light J" pitchFamily="2"/>
                    <a:cs typeface="Arial Unicode MS" pitchFamily="2"/>
                  </a:rPr>
                  <a:t>pop</a:t>
                </a:r>
                <a:endParaRPr lang="fr-FR" sz="2000" b="1" i="1" u="none" strike="noStrike" dirty="0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33" name="Connecteur droit 32"/>
              <p:cNvSpPr/>
              <p:nvPr/>
            </p:nvSpPr>
            <p:spPr>
              <a:xfrm flipH="1" flipV="1">
                <a:off x="1541312" y="3630060"/>
                <a:ext cx="432049" cy="1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prstDash val="solid"/>
                <a:tailEnd type="arrow"/>
              </a:ln>
            </p:spPr>
            <p:txBody>
              <a:bodyPr vert="horz" wrap="none" lIns="18000" tIns="18000" rIns="18000" bIns="18000" anchor="ctr" anchorCtr="1" compatLnSpc="0"/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400" b="0" i="0" u="none" strike="noStrike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4576889" y="3440647"/>
                <a:ext cx="784272" cy="2905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anchorCtr="0" compatLnSpc="0">
                <a:sp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000" b="1" i="1" u="none" strike="noStrike" dirty="0" smtClean="0">
                    <a:ln>
                      <a:noFill/>
                    </a:ln>
                    <a:latin typeface="Courier New" pitchFamily="49"/>
                    <a:ea typeface="HG Mincho Light J" pitchFamily="2"/>
                    <a:cs typeface="Arial Unicode MS" pitchFamily="2"/>
                  </a:rPr>
                  <a:t>push</a:t>
                </a:r>
                <a:endParaRPr lang="fr-FR" sz="2000" b="1" i="1" u="none" strike="noStrike" dirty="0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endParaRPr>
              </a:p>
            </p:txBody>
          </p:sp>
        </p:grpSp>
        <p:sp>
          <p:nvSpPr>
            <p:cNvPr id="42" name="Connecteur droit 41"/>
            <p:cNvSpPr/>
            <p:nvPr/>
          </p:nvSpPr>
          <p:spPr>
            <a:xfrm flipV="1">
              <a:off x="4456783" y="2880427"/>
              <a:ext cx="0" cy="3770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tailEnd type="arrow"/>
            </a:ln>
          </p:spPr>
          <p:txBody>
            <a:bodyPr vert="horz" wrap="none" lIns="18000" tIns="18000" rIns="18000" bIns="1800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43" name="Connecteur droit 42"/>
            <p:cNvSpPr/>
            <p:nvPr/>
          </p:nvSpPr>
          <p:spPr>
            <a:xfrm flipV="1">
              <a:off x="3243019" y="2880427"/>
              <a:ext cx="0" cy="3770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tailEnd type="arrow"/>
            </a:ln>
          </p:spPr>
          <p:txBody>
            <a:bodyPr vert="horz" wrap="none" lIns="18000" tIns="18000" rIns="18000" bIns="1800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</p:grpSp>
      <p:sp>
        <p:nvSpPr>
          <p:cNvPr id="46" name="Rectangle à coins arrondis 45"/>
          <p:cNvSpPr/>
          <p:nvPr/>
        </p:nvSpPr>
        <p:spPr>
          <a:xfrm>
            <a:off x="231726" y="1412776"/>
            <a:ext cx="7992888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template &lt;class T, class Container = </a:t>
            </a:r>
            <a:r>
              <a:rPr lang="en-US" sz="2400" dirty="0" err="1">
                <a:solidFill>
                  <a:schemeClr val="tx1"/>
                </a:solidFill>
              </a:rPr>
              <a:t>deque</a:t>
            </a:r>
            <a:r>
              <a:rPr lang="en-US" sz="2400" dirty="0">
                <a:solidFill>
                  <a:schemeClr val="tx1"/>
                </a:solidFill>
              </a:rPr>
              <a:t>&lt;T&gt; &gt; class </a:t>
            </a:r>
            <a:r>
              <a:rPr lang="en-US" sz="2400" dirty="0" smtClean="0">
                <a:solidFill>
                  <a:schemeClr val="tx1"/>
                </a:solidFill>
              </a:rPr>
              <a:t>queue;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6807672" y="4269945"/>
            <a:ext cx="2160720" cy="35387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dirty="0" err="1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rPr>
              <a:t>itérateur</a:t>
            </a:r>
            <a:r>
              <a:rPr lang="fr-FR" sz="2400" b="1" i="0" u="none" strike="noStrike" dirty="0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rPr>
              <a:t> Aucun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2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408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Diagramme UML de la STL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08719"/>
            <a:ext cx="8856984" cy="5836753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24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file (queue)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760"/>
            <a:ext cx="8507288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&lt;queue&gt;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queue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file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file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file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file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cout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"Taille de la file : 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file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size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(!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file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empty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cout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file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front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file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1400" dirty="0"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91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file (queue)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760"/>
            <a:ext cx="8507288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&lt;queue&gt;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queue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file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file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file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file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cout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"Taille de la file : 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file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size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(!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file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empty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cout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file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front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file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sz="1400" dirty="0">
              <a:latin typeface="Lucida Console" panose="020B0609040504020204" pitchFamily="49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779912" y="1916832"/>
            <a:ext cx="5112568" cy="100811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 smtClean="0">
                <a:solidFill>
                  <a:schemeClr val="tx1"/>
                </a:solidFill>
              </a:rPr>
              <a:t>Output : 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Taille </a:t>
            </a:r>
            <a:r>
              <a:rPr lang="fr-FR" sz="2000" dirty="0">
                <a:solidFill>
                  <a:schemeClr val="tx1"/>
                </a:solidFill>
              </a:rPr>
              <a:t>de la file : 1</a:t>
            </a:r>
          </a:p>
          <a:p>
            <a:r>
              <a:rPr lang="fr-FR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75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66" y="260648"/>
            <a:ext cx="8229600" cy="792088"/>
          </a:xfrm>
        </p:spPr>
        <p:txBody>
          <a:bodyPr>
            <a:noAutofit/>
          </a:bodyPr>
          <a:lstStyle/>
          <a:p>
            <a:r>
              <a:rPr lang="fr-FR" dirty="0" smtClean="0"/>
              <a:t>File d’attente prioritaire </a:t>
            </a:r>
            <a:r>
              <a:rPr lang="fr-FR" sz="3600" dirty="0" smtClean="0"/>
              <a:t>(</a:t>
            </a:r>
            <a:r>
              <a:rPr lang="fr-FR" sz="3600" dirty="0" err="1"/>
              <a:t>p</a:t>
            </a:r>
            <a:r>
              <a:rPr lang="fr-FR" sz="3600" dirty="0" err="1" smtClean="0"/>
              <a:t>riority_queue</a:t>
            </a:r>
            <a:r>
              <a:rPr lang="fr-FR" sz="3600" dirty="0" smtClean="0"/>
              <a:t>)</a:t>
            </a:r>
            <a:endParaRPr lang="fr-FR" sz="36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7504" y="1380267"/>
            <a:ext cx="8856984" cy="51071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17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7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700" dirty="0" smtClean="0">
                <a:latin typeface="Lucida Console" panose="020B0609040504020204" pitchFamily="49" charset="0"/>
              </a:rPr>
              <a:t>- </a:t>
            </a:r>
            <a:r>
              <a:rPr lang="fr-FR" sz="1700" dirty="0" err="1" smtClean="0">
                <a:latin typeface="Lucida Console" panose="020B0609040504020204" pitchFamily="49" charset="0"/>
              </a:rPr>
              <a:t>priority_queue</a:t>
            </a:r>
            <a:r>
              <a:rPr lang="fr-FR" sz="1700" dirty="0" smtClean="0">
                <a:latin typeface="Lucida Console" panose="020B0609040504020204" pitchFamily="49" charset="0"/>
              </a:rPr>
              <a:t>&lt;T</a:t>
            </a:r>
            <a:r>
              <a:rPr lang="fr-FR" sz="1700" dirty="0">
                <a:latin typeface="Lucida Console" panose="020B0609040504020204" pitchFamily="49" charset="0"/>
              </a:rPr>
              <a:t>&gt; file;  </a:t>
            </a:r>
            <a:r>
              <a:rPr lang="fr-FR" sz="1700" dirty="0" smtClean="0">
                <a:latin typeface="Lucida Console" panose="020B0609040504020204" pitchFamily="49" charset="0"/>
              </a:rPr>
              <a:t>=&gt; </a:t>
            </a:r>
            <a:r>
              <a:rPr lang="fr-FR" sz="1700" dirty="0" err="1" smtClean="0">
                <a:latin typeface="Lucida Console" panose="020B0609040504020204" pitchFamily="49" charset="0"/>
              </a:rPr>
              <a:t>vector</a:t>
            </a:r>
            <a:r>
              <a:rPr lang="fr-FR" sz="1700" dirty="0" smtClean="0">
                <a:latin typeface="Lucida Console" panose="020B0609040504020204" pitchFamily="49" charset="0"/>
              </a:rPr>
              <a:t>&lt;T&gt; et </a:t>
            </a:r>
            <a:r>
              <a:rPr lang="fr-FR" sz="1700" dirty="0" err="1" smtClean="0">
                <a:latin typeface="Lucida Console" panose="020B0609040504020204" pitchFamily="49" charset="0"/>
              </a:rPr>
              <a:t>less</a:t>
            </a:r>
            <a:r>
              <a:rPr lang="fr-FR" sz="1700" dirty="0" smtClean="0">
                <a:latin typeface="Lucida Console" panose="020B0609040504020204" pitchFamily="49" charset="0"/>
              </a:rPr>
              <a:t>&lt;T&gt;</a:t>
            </a:r>
            <a:endParaRPr lang="fr-FR" sz="1700" dirty="0"/>
          </a:p>
          <a:p>
            <a:pPr marL="0" indent="0">
              <a:buNone/>
            </a:pPr>
            <a:r>
              <a:rPr lang="fr-FR" sz="1700" dirty="0" smtClean="0">
                <a:latin typeface="Lucida Console" panose="020B0609040504020204" pitchFamily="49" charset="0"/>
              </a:rPr>
              <a:t>- </a:t>
            </a:r>
            <a:r>
              <a:rPr lang="fr-FR" sz="1700" dirty="0" err="1" smtClean="0">
                <a:latin typeface="Lucida Console" panose="020B0609040504020204" pitchFamily="49" charset="0"/>
              </a:rPr>
              <a:t>priority_queue</a:t>
            </a:r>
            <a:r>
              <a:rPr lang="fr-FR" sz="1700" dirty="0" smtClean="0">
                <a:latin typeface="Lucida Console" panose="020B0609040504020204" pitchFamily="49" charset="0"/>
              </a:rPr>
              <a:t>&lt;T</a:t>
            </a:r>
            <a:r>
              <a:rPr lang="fr-FR" sz="1700" dirty="0">
                <a:latin typeface="Lucida Console" panose="020B0609040504020204" pitchFamily="49" charset="0"/>
              </a:rPr>
              <a:t>, </a:t>
            </a:r>
            <a:r>
              <a:rPr lang="fr-FR" sz="1700" dirty="0" err="1" smtClean="0">
                <a:latin typeface="Lucida Console" panose="020B0609040504020204" pitchFamily="49" charset="0"/>
              </a:rPr>
              <a:t>deque</a:t>
            </a:r>
            <a:r>
              <a:rPr lang="fr-FR" sz="1700" dirty="0" smtClean="0">
                <a:latin typeface="Lucida Console" panose="020B0609040504020204" pitchFamily="49" charset="0"/>
              </a:rPr>
              <a:t>&lt;T&gt;, </a:t>
            </a:r>
            <a:r>
              <a:rPr lang="fr-FR" sz="1700" dirty="0" err="1" smtClean="0">
                <a:latin typeface="Lucida Console" panose="020B0609040504020204" pitchFamily="49" charset="0"/>
              </a:rPr>
              <a:t>greater</a:t>
            </a:r>
            <a:r>
              <a:rPr lang="fr-FR" sz="1700" dirty="0" smtClean="0">
                <a:latin typeface="Lucida Console" panose="020B0609040504020204" pitchFamily="49" charset="0"/>
              </a:rPr>
              <a:t>&lt;T&gt;&gt; </a:t>
            </a:r>
            <a:r>
              <a:rPr lang="fr-FR" sz="1700" dirty="0">
                <a:latin typeface="Lucida Console" panose="020B0609040504020204" pitchFamily="49" charset="0"/>
              </a:rPr>
              <a:t>file</a:t>
            </a:r>
            <a:r>
              <a:rPr lang="fr-FR" sz="1700" dirty="0" smtClean="0">
                <a:latin typeface="Lucida Console" panose="020B0609040504020204" pitchFamily="49" charset="0"/>
              </a:rPr>
              <a:t>;</a:t>
            </a:r>
            <a:endParaRPr lang="fr-FR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900" dirty="0"/>
              <a:t>	</a:t>
            </a:r>
            <a:endParaRPr lang="fr-FR" sz="1600" dirty="0"/>
          </a:p>
          <a:p>
            <a:pPr marL="0" indent="0">
              <a:buNone/>
            </a:pPr>
            <a:r>
              <a:rPr lang="fr-FR" sz="2000" b="1" dirty="0" smtClean="0"/>
              <a:t>File dont les éléments sont introduits uniquement par le haut. A chaque introduction, ils sont classés tel que l’élément du haut respecte la relation d’ordre donnée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20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900" b="1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9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20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500" dirty="0" err="1" smtClean="0">
                <a:latin typeface="Lucida Console" panose="020B0609040504020204" pitchFamily="49" charset="0"/>
              </a:rPr>
              <a:t>pq.push</a:t>
            </a:r>
            <a:r>
              <a:rPr lang="fr-FR" sz="1500" dirty="0" smtClean="0">
                <a:latin typeface="Lucida Console" panose="020B0609040504020204" pitchFamily="49" charset="0"/>
              </a:rPr>
              <a:t>(a); </a:t>
            </a:r>
            <a:r>
              <a:rPr lang="fr-FR" sz="1500" dirty="0">
                <a:solidFill>
                  <a:srgbClr val="00B050"/>
                </a:solidFill>
                <a:latin typeface="Lucida Console" panose="020B0609040504020204" pitchFamily="49" charset="0"/>
              </a:rPr>
              <a:t>// Ajoute un </a:t>
            </a:r>
            <a:r>
              <a:rPr lang="fr-FR" sz="15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500" dirty="0">
                <a:solidFill>
                  <a:srgbClr val="00B050"/>
                </a:solidFill>
                <a:latin typeface="Lucida Console" panose="020B0609040504020204" pitchFamily="49" charset="0"/>
              </a:rPr>
              <a:t> à la fin et tri selon la relation </a:t>
            </a:r>
            <a:r>
              <a:rPr lang="fr-FR" sz="15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d’ordre</a:t>
            </a:r>
            <a:endParaRPr lang="fr-FR" sz="15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5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pq.top</a:t>
            </a:r>
            <a:r>
              <a:rPr lang="fr-FR" sz="1600" dirty="0" smtClean="0">
                <a:latin typeface="Lucida Console" panose="020B0609040504020204" pitchFamily="49" charset="0"/>
              </a:rPr>
              <a:t>(); 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Accède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a l’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en fin de file, le dernier</a:t>
            </a:r>
            <a:r>
              <a:rPr lang="fr-FR" sz="1600" dirty="0">
                <a:latin typeface="Lucida Console" panose="020B0609040504020204" pitchFamily="49" charset="0"/>
              </a:rPr>
              <a:t>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pq.pop</a:t>
            </a:r>
            <a:r>
              <a:rPr lang="fr-FR" sz="1600" dirty="0" smtClean="0">
                <a:latin typeface="Lucida Console" panose="020B0609040504020204" pitchFamily="49" charset="0"/>
              </a:rPr>
              <a:t>(); 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Supprime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l’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situe en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tete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de file 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131806" y="1503859"/>
            <a:ext cx="8757121" cy="59476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template &lt;class T, class Container = </a:t>
            </a:r>
            <a:r>
              <a:rPr lang="en-US" sz="1600" dirty="0" smtClean="0">
                <a:solidFill>
                  <a:schemeClr val="tx1"/>
                </a:solidFill>
              </a:rPr>
              <a:t>vector&lt;T&gt;, class Compare comp =less&lt;T&gt; &gt; </a:t>
            </a:r>
            <a:r>
              <a:rPr lang="en-US" sz="1600" dirty="0">
                <a:solidFill>
                  <a:schemeClr val="tx1"/>
                </a:solidFill>
              </a:rPr>
              <a:t>class </a:t>
            </a:r>
            <a:r>
              <a:rPr lang="en-US" sz="1600" dirty="0" err="1" smtClean="0">
                <a:solidFill>
                  <a:schemeClr val="tx1"/>
                </a:solidFill>
              </a:rPr>
              <a:t>priority_queue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6516216" y="4123546"/>
            <a:ext cx="2160720" cy="35387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dirty="0" err="1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rPr>
              <a:t>itérateur</a:t>
            </a:r>
            <a:r>
              <a:rPr lang="fr-FR" sz="2400" b="1" i="0" u="none" strike="noStrike" dirty="0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rPr>
              <a:t> Aucun</a:t>
            </a:r>
          </a:p>
        </p:txBody>
      </p:sp>
      <p:grpSp>
        <p:nvGrpSpPr>
          <p:cNvPr id="50" name="Groupe 49"/>
          <p:cNvGrpSpPr/>
          <p:nvPr/>
        </p:nvGrpSpPr>
        <p:grpSpPr>
          <a:xfrm>
            <a:off x="1399141" y="3886317"/>
            <a:ext cx="3312368" cy="1281382"/>
            <a:chOff x="1836926" y="2097124"/>
            <a:chExt cx="3563074" cy="2558794"/>
          </a:xfrm>
        </p:grpSpPr>
        <p:sp>
          <p:nvSpPr>
            <p:cNvPr id="51" name="Forme libre 50"/>
            <p:cNvSpPr/>
            <p:nvPr/>
          </p:nvSpPr>
          <p:spPr>
            <a:xfrm>
              <a:off x="4680000" y="2160360"/>
              <a:ext cx="720000" cy="72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0" i="0" u="none" strike="noStrike" dirty="0" smtClean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  1</a:t>
              </a:r>
              <a:endParaRPr lang="fr-FR" sz="2400" b="0" i="0" u="none" strike="noStrike" dirty="0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2" name="Connecteur droit 51"/>
            <p:cNvSpPr/>
            <p:nvPr/>
          </p:nvSpPr>
          <p:spPr>
            <a:xfrm>
              <a:off x="4680000" y="2160360"/>
              <a:ext cx="0" cy="720000"/>
            </a:xfrm>
            <a:prstGeom prst="line">
              <a:avLst/>
            </a:pr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4679999" y="3505219"/>
              <a:ext cx="503635" cy="93692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1" i="1" dirty="0">
                  <a:latin typeface="Courier New" pitchFamily="49"/>
                  <a:ea typeface="HG Mincho Light J" pitchFamily="2"/>
                  <a:cs typeface="Arial Unicode MS" pitchFamily="2"/>
                </a:rPr>
                <a:t>t</a:t>
              </a:r>
              <a:r>
                <a:rPr lang="fr-FR" sz="2000" b="1" i="1" u="none" strike="noStrike" dirty="0" smtClean="0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rPr>
                <a:t>op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1" i="1" dirty="0" smtClean="0">
                  <a:latin typeface="Courier New" pitchFamily="49"/>
                  <a:ea typeface="HG Mincho Light J" pitchFamily="2"/>
                  <a:cs typeface="Arial Unicode MS" pitchFamily="2"/>
                </a:rPr>
                <a:t>pop</a:t>
              </a:r>
              <a:endParaRPr lang="fr-FR" sz="2000" b="1" i="1" u="none" strike="noStrike" dirty="0">
                <a:ln>
                  <a:noFill/>
                </a:ln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5" name="Connecteur droit 54"/>
            <p:cNvSpPr/>
            <p:nvPr/>
          </p:nvSpPr>
          <p:spPr>
            <a:xfrm>
              <a:off x="5040000" y="2880360"/>
              <a:ext cx="0" cy="4829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tailEnd type="arrow"/>
            </a:ln>
          </p:spPr>
          <p:txBody>
            <a:bodyPr vert="horz" wrap="none" lIns="18000" tIns="18000" rIns="18000" bIns="1800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400" b="0" i="0" u="none" strike="noStrike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cxnSp>
          <p:nvCxnSpPr>
            <p:cNvPr id="56" name="Connecteur en arc 55"/>
            <p:cNvCxnSpPr>
              <a:stCxn id="54" idx="3"/>
              <a:endCxn id="51" idx="1"/>
            </p:cNvCxnSpPr>
            <p:nvPr/>
          </p:nvCxnSpPr>
          <p:spPr>
            <a:xfrm flipV="1">
              <a:off x="5183633" y="2520360"/>
              <a:ext cx="216367" cy="1453320"/>
            </a:xfrm>
            <a:prstGeom prst="curvedConnector3">
              <a:avLst>
                <a:gd name="adj1" fmla="val 215259"/>
              </a:avLst>
            </a:prstGeom>
            <a:noFill/>
            <a:ln w="36000">
              <a:solidFill>
                <a:schemeClr val="tx1"/>
              </a:solidFill>
              <a:prstDash val="solid"/>
              <a:tailEnd type="arrow"/>
            </a:ln>
          </p:spPr>
        </p:cxnSp>
        <p:sp>
          <p:nvSpPr>
            <p:cNvPr id="57" name="Forme libre 56"/>
            <p:cNvSpPr/>
            <p:nvPr/>
          </p:nvSpPr>
          <p:spPr>
            <a:xfrm>
              <a:off x="3600000" y="2160000"/>
              <a:ext cx="636520" cy="72000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0" i="0" u="none" strike="noStrike" dirty="0" smtClean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 2</a:t>
              </a:r>
              <a:endParaRPr lang="fr-FR" sz="2400" b="0" i="0" u="none" strike="noStrike" dirty="0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8" name="Forme libre 57"/>
            <p:cNvSpPr/>
            <p:nvPr/>
          </p:nvSpPr>
          <p:spPr>
            <a:xfrm>
              <a:off x="2602351" y="2124845"/>
              <a:ext cx="573502" cy="692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0" i="0" u="none" strike="noStrike" dirty="0" smtClean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 3</a:t>
              </a:r>
              <a:endParaRPr lang="fr-FR" sz="2400" b="0" i="0" u="none" strike="noStrike" dirty="0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9" name="Forme libre 58"/>
            <p:cNvSpPr/>
            <p:nvPr/>
          </p:nvSpPr>
          <p:spPr>
            <a:xfrm>
              <a:off x="1836926" y="2097124"/>
              <a:ext cx="591800" cy="72000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0" i="0" u="none" strike="noStrike" dirty="0" smtClean="0">
                  <a:ln>
                    <a:noFill/>
                  </a:ln>
                  <a:latin typeface="Albany" pitchFamily="34"/>
                  <a:ea typeface="HG Mincho Light J" pitchFamily="2"/>
                  <a:cs typeface="Arial Unicode MS" pitchFamily="2"/>
                </a:rPr>
                <a:t>  4</a:t>
              </a:r>
              <a:endParaRPr lang="fr-FR" sz="2400" b="0" i="0" u="none" strike="noStrike" dirty="0">
                <a:ln>
                  <a:noFill/>
                </a:ln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3565008" y="3495604"/>
              <a:ext cx="671512" cy="116031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1" i="1" dirty="0" smtClean="0">
                  <a:latin typeface="Courier New" pitchFamily="49"/>
                  <a:ea typeface="HG Mincho Light J" pitchFamily="2"/>
                  <a:cs typeface="Arial Unicode MS" pitchFamily="2"/>
                </a:rPr>
                <a:t>p</a:t>
              </a:r>
              <a:r>
                <a:rPr lang="fr-FR" sz="2000" b="1" i="1" u="none" strike="noStrike" dirty="0" smtClean="0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rPr>
                <a:t>ush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1" i="1" u="none" strike="noStrike" dirty="0" smtClean="0">
                  <a:ln>
                    <a:noFill/>
                  </a:ln>
                  <a:latin typeface="Courier New" pitchFamily="49"/>
                  <a:ea typeface="HG Mincho Light J" pitchFamily="2"/>
                  <a:cs typeface="Arial Unicode MS" pitchFamily="2"/>
                </a:rPr>
                <a:t>&amp;tri</a:t>
              </a:r>
              <a:endParaRPr lang="fr-FR" sz="2400" b="1" i="1" u="none" strike="noStrike" dirty="0">
                <a:ln>
                  <a:noFill/>
                </a:ln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  <p:cxnSp>
          <p:nvCxnSpPr>
            <p:cNvPr id="61" name="Connecteur en arc 60"/>
            <p:cNvCxnSpPr/>
            <p:nvPr/>
          </p:nvCxnSpPr>
          <p:spPr>
            <a:xfrm flipH="1" flipV="1">
              <a:off x="3219920" y="2601934"/>
              <a:ext cx="579960" cy="911160"/>
            </a:xfrm>
            <a:prstGeom prst="curvedConnector3">
              <a:avLst/>
            </a:prstGeom>
            <a:noFill/>
            <a:ln w="36000">
              <a:solidFill>
                <a:schemeClr val="tx1"/>
              </a:solidFill>
              <a:prstDash val="solid"/>
              <a:tailEnd type="arrow"/>
            </a:ln>
          </p:spPr>
        </p:cxnSp>
      </p:grpSp>
      <p:sp>
        <p:nvSpPr>
          <p:cNvPr id="7" name="ZoneTexte 6"/>
          <p:cNvSpPr txBox="1"/>
          <p:nvPr/>
        </p:nvSpPr>
        <p:spPr>
          <a:xfrm>
            <a:off x="6623960" y="2579711"/>
            <a:ext cx="25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« NOT FIFO </a:t>
            </a:r>
            <a:r>
              <a:rPr lang="fr-FR" sz="2400" b="1" dirty="0" err="1" smtClean="0"/>
              <a:t>logic</a:t>
            </a:r>
            <a:r>
              <a:rPr lang="fr-FR" sz="2400" b="1" dirty="0" smtClean="0"/>
              <a:t> »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dirty="0" smtClean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&lt;queue&gt;</a:t>
            </a:r>
          </a:p>
          <a:p>
            <a:pPr marL="0" indent="0">
              <a:buNone/>
            </a:pP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dirty="0" smtClean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dirty="0" err="1" smtClean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iostream</a:t>
            </a:r>
            <a:r>
              <a:rPr lang="fr-FR" dirty="0" smtClean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endParaRPr lang="fr-FR" dirty="0">
              <a:solidFill>
                <a:srgbClr val="804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using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namespace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std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main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value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priority_queue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vector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&gt;,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greater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pq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push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push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2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push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3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while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(!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empty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value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top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pop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cout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value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 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0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fr-FR" dirty="0"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8637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dirty="0" smtClean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&lt;queue&gt;</a:t>
            </a:r>
          </a:p>
          <a:p>
            <a:pPr marL="0" indent="0">
              <a:buNone/>
            </a:pP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dirty="0" smtClean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dirty="0" err="1" smtClean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iostream</a:t>
            </a:r>
            <a:r>
              <a:rPr lang="fr-FR" dirty="0" smtClean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endParaRPr lang="fr-FR" dirty="0">
              <a:solidFill>
                <a:srgbClr val="804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using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namespace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std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main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value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priority_queue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vector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&gt;,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greater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pq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push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push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2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push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3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while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(!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empty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value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top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pop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   cout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value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 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0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fr-FR" dirty="0">
              <a:latin typeface="Lucida Console" panose="020B0609040504020204" pitchFamily="49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4139952" y="1988840"/>
            <a:ext cx="2988332" cy="7920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 smtClean="0">
                <a:solidFill>
                  <a:schemeClr val="tx1"/>
                </a:solidFill>
              </a:rPr>
              <a:t>Output : 3 2 1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7967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- </a:t>
            </a:r>
            <a:r>
              <a:rPr lang="fr-FR" dirty="0" err="1" smtClean="0"/>
              <a:t>greater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&lt;queue&gt;</a:t>
            </a:r>
          </a:p>
          <a:p>
            <a:pPr marL="0" indent="0">
              <a:buNone/>
            </a:pP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iostream</a:t>
            </a:r>
            <a:r>
              <a:rPr lang="fr-FR" dirty="0" smtClean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endParaRPr lang="fr-FR" dirty="0">
              <a:solidFill>
                <a:srgbClr val="804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value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priority_queue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&gt;,</a:t>
            </a:r>
            <a:r>
              <a:rPr lang="fr-FR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greater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pq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(!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empty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value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top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cout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value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 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dirty="0"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7945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- </a:t>
            </a:r>
            <a:r>
              <a:rPr lang="fr-FR" dirty="0" err="1" smtClean="0"/>
              <a:t>greater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&lt;queue&gt;</a:t>
            </a:r>
          </a:p>
          <a:p>
            <a:pPr marL="0" indent="0">
              <a:buNone/>
            </a:pP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iostream</a:t>
            </a:r>
            <a:r>
              <a:rPr lang="fr-FR" dirty="0" smtClean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endParaRPr lang="fr-FR" dirty="0">
              <a:solidFill>
                <a:srgbClr val="804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value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priority_queue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&gt;,</a:t>
            </a:r>
            <a:r>
              <a:rPr lang="fr-FR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greater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pq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(!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empty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value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top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pq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cout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value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 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fr-FR" dirty="0">
              <a:latin typeface="Lucida Console" panose="020B0609040504020204" pitchFamily="49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563888" y="1844824"/>
            <a:ext cx="2988332" cy="7920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 smtClean="0">
                <a:solidFill>
                  <a:schemeClr val="tx1"/>
                </a:solidFill>
              </a:rPr>
              <a:t>Output : 1 2 3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6112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Fonctions membres communes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592796"/>
            <a:ext cx="87849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pile.swap</a:t>
            </a:r>
            <a:r>
              <a:rPr lang="fr-FR" sz="1600" dirty="0" smtClean="0">
                <a:latin typeface="Lucida Console" panose="020B0609040504020204" pitchFamily="49" charset="0"/>
              </a:rPr>
              <a:t>();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Permute les contenus</a:t>
            </a:r>
          </a:p>
          <a:p>
            <a:pPr marL="0" indent="0">
              <a:buNone/>
            </a:pP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pile.empty</a:t>
            </a:r>
            <a:r>
              <a:rPr lang="fr-FR" sz="1600" dirty="0">
                <a:latin typeface="Lucida Console" panose="020B0609040504020204" pitchFamily="49" charset="0"/>
              </a:rPr>
              <a:t>();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Retourne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true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si la pile est vide sinon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0"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pile.size</a:t>
            </a:r>
            <a:r>
              <a:rPr lang="fr-FR" sz="1600" dirty="0" smtClean="0">
                <a:latin typeface="Lucida Console" panose="020B0609040504020204" pitchFamily="49" charset="0"/>
              </a:rPr>
              <a:t>();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fournit le nombre d’éléments de la pile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98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4400" dirty="0" smtClean="0"/>
              <a:t>Les conteneurs associatifs</a:t>
            </a:r>
          </a:p>
          <a:p>
            <a:pPr marL="0" indent="0">
              <a:buNone/>
            </a:pPr>
            <a:r>
              <a:rPr lang="fr-FR" sz="1800" dirty="0" smtClean="0"/>
              <a:t>		</a:t>
            </a:r>
            <a:r>
              <a:rPr lang="fr-FR" dirty="0" smtClean="0"/>
              <a:t>	- </a:t>
            </a:r>
            <a:r>
              <a:rPr lang="fr-FR" dirty="0" err="1" smtClean="0"/>
              <a:t>map</a:t>
            </a:r>
            <a:r>
              <a:rPr lang="fr-FR" dirty="0" smtClean="0"/>
              <a:t>/</a:t>
            </a:r>
            <a:r>
              <a:rPr lang="fr-FR" dirty="0" err="1" smtClean="0"/>
              <a:t>multimap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- set/</a:t>
            </a:r>
            <a:r>
              <a:rPr lang="fr-FR" dirty="0" err="1" smtClean="0"/>
              <a:t>multiset</a:t>
            </a:r>
            <a:endParaRPr lang="fr-FR" dirty="0" smtClean="0"/>
          </a:p>
          <a:p>
            <a:pPr marL="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	</a:t>
            </a:r>
            <a:r>
              <a:rPr lang="fr-FR" sz="4000" dirty="0" smtClean="0"/>
              <a:t> 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0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Conteneurs associatifs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Permet de trouver un élément, non plus en fonction de sa place dans le conteneur mais en fonction de sa valeur (ou d’une partie de la valeur nommée clé)</a:t>
            </a:r>
          </a:p>
          <a:p>
            <a:endParaRPr lang="fr-FR" sz="2400" dirty="0" smtClean="0"/>
          </a:p>
          <a:p>
            <a:r>
              <a:rPr lang="fr-FR" sz="2400" dirty="0" smtClean="0"/>
              <a:t>A chaque insertion d’élément, le conteneur ordonne la table grâce à un opérateur de comparaison choisi lors de la construction (par défaut &lt;)</a:t>
            </a:r>
          </a:p>
          <a:p>
            <a:endParaRPr lang="fr-FR" sz="2400" dirty="0" smtClean="0"/>
          </a:p>
          <a:p>
            <a:r>
              <a:rPr lang="fr-FR" sz="2400" dirty="0" smtClean="0"/>
              <a:t>Objectif : recherche rapide d’éléments à partir d’une clé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83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Philosophie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7091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3100" b="1" dirty="0" smtClean="0"/>
              <a:t>Simple à utiliser :</a:t>
            </a:r>
          </a:p>
          <a:p>
            <a:pPr marL="0" indent="0">
              <a:buNone/>
            </a:pPr>
            <a:r>
              <a:rPr lang="fr-FR" sz="2800" dirty="0" smtClean="0"/>
              <a:t>Issue de concepts non orientés objet : séparation très forte entre la notion de conteneur et celle d'algorithme </a:t>
            </a:r>
            <a:r>
              <a:rPr lang="fr-FR" sz="2800" dirty="0" smtClean="0">
                <a:sym typeface="Wingdings" panose="05000000000000000000" pitchFamily="2" charset="2"/>
              </a:rPr>
              <a:t></a:t>
            </a:r>
            <a:r>
              <a:rPr lang="fr-FR" sz="2800" dirty="0">
                <a:sym typeface="Wingdings" panose="05000000000000000000" pitchFamily="2" charset="2"/>
              </a:rPr>
              <a:t> </a:t>
            </a:r>
            <a:r>
              <a:rPr lang="fr-FR" sz="2800" dirty="0" smtClean="0"/>
              <a:t>les algorithmes classiques sont des fonctions externes qui interagissent avec les conteneurs via les </a:t>
            </a:r>
            <a:r>
              <a:rPr lang="fr-FR" sz="2800" dirty="0" err="1" smtClean="0"/>
              <a:t>itérateurs</a:t>
            </a:r>
            <a:r>
              <a:rPr lang="fr-FR" sz="2800" dirty="0" smtClean="0"/>
              <a:t> (permettent de balayer les conteneurs)</a:t>
            </a:r>
          </a:p>
          <a:p>
            <a:pPr marL="0" indent="0">
              <a:buNone/>
            </a:pPr>
            <a:endParaRPr lang="fr-FR" sz="2800" dirty="0" smtClean="0"/>
          </a:p>
          <a:p>
            <a:pPr lvl="0">
              <a:buNone/>
            </a:pPr>
            <a:r>
              <a:rPr lang="fr-FR" sz="3100" b="1" dirty="0" smtClean="0"/>
              <a:t>Et puissant :</a:t>
            </a:r>
          </a:p>
          <a:p>
            <a:pPr lvl="0">
              <a:buNone/>
            </a:pPr>
            <a:r>
              <a:rPr lang="fr-FR" sz="2800" dirty="0" smtClean="0">
                <a:cs typeface="Arial Unicode MS" pitchFamily="2"/>
              </a:rPr>
              <a:t>Tableaux extensibles, Listes </a:t>
            </a:r>
            <a:r>
              <a:rPr lang="fr-FR" sz="2800" dirty="0">
                <a:cs typeface="Arial Unicode MS" pitchFamily="2"/>
              </a:rPr>
              <a:t>liées</a:t>
            </a:r>
          </a:p>
          <a:p>
            <a:pPr lvl="0">
              <a:buNone/>
            </a:pPr>
            <a:r>
              <a:rPr lang="fr-FR" sz="2800" dirty="0">
                <a:cs typeface="Arial Unicode MS" pitchFamily="2"/>
              </a:rPr>
              <a:t>Tableaux associatifs</a:t>
            </a:r>
          </a:p>
          <a:p>
            <a:pPr lvl="0">
              <a:buNone/>
            </a:pPr>
            <a:r>
              <a:rPr lang="fr-FR" sz="2800" dirty="0">
                <a:cs typeface="Arial Unicode MS" pitchFamily="2"/>
              </a:rPr>
              <a:t>chaînes de caractère</a:t>
            </a:r>
          </a:p>
          <a:p>
            <a:pPr lvl="0">
              <a:buNone/>
            </a:pPr>
            <a:r>
              <a:rPr lang="fr-FR" sz="2800" dirty="0">
                <a:cs typeface="Arial Unicode MS" pitchFamily="2"/>
              </a:rPr>
              <a:t>Queues, piles, </a:t>
            </a:r>
            <a:r>
              <a:rPr lang="fr-FR" sz="2800" dirty="0" smtClean="0">
                <a:cs typeface="Arial Unicode MS" pitchFamily="2"/>
              </a:rPr>
              <a:t>...</a:t>
            </a: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 algn="ctr">
              <a:buNone/>
            </a:pPr>
            <a:r>
              <a:rPr lang="fr-FR" dirty="0" smtClean="0"/>
              <a:t>Travaillez en C++ … avec les performances du C et sans les complications du C++ !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94121"/>
          </a:xfrm>
        </p:spPr>
        <p:txBody>
          <a:bodyPr/>
          <a:lstStyle/>
          <a:p>
            <a:r>
              <a:rPr lang="fr-FR" dirty="0" err="1"/>
              <a:t>m</a:t>
            </a:r>
            <a:r>
              <a:rPr lang="fr-FR" dirty="0" err="1" smtClean="0"/>
              <a:t>ap</a:t>
            </a:r>
            <a:r>
              <a:rPr lang="fr-FR" dirty="0" smtClean="0"/>
              <a:t>/</a:t>
            </a:r>
            <a:r>
              <a:rPr lang="fr-FR" dirty="0" err="1" smtClean="0"/>
              <a:t>multimap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8748" y="1642542"/>
            <a:ext cx="8507288" cy="4594770"/>
          </a:xfrm>
        </p:spPr>
        <p:txBody>
          <a:bodyPr>
            <a:normAutofit/>
          </a:bodyPr>
          <a:lstStyle/>
          <a:p>
            <a:r>
              <a:rPr lang="fr-FR" sz="2000" dirty="0" smtClean="0"/>
              <a:t>Formé par des paires d’éléments : une clé et une valeur</a:t>
            </a:r>
          </a:p>
          <a:p>
            <a:r>
              <a:rPr lang="fr-FR" sz="2000" dirty="0" smtClean="0"/>
              <a:t>Construit à partir du patron de classe :  </a:t>
            </a:r>
            <a:r>
              <a:rPr lang="fr-FR" sz="2000" dirty="0" smtClean="0">
                <a:latin typeface="Lucida Console" panose="020B0609040504020204" pitchFamily="49" charset="0"/>
              </a:rPr>
              <a:t>T pair&lt;T1,T2&gt; </a:t>
            </a:r>
            <a:r>
              <a:rPr lang="fr-FR" sz="2000" dirty="0" err="1" smtClean="0">
                <a:latin typeface="Lucida Console" panose="020B0609040504020204" pitchFamily="49" charset="0"/>
              </a:rPr>
              <a:t>paire_name</a:t>
            </a:r>
            <a:endParaRPr lang="fr-FR" sz="2000" dirty="0" smtClean="0">
              <a:latin typeface="Lucida Console" panose="020B0609040504020204" pitchFamily="49" charset="0"/>
            </a:endParaRPr>
          </a:p>
          <a:p>
            <a:endParaRPr lang="fr-FR" sz="1900" dirty="0" smtClean="0">
              <a:latin typeface="Lucida Console" panose="020B0609040504020204" pitchFamily="49" charset="0"/>
            </a:endParaRPr>
          </a:p>
          <a:p>
            <a:endParaRPr lang="fr-FR" sz="1900" dirty="0"/>
          </a:p>
          <a:p>
            <a:endParaRPr lang="fr-FR" sz="1900" dirty="0" smtClean="0"/>
          </a:p>
          <a:p>
            <a:endParaRPr lang="fr-FR" sz="1900" dirty="0" smtClean="0"/>
          </a:p>
          <a:p>
            <a:r>
              <a:rPr lang="fr-FR" sz="2000" dirty="0" err="1" smtClean="0"/>
              <a:t>map</a:t>
            </a:r>
            <a:r>
              <a:rPr lang="fr-FR" sz="2000" dirty="0" smtClean="0"/>
              <a:t> vs </a:t>
            </a:r>
            <a:r>
              <a:rPr lang="fr-FR" sz="2000" dirty="0" err="1" smtClean="0"/>
              <a:t>multimap</a:t>
            </a:r>
            <a:r>
              <a:rPr lang="fr-FR" sz="2000" dirty="0" smtClean="0"/>
              <a:t> </a:t>
            </a:r>
            <a:r>
              <a:rPr lang="fr-FR" sz="2000" dirty="0" smtClean="0">
                <a:sym typeface="Wingdings" panose="05000000000000000000" pitchFamily="2" charset="2"/>
              </a:rPr>
              <a:t></a:t>
            </a:r>
            <a:r>
              <a:rPr lang="fr-FR" sz="2000" dirty="0" smtClean="0"/>
              <a:t> unicité des clés vs plusieurs éléments ont la même clé</a:t>
            </a:r>
          </a:p>
          <a:p>
            <a:pPr marL="0" indent="0">
              <a:buNone/>
            </a:pPr>
            <a:r>
              <a:rPr lang="fr-FR" sz="2000" dirty="0" smtClean="0"/>
              <a:t>Ex : Annuaire </a:t>
            </a:r>
            <a:r>
              <a:rPr lang="fr-FR" sz="2000" dirty="0" smtClean="0">
                <a:sym typeface="Wingdings" panose="05000000000000000000" pitchFamily="2" charset="2"/>
              </a:rPr>
              <a:t> Dupont et Dupont peuvent avoir des numéros de téléphone identiques ou différents avec </a:t>
            </a:r>
            <a:r>
              <a:rPr lang="fr-FR" sz="2000" dirty="0" err="1" smtClean="0">
                <a:sym typeface="Wingdings" panose="05000000000000000000" pitchFamily="2" charset="2"/>
              </a:rPr>
              <a:t>multimap</a:t>
            </a:r>
            <a:r>
              <a:rPr lang="fr-FR" sz="2000" dirty="0" smtClean="0">
                <a:sym typeface="Wingdings" panose="05000000000000000000" pitchFamily="2" charset="2"/>
              </a:rPr>
              <a:t> et pas avec </a:t>
            </a:r>
            <a:r>
              <a:rPr lang="fr-FR" sz="2000" dirty="0" err="1" smtClean="0">
                <a:sym typeface="Wingdings" panose="05000000000000000000" pitchFamily="2" charset="2"/>
              </a:rPr>
              <a:t>map</a:t>
            </a:r>
            <a:endParaRPr lang="fr-F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 smtClean="0">
              <a:sym typeface="Wingdings" panose="05000000000000000000" pitchFamily="2" charset="2"/>
            </a:endParaRPr>
          </a:p>
          <a:p>
            <a:r>
              <a:rPr lang="fr-FR" sz="2000" dirty="0">
                <a:ea typeface="HG Mincho Light J" pitchFamily="2"/>
                <a:cs typeface="Arial Unicode MS" pitchFamily="2"/>
              </a:rPr>
              <a:t>Trié </a:t>
            </a:r>
            <a:r>
              <a:rPr lang="fr-FR" sz="2000" dirty="0" smtClean="0">
                <a:ea typeface="HG Mincho Light J" pitchFamily="2"/>
                <a:cs typeface="Arial Unicode MS" pitchFamily="2"/>
              </a:rPr>
              <a:t>automatiquement par </a:t>
            </a:r>
            <a:r>
              <a:rPr lang="fr-FR" sz="2000" dirty="0">
                <a:ea typeface="HG Mincho Light J" pitchFamily="2"/>
                <a:cs typeface="Arial Unicode MS" pitchFamily="2"/>
              </a:rPr>
              <a:t>ordre croissant des </a:t>
            </a:r>
            <a:r>
              <a:rPr lang="fr-FR" sz="2000" dirty="0" smtClean="0">
                <a:ea typeface="HG Mincho Light J" pitchFamily="2"/>
                <a:cs typeface="Arial Unicode MS" pitchFamily="2"/>
              </a:rPr>
              <a:t>clés</a:t>
            </a:r>
            <a:endParaRPr lang="fr-FR" sz="2000" dirty="0" smtClean="0">
              <a:sym typeface="Wingdings" panose="05000000000000000000" pitchFamily="2" charset="2"/>
            </a:endParaRPr>
          </a:p>
          <a:p>
            <a:r>
              <a:rPr lang="fr-FR" sz="2000" dirty="0" smtClean="0">
                <a:sym typeface="Wingdings" panose="05000000000000000000" pitchFamily="2" charset="2"/>
              </a:rPr>
              <a:t>Accès rapide à la valeur </a:t>
            </a:r>
            <a:r>
              <a:rPr lang="fr-FR" sz="2000" dirty="0">
                <a:sym typeface="Wingdings" panose="05000000000000000000" pitchFamily="2" charset="2"/>
              </a:rPr>
              <a:t>associée à </a:t>
            </a:r>
            <a:r>
              <a:rPr lang="fr-FR" sz="2000" dirty="0" smtClean="0">
                <a:sym typeface="Wingdings" panose="05000000000000000000" pitchFamily="2" charset="2"/>
              </a:rPr>
              <a:t>clé </a:t>
            </a:r>
            <a:r>
              <a:rPr lang="fr-FR" sz="2000" dirty="0">
                <a:sym typeface="Wingdings" panose="05000000000000000000" pitchFamily="2" charset="2"/>
              </a:rPr>
              <a:t>en O(log(n</a:t>
            </a:r>
            <a:r>
              <a:rPr lang="fr-FR" sz="2000" dirty="0" smtClean="0">
                <a:sym typeface="Wingdings" panose="05000000000000000000" pitchFamily="2" charset="2"/>
              </a:rPr>
              <a:t>))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179512" y="2567583"/>
            <a:ext cx="8588746" cy="7920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template &lt;class </a:t>
            </a:r>
            <a:r>
              <a:rPr lang="en-US" sz="2400" dirty="0" smtClean="0">
                <a:solidFill>
                  <a:schemeClr val="tx1"/>
                </a:solidFill>
              </a:rPr>
              <a:t>key, class T, class Compare=less&lt;Keys&gt; </a:t>
            </a:r>
            <a:r>
              <a:rPr lang="en-US" sz="2400" dirty="0">
                <a:solidFill>
                  <a:schemeClr val="tx1"/>
                </a:solidFill>
              </a:rPr>
              <a:t>&gt; </a:t>
            </a:r>
            <a:r>
              <a:rPr lang="en-US" sz="2400" dirty="0" smtClean="0">
                <a:solidFill>
                  <a:schemeClr val="tx1"/>
                </a:solidFill>
              </a:rPr>
              <a:t>class map/</a:t>
            </a:r>
            <a:r>
              <a:rPr lang="en-US" sz="2400" dirty="0" err="1" smtClean="0">
                <a:solidFill>
                  <a:schemeClr val="tx1"/>
                </a:solidFill>
              </a:rPr>
              <a:t>multimap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7945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</a:t>
            </a:r>
            <a:r>
              <a:rPr lang="fr-FR" dirty="0" err="1" smtClean="0"/>
              <a:t>ap</a:t>
            </a:r>
            <a:r>
              <a:rPr lang="fr-FR" dirty="0" smtClean="0"/>
              <a:t>/</a:t>
            </a:r>
            <a:r>
              <a:rPr lang="fr-FR" dirty="0" err="1" smtClean="0"/>
              <a:t>multimap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911" y="1440574"/>
            <a:ext cx="8784977" cy="5184576"/>
          </a:xfrm>
        </p:spPr>
        <p:txBody>
          <a:bodyPr>
            <a:normAutofit fontScale="92500" lnSpcReduction="10000"/>
          </a:bodyPr>
          <a:lstStyle/>
          <a:p>
            <a:endParaRPr lang="fr-FR" sz="2000" dirty="0" smtClean="0"/>
          </a:p>
          <a:p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2000" b="1" i="1" dirty="0" smtClean="0">
                <a:latin typeface="Courier New" pitchFamily="49"/>
                <a:ea typeface="HG Mincho Light J" pitchFamily="2"/>
                <a:cs typeface="Arial Unicode MS" pitchFamily="2"/>
              </a:rPr>
              <a:t>Trié </a:t>
            </a:r>
            <a:r>
              <a:rPr lang="fr-FR" sz="2000" b="1" i="1" dirty="0">
                <a:latin typeface="Courier New" pitchFamily="49"/>
                <a:ea typeface="HG Mincho Light J" pitchFamily="2"/>
                <a:cs typeface="Arial Unicode MS" pitchFamily="2"/>
              </a:rPr>
              <a:t>par ordre croissant des </a:t>
            </a:r>
            <a:r>
              <a:rPr lang="fr-FR" sz="2000" b="1" i="1" dirty="0" err="1" smtClean="0">
                <a:latin typeface="Courier New" pitchFamily="49"/>
                <a:ea typeface="HG Mincho Light J" pitchFamily="2"/>
                <a:cs typeface="Arial Unicode MS" pitchFamily="2"/>
              </a:rPr>
              <a:t>klés</a:t>
            </a:r>
            <a:endParaRPr lang="fr-FR" sz="2000" dirty="0" smtClean="0"/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map</a:t>
            </a:r>
            <a:r>
              <a:rPr lang="fr-FR" sz="1600" dirty="0" smtClean="0">
                <a:latin typeface="Lucida Console" panose="020B0609040504020204" pitchFamily="49" charset="0"/>
              </a:rPr>
              <a:t>&lt;char, </a:t>
            </a:r>
            <a:r>
              <a:rPr lang="fr-FR" sz="1600" dirty="0" err="1" smtClean="0">
                <a:latin typeface="Lucida Console" panose="020B0609040504020204" pitchFamily="49" charset="0"/>
              </a:rPr>
              <a:t>int</a:t>
            </a:r>
            <a:r>
              <a:rPr lang="fr-FR" sz="1600" dirty="0" smtClean="0">
                <a:latin typeface="Lucida Console" panose="020B0609040504020204" pitchFamily="49" charset="0"/>
              </a:rPr>
              <a:t>&gt; m;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smtClean="0">
                <a:latin typeface="Lucida Console" panose="020B0609040504020204" pitchFamily="49" charset="0"/>
              </a:rPr>
              <a:t>m[‘S’];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Accès à la valeur associée à la clé ’S’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smtClean="0">
                <a:latin typeface="Lucida Console" panose="020B0609040504020204" pitchFamily="49" charset="0"/>
              </a:rPr>
              <a:t>m[‘S’] = 5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Cré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la clé ‘S’ avec sa valeur associée 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make_pair</a:t>
            </a:r>
            <a:r>
              <a:rPr lang="fr-FR" sz="1600" dirty="0" smtClean="0">
                <a:latin typeface="Lucida Console" panose="020B0609040504020204" pitchFamily="49" charset="0"/>
              </a:rPr>
              <a:t>(‘S’,5);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Cré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la ‘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S’ avec sa valeur associée 5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map</a:t>
            </a:r>
            <a:r>
              <a:rPr lang="fr-FR" sz="1600" dirty="0">
                <a:latin typeface="Lucida Console" panose="020B0609040504020204" pitchFamily="49" charset="0"/>
                <a:sym typeface="Wingdings" panose="05000000000000000000" pitchFamily="2" charset="2"/>
              </a:rPr>
              <a:t>::</a:t>
            </a:r>
            <a:r>
              <a:rPr lang="fr-FR" sz="16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iterateur</a:t>
            </a:r>
            <a:r>
              <a:rPr lang="fr-FR" sz="1600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fr-FR" sz="16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it</a:t>
            </a: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*</a:t>
            </a:r>
            <a:r>
              <a:rPr lang="fr-FR" sz="1600" dirty="0" err="1" smtClean="0">
                <a:latin typeface="Lucida Console" panose="020B0609040504020204" pitchFamily="49" charset="0"/>
                <a:sym typeface="Wingdings" panose="05000000000000000000" pitchFamily="2" charset="2"/>
              </a:rPr>
              <a:t>it</a:t>
            </a: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;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represente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l’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elt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endParaRPr lang="fr-FR" sz="16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6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it</a:t>
            </a:r>
            <a:r>
              <a:rPr lang="fr-FR" sz="1600" dirty="0">
                <a:latin typeface="Lucida Console" panose="020B0609040504020204" pitchFamily="49" charset="0"/>
                <a:sym typeface="Wingdings" panose="05000000000000000000" pitchFamily="2" charset="2"/>
              </a:rPr>
              <a:t>-&gt;first; </a:t>
            </a:r>
            <a:r>
              <a:rPr lang="fr-FR" sz="16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it</a:t>
            </a:r>
            <a:r>
              <a:rPr lang="fr-FR" sz="1600" dirty="0">
                <a:latin typeface="Lucida Console" panose="020B0609040504020204" pitchFamily="49" charset="0"/>
                <a:sym typeface="Wingdings" panose="05000000000000000000" pitchFamily="2" charset="2"/>
              </a:rPr>
              <a:t>-&gt;second;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acces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à la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cle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(first)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et sa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valeur (second)</a:t>
            </a: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smtClean="0">
                <a:latin typeface="Lucida Console" panose="020B0609040504020204" pitchFamily="49" charset="0"/>
              </a:rPr>
              <a:t>(*</a:t>
            </a:r>
            <a:r>
              <a:rPr lang="fr-FR" sz="1600" dirty="0" err="1" smtClean="0">
                <a:latin typeface="Lucida Console" panose="020B0609040504020204" pitchFamily="49" charset="0"/>
              </a:rPr>
              <a:t>it</a:t>
            </a:r>
            <a:r>
              <a:rPr lang="fr-FR" sz="1600" dirty="0" smtClean="0">
                <a:latin typeface="Lucida Console" panose="020B0609040504020204" pitchFamily="49" charset="0"/>
              </a:rPr>
              <a:t>).first; (*</a:t>
            </a:r>
            <a:r>
              <a:rPr lang="fr-FR" sz="1600" dirty="0" err="1" smtClean="0">
                <a:latin typeface="Lucida Console" panose="020B0609040504020204" pitchFamily="49" charset="0"/>
              </a:rPr>
              <a:t>it</a:t>
            </a:r>
            <a:r>
              <a:rPr lang="fr-FR" sz="1600" dirty="0" smtClean="0">
                <a:latin typeface="Lucida Console" panose="020B0609040504020204" pitchFamily="49" charset="0"/>
              </a:rPr>
              <a:t>).second;  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smtClean="0">
                <a:latin typeface="Lucida Console" panose="020B0609040504020204" pitchFamily="49" charset="0"/>
              </a:rPr>
              <a:t> </a:t>
            </a: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 Il est fortement déconseillé de modifier la valeur d’un élément d’une </a:t>
            </a:r>
            <a:r>
              <a:rPr lang="fr-FR" sz="1600" dirty="0" err="1" smtClean="0">
                <a:latin typeface="Lucida Console" panose="020B0609040504020204" pitchFamily="49" charset="0"/>
                <a:sym typeface="Wingdings" panose="05000000000000000000" pitchFamily="2" charset="2"/>
              </a:rPr>
              <a:t>map</a:t>
            </a: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 par le biais d’un </a:t>
            </a:r>
            <a:r>
              <a:rPr lang="fr-FR" sz="1600" dirty="0" err="1" smtClean="0">
                <a:latin typeface="Lucida Console" panose="020B0609040504020204" pitchFamily="49" charset="0"/>
                <a:sym typeface="Wingdings" panose="05000000000000000000" pitchFamily="2" charset="2"/>
              </a:rPr>
              <a:t>itérateur</a:t>
            </a:r>
            <a:endParaRPr lang="fr-FR" sz="1600" dirty="0" smtClean="0">
              <a:latin typeface="Lucida Console" panose="020B0609040504020204" pitchFamily="49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156176" y="1501142"/>
            <a:ext cx="26532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hangingPunct="0"/>
            <a:r>
              <a:rPr lang="fr-FR" dirty="0" err="1">
                <a:latin typeface="Albany" pitchFamily="34"/>
                <a:ea typeface="HG Mincho Light J" pitchFamily="2"/>
                <a:cs typeface="Arial Unicode MS" pitchFamily="2"/>
              </a:rPr>
              <a:t>itérateur</a:t>
            </a:r>
            <a:r>
              <a:rPr lang="fr-FR" b="1" dirty="0">
                <a:latin typeface="Albany" pitchFamily="34"/>
                <a:ea typeface="HG Mincho Light J" pitchFamily="2"/>
                <a:cs typeface="Arial Unicode MS" pitchFamily="2"/>
              </a:rPr>
              <a:t> </a:t>
            </a:r>
            <a:r>
              <a:rPr lang="fr-FR" b="1" dirty="0" smtClean="0">
                <a:latin typeface="Albany" pitchFamily="34"/>
                <a:ea typeface="HG Mincho Light J" pitchFamily="2"/>
                <a:cs typeface="Arial Unicode MS" pitchFamily="2"/>
              </a:rPr>
              <a:t>Bidirectionnel</a:t>
            </a:r>
            <a:endParaRPr lang="fr-FR" b="1" dirty="0">
              <a:latin typeface="Albany" pitchFamily="34"/>
              <a:ea typeface="HG Mincho Light J" pitchFamily="2"/>
              <a:cs typeface="Arial Unicode MS" pitchFamily="2"/>
            </a:endParaRPr>
          </a:p>
          <a:p>
            <a:pPr algn="ctr" hangingPunct="0"/>
            <a:r>
              <a:rPr lang="fr-FR" dirty="0">
                <a:latin typeface="Albany" pitchFamily="34"/>
                <a:ea typeface="HG Mincho Light J" pitchFamily="2"/>
                <a:cs typeface="Arial Unicode MS" pitchFamily="2"/>
              </a:rPr>
              <a:t>(opère sur les </a:t>
            </a:r>
            <a:r>
              <a:rPr lang="fr-FR" b="1" dirty="0">
                <a:latin typeface="Albany" pitchFamily="34"/>
                <a:ea typeface="HG Mincho Light J" pitchFamily="2"/>
                <a:cs typeface="Arial Unicode MS" pitchFamily="2"/>
              </a:rPr>
              <a:t>paires</a:t>
            </a:r>
            <a:r>
              <a:rPr lang="fr-FR" dirty="0">
                <a:latin typeface="Albany" pitchFamily="34"/>
                <a:ea typeface="HG Mincho Light J" pitchFamily="2"/>
                <a:cs typeface="Arial Unicode MS" pitchFamily="2"/>
              </a:rPr>
              <a:t>)</a:t>
            </a:r>
          </a:p>
          <a:p>
            <a:pPr algn="ctr" hangingPunct="0"/>
            <a:r>
              <a:rPr lang="fr-FR" dirty="0">
                <a:latin typeface="Albany" pitchFamily="34"/>
                <a:ea typeface="HG Mincho Light J" pitchFamily="2"/>
                <a:cs typeface="Arial Unicode MS" pitchFamily="2"/>
              </a:rPr>
              <a:t>clés </a:t>
            </a:r>
            <a:r>
              <a:rPr lang="fr-FR" b="1" dirty="0" err="1">
                <a:latin typeface="Albany" pitchFamily="34"/>
                <a:ea typeface="HG Mincho Light J" pitchFamily="2"/>
                <a:cs typeface="Arial Unicode MS" pitchFamily="2"/>
              </a:rPr>
              <a:t>const</a:t>
            </a:r>
            <a:endParaRPr lang="fr-FR" b="1" dirty="0">
              <a:latin typeface="Albany" pitchFamily="34"/>
              <a:ea typeface="HG Mincho Light J" pitchFamily="2"/>
              <a:cs typeface="Arial Unicode MS" pitchFamily="2"/>
            </a:endParaRPr>
          </a:p>
          <a:p>
            <a:pPr algn="ctr" hangingPunct="0"/>
            <a:endParaRPr lang="fr-FR" b="1" dirty="0">
              <a:latin typeface="Albany" pitchFamily="34"/>
              <a:ea typeface="HG Mincho Light J" pitchFamily="2"/>
              <a:cs typeface="Arial Unicode MS" pitchFamily="2"/>
            </a:endParaRPr>
          </a:p>
          <a:p>
            <a:pPr algn="ctr" hangingPunct="0"/>
            <a:r>
              <a:rPr lang="fr-FR" b="1" dirty="0" err="1">
                <a:latin typeface="Albany" pitchFamily="34"/>
                <a:ea typeface="HG Mincho Light J" pitchFamily="2"/>
                <a:cs typeface="Arial Unicode MS" pitchFamily="2"/>
              </a:rPr>
              <a:t>itr</a:t>
            </a:r>
            <a:r>
              <a:rPr lang="fr-FR" b="1" dirty="0">
                <a:latin typeface="Albany" pitchFamily="34"/>
                <a:ea typeface="HG Mincho Light J" pitchFamily="2"/>
                <a:cs typeface="Arial Unicode MS" pitchFamily="2"/>
              </a:rPr>
              <a:t> </a:t>
            </a:r>
            <a:r>
              <a:rPr lang="fr-FR" b="1" dirty="0" err="1">
                <a:latin typeface="Albany" pitchFamily="34"/>
                <a:ea typeface="HG Mincho Light J" pitchFamily="2"/>
                <a:cs typeface="Arial Unicode MS" pitchFamily="2"/>
              </a:rPr>
              <a:t>ptr</a:t>
            </a:r>
            <a:r>
              <a:rPr lang="fr-FR" b="1" dirty="0">
                <a:latin typeface="Albany" pitchFamily="34"/>
                <a:ea typeface="HG Mincho Light J" pitchFamily="2"/>
                <a:cs typeface="Arial Unicode MS" pitchFamily="2"/>
              </a:rPr>
              <a:t> </a:t>
            </a:r>
            <a:r>
              <a:rPr lang="fr-FR" b="1" dirty="0" err="1">
                <a:latin typeface="Albany" pitchFamily="34"/>
                <a:ea typeface="HG Mincho Light J" pitchFamily="2"/>
                <a:cs typeface="Arial Unicode MS" pitchFamily="2"/>
              </a:rPr>
              <a:t>ref</a:t>
            </a:r>
            <a:endParaRPr lang="fr-FR" b="1" dirty="0">
              <a:latin typeface="Albany" pitchFamily="34"/>
              <a:ea typeface="HG Mincho Light J" pitchFamily="2"/>
              <a:cs typeface="Arial Unicode MS" pitchFamily="2"/>
            </a:endParaRPr>
          </a:p>
          <a:p>
            <a:endParaRPr lang="fr-FR" dirty="0"/>
          </a:p>
        </p:txBody>
      </p:sp>
      <p:grpSp>
        <p:nvGrpSpPr>
          <p:cNvPr id="35" name="Groupe 34"/>
          <p:cNvGrpSpPr/>
          <p:nvPr/>
        </p:nvGrpSpPr>
        <p:grpSpPr>
          <a:xfrm>
            <a:off x="970337" y="1440574"/>
            <a:ext cx="3918940" cy="1253760"/>
            <a:chOff x="979654" y="1762787"/>
            <a:chExt cx="3918940" cy="1253760"/>
          </a:xfrm>
        </p:grpSpPr>
        <p:grpSp>
          <p:nvGrpSpPr>
            <p:cNvPr id="36" name="Groupe 35"/>
            <p:cNvGrpSpPr/>
            <p:nvPr/>
          </p:nvGrpSpPr>
          <p:grpSpPr>
            <a:xfrm>
              <a:off x="979654" y="1762787"/>
              <a:ext cx="3918940" cy="653171"/>
              <a:chOff x="979654" y="1959513"/>
              <a:chExt cx="3918940" cy="653171"/>
            </a:xfrm>
          </p:grpSpPr>
          <p:sp>
            <p:nvSpPr>
              <p:cNvPr id="39" name="Forme libre 38"/>
              <p:cNvSpPr/>
              <p:nvPr/>
            </p:nvSpPr>
            <p:spPr>
              <a:xfrm>
                <a:off x="979980" y="1959513"/>
                <a:ext cx="3918614" cy="653171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0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0" name="Connecteur droit 39"/>
              <p:cNvSpPr/>
              <p:nvPr/>
            </p:nvSpPr>
            <p:spPr>
              <a:xfrm>
                <a:off x="1633082" y="1959513"/>
                <a:ext cx="0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1" name="Connecteur droit 40"/>
              <p:cNvSpPr/>
              <p:nvPr/>
            </p:nvSpPr>
            <p:spPr>
              <a:xfrm>
                <a:off x="2286185" y="1959513"/>
                <a:ext cx="0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2" name="Connecteur droit 41"/>
              <p:cNvSpPr/>
              <p:nvPr/>
            </p:nvSpPr>
            <p:spPr>
              <a:xfrm>
                <a:off x="2939287" y="1959513"/>
                <a:ext cx="0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3" name="Connecteur droit 42"/>
              <p:cNvSpPr/>
              <p:nvPr/>
            </p:nvSpPr>
            <p:spPr>
              <a:xfrm>
                <a:off x="3592390" y="1959513"/>
                <a:ext cx="0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4" name="Connecteur droit 43"/>
              <p:cNvSpPr/>
              <p:nvPr/>
            </p:nvSpPr>
            <p:spPr>
              <a:xfrm>
                <a:off x="4245492" y="1959513"/>
                <a:ext cx="0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5" name="Connecteur droit 44"/>
              <p:cNvSpPr/>
              <p:nvPr/>
            </p:nvSpPr>
            <p:spPr>
              <a:xfrm flipH="1">
                <a:off x="979654" y="1959513"/>
                <a:ext cx="653102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6" name="Connecteur droit 45"/>
              <p:cNvSpPr/>
              <p:nvPr/>
            </p:nvSpPr>
            <p:spPr>
              <a:xfrm flipH="1">
                <a:off x="1632756" y="1959513"/>
                <a:ext cx="653102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7" name="Connecteur droit 46"/>
              <p:cNvSpPr/>
              <p:nvPr/>
            </p:nvSpPr>
            <p:spPr>
              <a:xfrm flipH="1">
                <a:off x="2285858" y="1959513"/>
                <a:ext cx="653102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8" name="Connecteur droit 47"/>
              <p:cNvSpPr/>
              <p:nvPr/>
            </p:nvSpPr>
            <p:spPr>
              <a:xfrm flipH="1">
                <a:off x="2938961" y="1959513"/>
                <a:ext cx="653102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9" name="Connecteur droit 48"/>
              <p:cNvSpPr/>
              <p:nvPr/>
            </p:nvSpPr>
            <p:spPr>
              <a:xfrm flipH="1">
                <a:off x="3592063" y="1959513"/>
                <a:ext cx="653102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50" name="Connecteur droit 49"/>
              <p:cNvSpPr/>
              <p:nvPr/>
            </p:nvSpPr>
            <p:spPr>
              <a:xfrm flipH="1">
                <a:off x="4245166" y="1959513"/>
                <a:ext cx="653102" cy="653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endParaRPr lang="fr-FR" sz="2200"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1044964" y="1996417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 dirty="0">
                    <a:latin typeface="Albany" pitchFamily="34"/>
                    <a:ea typeface="HG Mincho Light J" pitchFamily="2"/>
                    <a:cs typeface="Arial Unicode MS" pitchFamily="2"/>
                  </a:rPr>
                  <a:t>k</a:t>
                </a:r>
              </a:p>
            </p:txBody>
          </p:sp>
          <p:sp>
            <p:nvSpPr>
              <p:cNvPr id="52" name="ZoneTexte 51"/>
              <p:cNvSpPr txBox="1"/>
              <p:nvPr/>
            </p:nvSpPr>
            <p:spPr>
              <a:xfrm>
                <a:off x="1306531" y="2253440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 dirty="0">
                    <a:latin typeface="Albany" pitchFamily="34"/>
                    <a:ea typeface="HG Mincho Light J" pitchFamily="2"/>
                    <a:cs typeface="Arial Unicode MS" pitchFamily="2"/>
                  </a:rPr>
                  <a:t>v</a:t>
                </a:r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1731048" y="1996743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 dirty="0">
                    <a:latin typeface="Albany" pitchFamily="34"/>
                    <a:ea typeface="HG Mincho Light J" pitchFamily="2"/>
                    <a:cs typeface="Arial Unicode MS" pitchFamily="2"/>
                  </a:rPr>
                  <a:t>k</a:t>
                </a:r>
              </a:p>
            </p:txBody>
          </p:sp>
          <p:sp>
            <p:nvSpPr>
              <p:cNvPr id="54" name="ZoneTexte 53"/>
              <p:cNvSpPr txBox="1"/>
              <p:nvPr/>
            </p:nvSpPr>
            <p:spPr>
              <a:xfrm>
                <a:off x="2384150" y="1996743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>
                    <a:latin typeface="Albany" pitchFamily="34"/>
                    <a:ea typeface="HG Mincho Light J" pitchFamily="2"/>
                    <a:cs typeface="Arial Unicode MS" pitchFamily="2"/>
                  </a:rPr>
                  <a:t>k</a:t>
                </a:r>
              </a:p>
            </p:txBody>
          </p:sp>
          <p:sp>
            <p:nvSpPr>
              <p:cNvPr id="55" name="ZoneTexte 54"/>
              <p:cNvSpPr txBox="1"/>
              <p:nvPr/>
            </p:nvSpPr>
            <p:spPr>
              <a:xfrm>
                <a:off x="3037253" y="1996743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>
                    <a:latin typeface="Albany" pitchFamily="34"/>
                    <a:ea typeface="HG Mincho Light J" pitchFamily="2"/>
                    <a:cs typeface="Arial Unicode MS" pitchFamily="2"/>
                  </a:rPr>
                  <a:t>k</a:t>
                </a:r>
              </a:p>
            </p:txBody>
          </p:sp>
          <p:sp>
            <p:nvSpPr>
              <p:cNvPr id="56" name="ZoneTexte 55"/>
              <p:cNvSpPr txBox="1"/>
              <p:nvPr/>
            </p:nvSpPr>
            <p:spPr>
              <a:xfrm>
                <a:off x="3690355" y="1996743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>
                    <a:latin typeface="Albany" pitchFamily="34"/>
                    <a:ea typeface="HG Mincho Light J" pitchFamily="2"/>
                    <a:cs typeface="Arial Unicode MS" pitchFamily="2"/>
                  </a:rPr>
                  <a:t>k</a:t>
                </a:r>
              </a:p>
            </p:txBody>
          </p:sp>
          <p:sp>
            <p:nvSpPr>
              <p:cNvPr id="57" name="ZoneTexte 56"/>
              <p:cNvSpPr txBox="1"/>
              <p:nvPr/>
            </p:nvSpPr>
            <p:spPr>
              <a:xfrm>
                <a:off x="4343457" y="1996743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 dirty="0">
                    <a:latin typeface="Albany" pitchFamily="34"/>
                    <a:ea typeface="HG Mincho Light J" pitchFamily="2"/>
                    <a:cs typeface="Arial Unicode MS" pitchFamily="2"/>
                  </a:rPr>
                  <a:t>k</a:t>
                </a:r>
              </a:p>
            </p:txBody>
          </p:sp>
          <p:sp>
            <p:nvSpPr>
              <p:cNvPr id="58" name="ZoneTexte 57"/>
              <p:cNvSpPr txBox="1"/>
              <p:nvPr/>
            </p:nvSpPr>
            <p:spPr>
              <a:xfrm>
                <a:off x="1992289" y="2253766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>
                    <a:latin typeface="Albany" pitchFamily="34"/>
                    <a:ea typeface="HG Mincho Light J" pitchFamily="2"/>
                    <a:cs typeface="Arial Unicode MS" pitchFamily="2"/>
                  </a:rPr>
                  <a:t>v</a:t>
                </a:r>
              </a:p>
            </p:txBody>
          </p:sp>
          <p:sp>
            <p:nvSpPr>
              <p:cNvPr id="59" name="ZoneTexte 58"/>
              <p:cNvSpPr txBox="1"/>
              <p:nvPr/>
            </p:nvSpPr>
            <p:spPr>
              <a:xfrm>
                <a:off x="2645390" y="2253766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>
                    <a:latin typeface="Albany" pitchFamily="34"/>
                    <a:ea typeface="HG Mincho Light J" pitchFamily="2"/>
                    <a:cs typeface="Arial Unicode MS" pitchFamily="2"/>
                  </a:rPr>
                  <a:t>v</a:t>
                </a:r>
              </a:p>
            </p:txBody>
          </p:sp>
          <p:sp>
            <p:nvSpPr>
              <p:cNvPr id="60" name="ZoneTexte 59"/>
              <p:cNvSpPr txBox="1"/>
              <p:nvPr/>
            </p:nvSpPr>
            <p:spPr>
              <a:xfrm>
                <a:off x="3265838" y="2253766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>
                    <a:latin typeface="Albany" pitchFamily="34"/>
                    <a:ea typeface="HG Mincho Light J" pitchFamily="2"/>
                    <a:cs typeface="Arial Unicode MS" pitchFamily="2"/>
                  </a:rPr>
                  <a:t>v</a:t>
                </a:r>
              </a:p>
            </p:txBody>
          </p:sp>
          <p:sp>
            <p:nvSpPr>
              <p:cNvPr id="61" name="ZoneTexte 60"/>
              <p:cNvSpPr txBox="1"/>
              <p:nvPr/>
            </p:nvSpPr>
            <p:spPr>
              <a:xfrm>
                <a:off x="3951596" y="2253766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>
                    <a:latin typeface="Albany" pitchFamily="34"/>
                    <a:ea typeface="HG Mincho Light J" pitchFamily="2"/>
                    <a:cs typeface="Arial Unicode MS" pitchFamily="2"/>
                  </a:rPr>
                  <a:t>v</a:t>
                </a:r>
              </a:p>
            </p:txBody>
          </p:sp>
          <p:sp>
            <p:nvSpPr>
              <p:cNvPr id="62" name="ZoneTexte 61"/>
              <p:cNvSpPr txBox="1"/>
              <p:nvPr/>
            </p:nvSpPr>
            <p:spPr>
              <a:xfrm>
                <a:off x="4604698" y="2253766"/>
                <a:ext cx="156902" cy="3243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lIns="0" tIns="0" rIns="0" bIns="0" anchorCtr="0" compatLnSpc="0">
                <a:spAutoFit/>
              </a:bodyPr>
              <a:lstStyle/>
              <a:p>
                <a:pPr hangingPunct="0"/>
                <a:r>
                  <a:rPr lang="fr-FR" sz="2200" b="1">
                    <a:latin typeface="Albany" pitchFamily="34"/>
                    <a:ea typeface="HG Mincho Light J" pitchFamily="2"/>
                    <a:cs typeface="Arial Unicode MS" pitchFamily="2"/>
                  </a:rPr>
                  <a:t>v</a:t>
                </a:r>
              </a:p>
            </p:txBody>
          </p:sp>
        </p:grpSp>
        <p:sp>
          <p:nvSpPr>
            <p:cNvPr id="37" name="ZoneTexte 36"/>
            <p:cNvSpPr txBox="1"/>
            <p:nvPr/>
          </p:nvSpPr>
          <p:spPr>
            <a:xfrm>
              <a:off x="2896506" y="2784111"/>
              <a:ext cx="738664" cy="23243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1600" b="1" i="1" dirty="0" smtClean="0">
                  <a:latin typeface="Courier New" pitchFamily="49"/>
                  <a:ea typeface="HG Mincho Light J" pitchFamily="2"/>
                  <a:cs typeface="Arial Unicode MS" pitchFamily="2"/>
                </a:rPr>
                <a:t>[], at</a:t>
              </a:r>
              <a:endParaRPr lang="fr-FR" sz="1600" b="1" i="1" dirty="0">
                <a:latin typeface="Courier New" pitchFamily="49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38" name="Connecteur droit 37"/>
            <p:cNvSpPr/>
            <p:nvPr/>
          </p:nvSpPr>
          <p:spPr>
            <a:xfrm flipV="1">
              <a:off x="3232591" y="2412067"/>
              <a:ext cx="9273" cy="3688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headEnd type="arrow"/>
              <a:tailEnd type="arrow"/>
            </a:ln>
          </p:spPr>
          <p:txBody>
            <a:bodyPr vert="horz" wrap="none" lIns="17994" tIns="17994" rIns="17994" bIns="17994" anchor="ctr" anchorCtr="1" compatLnSpc="0"/>
            <a:lstStyle/>
            <a:p>
              <a:pPr hangingPunct="0"/>
              <a:endParaRPr lang="fr-FR" sz="1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</p:grp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7541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membres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628800"/>
            <a:ext cx="8784977" cy="504056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2000" dirty="0" smtClean="0">
                <a:latin typeface="+mj-lt"/>
              </a:rPr>
              <a:t>Insertion / Suppression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>
                <a:latin typeface="Lucida Console" panose="020B0609040504020204" pitchFamily="49" charset="0"/>
              </a:rPr>
              <a:t>m.insert</a:t>
            </a:r>
            <a:r>
              <a:rPr lang="fr-FR" sz="1600" dirty="0">
                <a:latin typeface="Lucida Console" panose="020B0609040504020204" pitchFamily="49" charset="0"/>
              </a:rPr>
              <a:t>();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insere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un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(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std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::pair&lt;&gt;), à une position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donnee</a:t>
            </a: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>
                <a:latin typeface="Lucida Console" panose="020B0609040504020204" pitchFamily="49" charset="0"/>
              </a:rPr>
              <a:t>m.erase</a:t>
            </a:r>
            <a:r>
              <a:rPr lang="fr-FR" sz="1600" dirty="0">
                <a:latin typeface="Lucida Console" panose="020B0609040504020204" pitchFamily="49" charset="0"/>
              </a:rPr>
              <a:t>();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supprime un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en utilisant la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klé</a:t>
            </a: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2000" dirty="0" smtClean="0">
                <a:latin typeface="+mj-lt"/>
              </a:rPr>
              <a:t>Autres fonctions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>
                <a:latin typeface="Lucida Console" panose="020B0609040504020204" pitchFamily="49" charset="0"/>
              </a:rPr>
              <a:t>m.find</a:t>
            </a:r>
            <a:r>
              <a:rPr lang="fr-FR" sz="1600" dirty="0">
                <a:latin typeface="Lucida Console" panose="020B0609040504020204" pitchFamily="49" charset="0"/>
              </a:rPr>
              <a:t>(</a:t>
            </a:r>
            <a:r>
              <a:rPr lang="fr-FR" sz="1600" dirty="0" err="1">
                <a:latin typeface="Lucida Console" panose="020B0609040504020204" pitchFamily="49" charset="0"/>
              </a:rPr>
              <a:t>kle</a:t>
            </a:r>
            <a:r>
              <a:rPr lang="fr-FR" sz="1600" dirty="0">
                <a:latin typeface="Lucida Console" panose="020B0609040504020204" pitchFamily="49" charset="0"/>
              </a:rPr>
              <a:t>);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fournit un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it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.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sur un des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elts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ayant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kle</a:t>
            </a: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m.swap</a:t>
            </a:r>
            <a:r>
              <a:rPr lang="fr-FR" sz="1600" dirty="0" smtClean="0">
                <a:latin typeface="Lucida Console" panose="020B0609040504020204" pitchFamily="49" charset="0"/>
              </a:rPr>
              <a:t>();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echange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les contenus de 2 tables de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meme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type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m.extract</a:t>
            </a:r>
            <a:r>
              <a:rPr lang="fr-FR" sz="1600" dirty="0" smtClean="0">
                <a:latin typeface="Lucida Console" panose="020B0609040504020204" pitchFamily="49" charset="0"/>
              </a:rPr>
              <a:t>();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 C++17 : extrait un nœud (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clé+valeur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) d’une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map</a:t>
            </a:r>
            <a:endParaRPr lang="fr-FR" sz="1600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m.merge</a:t>
            </a:r>
            <a:r>
              <a:rPr lang="fr-FR" sz="1600" dirty="0" smtClean="0">
                <a:latin typeface="Lucida Console" panose="020B0609040504020204" pitchFamily="49" charset="0"/>
              </a:rPr>
              <a:t>(m1);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C++17 : fusionne m1 dans m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m.size</a:t>
            </a:r>
            <a:r>
              <a:rPr lang="fr-FR" sz="1600" dirty="0">
                <a:latin typeface="Lucida Console" panose="020B0609040504020204" pitchFamily="49" charset="0"/>
              </a:rPr>
              <a:t>();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retourne le nombre de la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map</a:t>
            </a: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>
                <a:latin typeface="Lucida Console" panose="020B0609040504020204" pitchFamily="49" charset="0"/>
              </a:rPr>
              <a:t>m.empty</a:t>
            </a:r>
            <a:r>
              <a:rPr lang="fr-FR" sz="1600" dirty="0">
                <a:latin typeface="Lucida Console" panose="020B0609040504020204" pitchFamily="49" charset="0"/>
              </a:rPr>
              <a:t>();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retourne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true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si la carte est vide sinon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2000" dirty="0" smtClean="0">
                <a:latin typeface="+mj-lt"/>
              </a:rPr>
              <a:t>Pour </a:t>
            </a:r>
            <a:r>
              <a:rPr lang="fr-FR" sz="2000" dirty="0" err="1" smtClean="0">
                <a:latin typeface="+mj-lt"/>
              </a:rPr>
              <a:t>multimap</a:t>
            </a:r>
            <a:r>
              <a:rPr lang="fr-FR" sz="2000" dirty="0" smtClean="0">
                <a:latin typeface="+mj-lt"/>
              </a:rPr>
              <a:t> :</a:t>
            </a:r>
            <a:endParaRPr lang="fr-FR" sz="2000" dirty="0">
              <a:latin typeface="+mj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m.count</a:t>
            </a:r>
            <a:r>
              <a:rPr lang="fr-FR" sz="1600" dirty="0" smtClean="0">
                <a:latin typeface="Lucida Console" panose="020B0609040504020204" pitchFamily="49" charset="0"/>
              </a:rPr>
              <a:t>(</a:t>
            </a:r>
            <a:r>
              <a:rPr lang="fr-FR" sz="1600" dirty="0" err="1" smtClean="0">
                <a:latin typeface="Lucida Console" panose="020B0609040504020204" pitchFamily="49" charset="0"/>
              </a:rPr>
              <a:t>kle</a:t>
            </a:r>
            <a:r>
              <a:rPr lang="fr-FR" sz="1600" dirty="0" smtClean="0">
                <a:latin typeface="Lucida Console" panose="020B0609040504020204" pitchFamily="49" charset="0"/>
              </a:rPr>
              <a:t>);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nb d’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elts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ayant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kle</a:t>
            </a:r>
            <a:endParaRPr lang="fr-FR" sz="1600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m.lower</a:t>
            </a:r>
            <a:r>
              <a:rPr lang="fr-FR" sz="1600" dirty="0" smtClean="0">
                <a:latin typeface="Lucida Console" panose="020B0609040504020204" pitchFamily="49" charset="0"/>
              </a:rPr>
              <a:t>/</a:t>
            </a:r>
            <a:r>
              <a:rPr lang="fr-FR" sz="1600" dirty="0" err="1" smtClean="0">
                <a:latin typeface="Lucida Console" panose="020B0609040504020204" pitchFamily="49" charset="0"/>
              </a:rPr>
              <a:t>upper</a:t>
            </a:r>
            <a:r>
              <a:rPr lang="fr-FR" sz="1600" dirty="0" smtClean="0">
                <a:latin typeface="Lucida Console" panose="020B0609040504020204" pitchFamily="49" charset="0"/>
              </a:rPr>
              <a:t>/_</a:t>
            </a:r>
            <a:r>
              <a:rPr lang="fr-FR" sz="1600" dirty="0" err="1" smtClean="0">
                <a:latin typeface="Lucida Console" panose="020B0609040504020204" pitchFamily="49" charset="0"/>
              </a:rPr>
              <a:t>bound</a:t>
            </a:r>
            <a:r>
              <a:rPr lang="fr-FR" sz="1600" dirty="0" smtClean="0">
                <a:latin typeface="Lucida Console" panose="020B0609040504020204" pitchFamily="49" charset="0"/>
              </a:rPr>
              <a:t>(</a:t>
            </a:r>
            <a:r>
              <a:rPr lang="fr-FR" sz="1600" dirty="0" err="1" smtClean="0">
                <a:latin typeface="Lucida Console" panose="020B0609040504020204" pitchFamily="49" charset="0"/>
              </a:rPr>
              <a:t>kle</a:t>
            </a:r>
            <a:r>
              <a:rPr lang="fr-FR" sz="1600" dirty="0" smtClean="0">
                <a:latin typeface="Lucida Console" panose="020B0609040504020204" pitchFamily="49" charset="0"/>
              </a:rPr>
              <a:t>);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fournit un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it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. sur le 1</a:t>
            </a:r>
            <a:r>
              <a:rPr lang="fr-FR" sz="1600" baseline="30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ier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elt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ayant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kle</a:t>
            </a:r>
            <a:endParaRPr lang="fr-FR" sz="1600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m.upper_bound</a:t>
            </a:r>
            <a:r>
              <a:rPr lang="fr-FR" sz="1600" dirty="0" smtClean="0">
                <a:latin typeface="Lucida Console" panose="020B0609040504020204" pitchFamily="49" charset="0"/>
              </a:rPr>
              <a:t>(</a:t>
            </a:r>
            <a:r>
              <a:rPr lang="fr-FR" sz="1600" dirty="0" err="1" smtClean="0">
                <a:latin typeface="Lucida Console" panose="020B0609040504020204" pitchFamily="49" charset="0"/>
              </a:rPr>
              <a:t>kle</a:t>
            </a:r>
            <a:r>
              <a:rPr lang="fr-FR" sz="1600" dirty="0" smtClean="0">
                <a:latin typeface="Lucida Console" panose="020B0609040504020204" pitchFamily="49" charset="0"/>
              </a:rPr>
              <a:t>);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fournit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un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it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. sur le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dernier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elt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ayant </a:t>
            </a:r>
            <a:r>
              <a:rPr lang="fr-FR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kle</a:t>
            </a: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4699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22113"/>
          </a:xfrm>
        </p:spPr>
        <p:txBody>
          <a:bodyPr/>
          <a:lstStyle/>
          <a:p>
            <a:r>
              <a:rPr lang="fr-FR" dirty="0" err="1"/>
              <a:t>e</a:t>
            </a:r>
            <a:r>
              <a:rPr lang="fr-FR" dirty="0" err="1" smtClean="0"/>
              <a:t>xtract</a:t>
            </a:r>
            <a:r>
              <a:rPr lang="fr-FR" dirty="0" smtClean="0"/>
              <a:t>/</a:t>
            </a:r>
            <a:r>
              <a:rPr lang="fr-FR" dirty="0" err="1" smtClean="0"/>
              <a:t>merge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m.extract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() : seul moyen pour changer la clé d’une 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map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sans réallouer</a:t>
            </a:r>
          </a:p>
          <a:p>
            <a:pPr marL="0" indent="0">
              <a:buNone/>
            </a:pPr>
            <a:endParaRPr lang="fr-FR" sz="7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map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string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{{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mango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papaya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3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guava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}};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auto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nh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extract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nh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key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4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insert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move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nh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// m == {{1, "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mango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"}, {3, "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guava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"}, {4, "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papaya</a:t>
            </a:r>
            <a:r>
              <a:rPr lang="fr-FR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"}}</a:t>
            </a:r>
          </a:p>
          <a:p>
            <a:pPr marL="0" indent="0">
              <a:buNone/>
            </a:pPr>
            <a:endParaRPr lang="fr-FR" sz="1400" dirty="0">
              <a:solidFill>
                <a:srgbClr val="008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2000" dirty="0" err="1" smtClean="0">
                <a:highlight>
                  <a:srgbClr val="FFFFFF"/>
                </a:highlight>
              </a:rPr>
              <a:t>m.merge</a:t>
            </a:r>
            <a:r>
              <a:rPr lang="fr-FR" sz="2000" dirty="0" smtClean="0">
                <a:highlight>
                  <a:srgbClr val="FFFFFF"/>
                </a:highlight>
              </a:rPr>
              <a:t>() : fusionne 2 tables associatives</a:t>
            </a:r>
          </a:p>
          <a:p>
            <a:pPr marL="0" indent="0">
              <a:buNone/>
            </a:pPr>
            <a:endParaRPr lang="fr-FR" sz="1400" dirty="0" smtClean="0">
              <a:solidFill>
                <a:srgbClr val="008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insert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make_pair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earth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insert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pair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string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&gt;(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"moon"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insert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pair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string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&gt;(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"moon"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insert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({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sun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3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merge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m2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endParaRPr lang="fr-FR" sz="1400" b="1" dirty="0" smtClean="0">
              <a:solidFill>
                <a:srgbClr val="00008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400" b="1" dirty="0">
              <a:solidFill>
                <a:srgbClr val="00008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2000" b="1" dirty="0" smtClean="0">
                <a:highlight>
                  <a:srgbClr val="FFFFFF"/>
                </a:highlight>
              </a:rPr>
              <a:t>Pour la compilation : </a:t>
            </a:r>
            <a:r>
              <a:rPr lang="fr-FR" sz="1600" dirty="0" smtClean="0">
                <a:highlight>
                  <a:srgbClr val="FFFFFF"/>
                </a:highlight>
                <a:latin typeface="Lucida Console" panose="020B0609040504020204" pitchFamily="49" charset="0"/>
              </a:rPr>
              <a:t>$g++ -</a:t>
            </a:r>
            <a:r>
              <a:rPr lang="fr-FR" sz="1600" dirty="0" err="1" smtClean="0">
                <a:highlight>
                  <a:srgbClr val="FFFFFF"/>
                </a:highlight>
                <a:latin typeface="Lucida Console" panose="020B0609040504020204" pitchFamily="49" charset="0"/>
              </a:rPr>
              <a:t>std</a:t>
            </a:r>
            <a:r>
              <a:rPr lang="fr-FR" sz="1600" dirty="0" smtClean="0"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fr-FR" sz="1600" dirty="0" err="1" smtClean="0">
                <a:highlight>
                  <a:srgbClr val="FFFFFF"/>
                </a:highlight>
                <a:latin typeface="Lucida Console" panose="020B0609040504020204" pitchFamily="49" charset="0"/>
              </a:rPr>
              <a:t>c++</a:t>
            </a:r>
            <a:r>
              <a:rPr lang="fr-FR" sz="1600" dirty="0" smtClean="0">
                <a:highlight>
                  <a:srgbClr val="FFFFFF"/>
                </a:highlight>
                <a:latin typeface="Lucida Console" panose="020B0609040504020204" pitchFamily="49" charset="0"/>
              </a:rPr>
              <a:t>17 mergeMap.cpp –o merge.exe</a:t>
            </a:r>
            <a:endParaRPr lang="fr-FR" sz="1600" b="1" dirty="0" smtClean="0">
              <a:solidFill>
                <a:srgbClr val="00008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7429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22113"/>
          </a:xfrm>
        </p:spPr>
        <p:txBody>
          <a:bodyPr/>
          <a:lstStyle/>
          <a:p>
            <a:r>
              <a:rPr lang="fr-FR" dirty="0" smtClean="0"/>
              <a:t>Exemple complet avec </a:t>
            </a:r>
            <a:r>
              <a:rPr lang="fr-FR" dirty="0" err="1" smtClean="0"/>
              <a:t>merge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556792"/>
            <a:ext cx="4104456" cy="452596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iostream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map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&lt;string</a:t>
            </a:r>
            <a:r>
              <a:rPr lang="fr-FR" sz="1400" dirty="0" smtClean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endParaRPr lang="fr-FR" sz="1400" dirty="0">
              <a:solidFill>
                <a:srgbClr val="804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using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namespace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std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template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typename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Conteneur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printContainer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const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Conteneur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&amp;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const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string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&amp;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mess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endParaRPr lang="fr-FR" sz="1400" dirty="0" smtClean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cout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mess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typename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Conteneur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::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const_iterator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cont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begin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for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it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!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cont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();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it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++)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"("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first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second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") 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cout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364410" y="1556791"/>
            <a:ext cx="4752528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main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map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string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map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string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endParaRPr lang="fr-FR" sz="1400" dirty="0" smtClean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m1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insert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make_pair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earth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m1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insert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pair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string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&gt;(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"moon"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m2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insert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pair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string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&gt;(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"moon"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m2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insert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({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sun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3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printContainer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"m1 : 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printContainer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"m2 : 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m1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merge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printContainer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"m1 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apres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merge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: 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	</a:t>
            </a:r>
          </a:p>
          <a:p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</a:p>
          <a:p>
            <a:r>
              <a:rPr lang="fr-FR" dirty="0" smtClean="0"/>
              <a:t> </a:t>
            </a: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5495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22113"/>
          </a:xfrm>
        </p:spPr>
        <p:txBody>
          <a:bodyPr/>
          <a:lstStyle/>
          <a:p>
            <a:r>
              <a:rPr lang="fr-FR" dirty="0" smtClean="0"/>
              <a:t>Exemple complet avec </a:t>
            </a:r>
            <a:r>
              <a:rPr lang="fr-FR" dirty="0" err="1" smtClean="0"/>
              <a:t>merge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556792"/>
            <a:ext cx="4104456" cy="452596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iostream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map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14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&lt;string</a:t>
            </a:r>
            <a:r>
              <a:rPr lang="fr-FR" sz="1400" dirty="0" smtClean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endParaRPr lang="fr-FR" sz="1400" dirty="0">
              <a:solidFill>
                <a:srgbClr val="804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using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namespace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std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template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typename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Conteneur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printContainer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const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Conteneur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&amp;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const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string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&amp;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mess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endParaRPr lang="fr-FR" sz="1400" dirty="0" smtClean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cout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mess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typename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Conteneur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::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const_iterator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cont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begin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for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it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!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cont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();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it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++)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"("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first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second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") 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cout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endl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364410" y="1556791"/>
            <a:ext cx="4752528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main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map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string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map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string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endParaRPr lang="fr-FR" sz="1400" dirty="0" smtClean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m1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insert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make_pair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earth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m1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insert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pair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string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&gt;(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"moon"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m2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insert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pair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string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&gt;(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"moon"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m2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insert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({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sun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3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printContainer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"m1 : 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printContainer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"m2 : 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m1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merge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m2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printContainer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"m1 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apres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merge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: 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	</a:t>
            </a:r>
          </a:p>
          <a:p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</a:p>
          <a:p>
            <a:r>
              <a:rPr lang="fr-FR" dirty="0" smtClean="0"/>
              <a:t> </a:t>
            </a: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65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1545382" y="2276872"/>
            <a:ext cx="7128792" cy="24482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Output 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m1 </a:t>
            </a:r>
            <a:r>
              <a:rPr lang="en-US" sz="2400" dirty="0">
                <a:solidFill>
                  <a:schemeClr val="tx1"/>
                </a:solidFill>
              </a:rPr>
              <a:t>: (earth: 1) (moon: 2) </a:t>
            </a:r>
          </a:p>
          <a:p>
            <a:r>
              <a:rPr lang="en-US" sz="2400" dirty="0">
                <a:solidFill>
                  <a:schemeClr val="tx1"/>
                </a:solidFill>
              </a:rPr>
              <a:t>m2 : (moon: 2) (sun: 3) </a:t>
            </a:r>
          </a:p>
          <a:p>
            <a:r>
              <a:rPr lang="en-US" sz="2400" dirty="0">
                <a:solidFill>
                  <a:schemeClr val="tx1"/>
                </a:solidFill>
              </a:rPr>
              <a:t>m1 </a:t>
            </a:r>
            <a:r>
              <a:rPr lang="en-US" sz="2400" dirty="0" err="1">
                <a:solidFill>
                  <a:schemeClr val="tx1"/>
                </a:solidFill>
              </a:rPr>
              <a:t>apres</a:t>
            </a:r>
            <a:r>
              <a:rPr lang="en-US" sz="2400" dirty="0">
                <a:solidFill>
                  <a:schemeClr val="tx1"/>
                </a:solidFill>
              </a:rPr>
              <a:t> merge : (earth: 1) (moon: 2) (sun: 3)</a:t>
            </a:r>
            <a:endParaRPr lang="fr-FR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951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94121"/>
          </a:xfrm>
        </p:spPr>
        <p:txBody>
          <a:bodyPr/>
          <a:lstStyle/>
          <a:p>
            <a:r>
              <a:rPr lang="fr-FR" dirty="0"/>
              <a:t>s</a:t>
            </a:r>
            <a:r>
              <a:rPr lang="fr-FR" dirty="0" smtClean="0"/>
              <a:t>et/</a:t>
            </a:r>
            <a:r>
              <a:rPr lang="fr-FR" dirty="0" err="1" smtClean="0"/>
              <a:t>multiset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8748" y="1642542"/>
            <a:ext cx="8507288" cy="4090714"/>
          </a:xfrm>
        </p:spPr>
        <p:txBody>
          <a:bodyPr>
            <a:normAutofit/>
          </a:bodyPr>
          <a:lstStyle/>
          <a:p>
            <a:r>
              <a:rPr lang="fr-FR" sz="2000" dirty="0" smtClean="0"/>
              <a:t>Cas particulier de </a:t>
            </a:r>
            <a:r>
              <a:rPr lang="fr-FR" sz="2000" dirty="0" err="1" smtClean="0"/>
              <a:t>map</a:t>
            </a:r>
            <a:r>
              <a:rPr lang="fr-FR" sz="2000" dirty="0" smtClean="0"/>
              <a:t> = ensemble de clés (ce ne sont plus des paires </a:t>
            </a:r>
            <a:r>
              <a:rPr lang="fr-FR" sz="2000" dirty="0" err="1" smtClean="0"/>
              <a:t>cle</a:t>
            </a:r>
            <a:r>
              <a:rPr lang="fr-FR" sz="2000" dirty="0" smtClean="0"/>
              <a:t>/val)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smtClean="0">
                <a:sym typeface="Wingdings" panose="05000000000000000000" pitchFamily="2" charset="2"/>
              </a:rPr>
              <a:t> même construction, insertion, fonctions membres</a:t>
            </a:r>
            <a:endParaRPr lang="fr-FR" sz="2000" dirty="0" smtClean="0"/>
          </a:p>
          <a:p>
            <a:r>
              <a:rPr lang="fr-FR" sz="2000" dirty="0">
                <a:sym typeface="Wingdings" panose="05000000000000000000" pitchFamily="2" charset="2"/>
              </a:rPr>
              <a:t>E</a:t>
            </a:r>
            <a:r>
              <a:rPr lang="fr-FR" sz="2000" dirty="0" smtClean="0">
                <a:sym typeface="Wingdings" panose="05000000000000000000" pitchFamily="2" charset="2"/>
              </a:rPr>
              <a:t>nsemble d’éléments constitués de </a:t>
            </a:r>
            <a:r>
              <a:rPr lang="fr-FR" sz="2000" b="1" dirty="0" smtClean="0">
                <a:sym typeface="Wingdings" panose="05000000000000000000" pitchFamily="2" charset="2"/>
              </a:rPr>
              <a:t>valeurs constantes -&gt; Non modifiables</a:t>
            </a:r>
            <a:endParaRPr lang="fr-FR" sz="2000" b="1" dirty="0">
              <a:latin typeface="Lucida Console" panose="020B0609040504020204" pitchFamily="49" charset="0"/>
            </a:endParaRPr>
          </a:p>
          <a:p>
            <a:endParaRPr lang="fr-FR" sz="1900" dirty="0" smtClean="0">
              <a:latin typeface="Lucida Console" panose="020B0609040504020204" pitchFamily="49" charset="0"/>
            </a:endParaRPr>
          </a:p>
          <a:p>
            <a:endParaRPr lang="fr-FR" sz="1900" dirty="0"/>
          </a:p>
          <a:p>
            <a:pPr marL="0" indent="0">
              <a:buNone/>
            </a:pPr>
            <a:endParaRPr lang="fr-FR" sz="1900" dirty="0" smtClean="0"/>
          </a:p>
          <a:p>
            <a:r>
              <a:rPr lang="fr-FR" sz="2000" dirty="0" smtClean="0"/>
              <a:t>set vs </a:t>
            </a:r>
            <a:r>
              <a:rPr lang="fr-FR" sz="2000" dirty="0" err="1" smtClean="0"/>
              <a:t>multiset</a:t>
            </a:r>
            <a:r>
              <a:rPr lang="fr-FR" sz="2000" dirty="0" smtClean="0"/>
              <a:t> </a:t>
            </a:r>
            <a:r>
              <a:rPr lang="fr-FR" sz="2000" dirty="0" smtClean="0">
                <a:sym typeface="Wingdings" panose="05000000000000000000" pitchFamily="2" charset="2"/>
              </a:rPr>
              <a:t></a:t>
            </a:r>
            <a:r>
              <a:rPr lang="fr-FR" sz="2000" dirty="0" smtClean="0"/>
              <a:t> unicité des clés vs plusieurs éléments ont la même clé</a:t>
            </a:r>
          </a:p>
          <a:p>
            <a:r>
              <a:rPr lang="fr-FR" sz="2000" dirty="0" smtClean="0">
                <a:ea typeface="HG Mincho Light J" pitchFamily="2"/>
                <a:cs typeface="Arial Unicode MS" pitchFamily="2"/>
              </a:rPr>
              <a:t>Trié automatiquement par </a:t>
            </a:r>
            <a:r>
              <a:rPr lang="fr-FR" sz="2000" dirty="0">
                <a:ea typeface="HG Mincho Light J" pitchFamily="2"/>
                <a:cs typeface="Arial Unicode MS" pitchFamily="2"/>
              </a:rPr>
              <a:t>ordre croissant des </a:t>
            </a:r>
            <a:r>
              <a:rPr lang="fr-FR" sz="2000" dirty="0" smtClean="0">
                <a:ea typeface="HG Mincho Light J" pitchFamily="2"/>
                <a:cs typeface="Arial Unicode MS" pitchFamily="2"/>
              </a:rPr>
              <a:t>clés selon un opérateur de comparaison choisi à la construction</a:t>
            </a:r>
            <a:endParaRPr lang="fr-FR" sz="2000" dirty="0" smtClean="0">
              <a:sym typeface="Wingdings" panose="05000000000000000000" pitchFamily="2" charset="2"/>
            </a:endParaRPr>
          </a:p>
          <a:p>
            <a:r>
              <a:rPr lang="fr-FR" sz="2000" dirty="0" smtClean="0">
                <a:sym typeface="Wingdings" panose="05000000000000000000" pitchFamily="2" charset="2"/>
              </a:rPr>
              <a:t>Accès rapide à la valeur </a:t>
            </a:r>
            <a:r>
              <a:rPr lang="fr-FR" sz="2000" dirty="0">
                <a:sym typeface="Wingdings" panose="05000000000000000000" pitchFamily="2" charset="2"/>
              </a:rPr>
              <a:t>associée à </a:t>
            </a:r>
            <a:r>
              <a:rPr lang="fr-FR" sz="2000" dirty="0" smtClean="0">
                <a:sym typeface="Wingdings" panose="05000000000000000000" pitchFamily="2" charset="2"/>
              </a:rPr>
              <a:t>clé </a:t>
            </a:r>
            <a:r>
              <a:rPr lang="fr-FR" sz="2000" dirty="0">
                <a:sym typeface="Wingdings" panose="05000000000000000000" pitchFamily="2" charset="2"/>
              </a:rPr>
              <a:t>en O(log(n</a:t>
            </a:r>
            <a:r>
              <a:rPr lang="fr-FR" sz="2000" dirty="0" smtClean="0">
                <a:sym typeface="Wingdings" panose="05000000000000000000" pitchFamily="2" charset="2"/>
              </a:rPr>
              <a:t>))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185217" y="2852936"/>
            <a:ext cx="8588746" cy="7920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template &lt;class </a:t>
            </a:r>
            <a:r>
              <a:rPr lang="en-US" sz="2400" dirty="0" smtClean="0">
                <a:solidFill>
                  <a:schemeClr val="tx1"/>
                </a:solidFill>
              </a:rPr>
              <a:t>key, class Compare=less&lt;Keys&gt; </a:t>
            </a:r>
            <a:r>
              <a:rPr lang="en-US" sz="2400" dirty="0">
                <a:solidFill>
                  <a:schemeClr val="tx1"/>
                </a:solidFill>
              </a:rPr>
              <a:t>&gt; </a:t>
            </a:r>
            <a:r>
              <a:rPr lang="en-US" sz="2400" dirty="0" smtClean="0">
                <a:solidFill>
                  <a:schemeClr val="tx1"/>
                </a:solidFill>
              </a:rPr>
              <a:t>class set/multiset;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5043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set/</a:t>
            </a:r>
            <a:r>
              <a:rPr lang="fr-FR" dirty="0" err="1" smtClean="0"/>
              <a:t>multiset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911" y="1440574"/>
            <a:ext cx="8784977" cy="5184576"/>
          </a:xfrm>
        </p:spPr>
        <p:txBody>
          <a:bodyPr>
            <a:normAutofit/>
          </a:bodyPr>
          <a:lstStyle/>
          <a:p>
            <a:endParaRPr lang="fr-FR" sz="2000" dirty="0" smtClean="0"/>
          </a:p>
          <a:p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2000" b="1" i="1" dirty="0" smtClean="0">
                <a:latin typeface="Courier New" pitchFamily="49"/>
                <a:ea typeface="HG Mincho Light J" pitchFamily="2"/>
                <a:cs typeface="Arial Unicode MS" pitchFamily="2"/>
              </a:rPr>
              <a:t>Trié </a:t>
            </a:r>
            <a:r>
              <a:rPr lang="fr-FR" sz="2000" b="1" i="1" dirty="0">
                <a:latin typeface="Courier New" pitchFamily="49"/>
                <a:ea typeface="HG Mincho Light J" pitchFamily="2"/>
                <a:cs typeface="Arial Unicode MS" pitchFamily="2"/>
              </a:rPr>
              <a:t>par ordre croissant des </a:t>
            </a:r>
            <a:r>
              <a:rPr lang="fr-FR" sz="2000" b="1" i="1" dirty="0" err="1" smtClean="0">
                <a:latin typeface="Courier New" pitchFamily="49"/>
                <a:ea typeface="HG Mincho Light J" pitchFamily="2"/>
                <a:cs typeface="Arial Unicode MS" pitchFamily="2"/>
              </a:rPr>
              <a:t>klés</a:t>
            </a:r>
            <a:endParaRPr lang="fr-FR" sz="2000" dirty="0" smtClean="0"/>
          </a:p>
          <a:p>
            <a:pPr marL="0" indent="0">
              <a:lnSpc>
                <a:spcPct val="110000"/>
              </a:lnSpc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 smtClean="0">
                <a:latin typeface="Lucida Console" panose="020B0609040504020204" pitchFamily="49" charset="0"/>
              </a:rPr>
              <a:t>set&lt;</a:t>
            </a:r>
            <a:r>
              <a:rPr lang="fr-FR" sz="1600" dirty="0" err="1" smtClean="0">
                <a:latin typeface="Lucida Console" panose="020B0609040504020204" pitchFamily="49" charset="0"/>
              </a:rPr>
              <a:t>int</a:t>
            </a:r>
            <a:r>
              <a:rPr lang="fr-FR" sz="1600" dirty="0" smtClean="0">
                <a:latin typeface="Lucida Console" panose="020B0609040504020204" pitchFamily="49" charset="0"/>
              </a:rPr>
              <a:t>&gt; m; </a:t>
            </a:r>
            <a:endParaRPr lang="fr-F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set::</a:t>
            </a:r>
            <a:r>
              <a:rPr lang="fr-FR" sz="16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iterateur</a:t>
            </a:r>
            <a:r>
              <a:rPr lang="fr-FR" sz="1600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fr-FR" sz="16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it</a:t>
            </a: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fr-FR" sz="1600" dirty="0">
                <a:latin typeface="Lucida Console" panose="020B0609040504020204" pitchFamily="49" charset="0"/>
                <a:sym typeface="Wingdings" panose="05000000000000000000" pitchFamily="2" charset="2"/>
              </a:rPr>
              <a:t>c</a:t>
            </a: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out &lt;&lt; *</a:t>
            </a:r>
            <a:r>
              <a:rPr lang="fr-FR" sz="1600" dirty="0" err="1" smtClean="0">
                <a:latin typeface="Lucida Console" panose="020B0609040504020204" pitchFamily="49" charset="0"/>
                <a:sym typeface="Wingdings" panose="05000000000000000000" pitchFamily="2" charset="2"/>
              </a:rPr>
              <a:t>it</a:t>
            </a: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; </a:t>
            </a:r>
            <a:r>
              <a:rPr lang="fr-F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represente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elt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de l’ensemble</a:t>
            </a:r>
          </a:p>
          <a:p>
            <a:pPr marL="0" indent="0">
              <a:buNone/>
            </a:pP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*</a:t>
            </a:r>
            <a:r>
              <a:rPr lang="fr-FR" sz="1600" dirty="0" err="1" smtClean="0">
                <a:latin typeface="Lucida Console" panose="020B0609040504020204" pitchFamily="49" charset="0"/>
                <a:sym typeface="Wingdings" panose="05000000000000000000" pitchFamily="2" charset="2"/>
              </a:rPr>
              <a:t>it</a:t>
            </a: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 = … ; </a:t>
            </a:r>
            <a:r>
              <a:rPr lang="fr-FR" sz="1600" dirty="0" smtClean="0">
                <a:solidFill>
                  <a:srgbClr val="00B050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// INTERDIT .. Valeurs constantes donc non modifiables</a:t>
            </a:r>
          </a:p>
          <a:p>
            <a:pPr marL="0" indent="0">
              <a:buNone/>
            </a:pPr>
            <a:endParaRPr lang="fr-FR" sz="1600" dirty="0" smtClean="0">
              <a:solidFill>
                <a:srgbClr val="00B050"/>
              </a:solidFill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Insertion d’éléments possibles</a:t>
            </a:r>
            <a:endParaRPr lang="fr-FR" sz="16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Pas d’accès aux éléments avec []</a:t>
            </a:r>
          </a:p>
          <a:p>
            <a:pPr marL="0" indent="0">
              <a:buNone/>
            </a:pPr>
            <a:r>
              <a:rPr lang="fr-FR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Accès avec une méthode de recherche</a:t>
            </a:r>
            <a:endParaRPr lang="fr-FR" sz="16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221772" y="1713438"/>
            <a:ext cx="2646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hangingPunct="0"/>
            <a:r>
              <a:rPr lang="fr-FR" dirty="0" err="1">
                <a:latin typeface="Albany" pitchFamily="34"/>
                <a:ea typeface="HG Mincho Light J" pitchFamily="2"/>
                <a:cs typeface="Arial Unicode MS" pitchFamily="2"/>
              </a:rPr>
              <a:t>itérateur</a:t>
            </a:r>
            <a:r>
              <a:rPr lang="fr-FR" b="1" dirty="0">
                <a:latin typeface="Albany" pitchFamily="34"/>
                <a:ea typeface="HG Mincho Light J" pitchFamily="2"/>
                <a:cs typeface="Arial Unicode MS" pitchFamily="2"/>
              </a:rPr>
              <a:t> </a:t>
            </a:r>
            <a:r>
              <a:rPr lang="fr-FR" b="1" dirty="0" smtClean="0">
                <a:latin typeface="Albany" pitchFamily="34"/>
                <a:ea typeface="HG Mincho Light J" pitchFamily="2"/>
                <a:cs typeface="Arial Unicode MS" pitchFamily="2"/>
              </a:rPr>
              <a:t>Bidirectionnel</a:t>
            </a:r>
            <a:endParaRPr lang="fr-FR" b="1" dirty="0">
              <a:latin typeface="Albany" pitchFamily="34"/>
              <a:ea typeface="HG Mincho Light J" pitchFamily="2"/>
              <a:cs typeface="Arial Unicode MS" pitchFamily="2"/>
            </a:endParaRPr>
          </a:p>
          <a:p>
            <a:pPr algn="ctr" hangingPunct="0"/>
            <a:r>
              <a:rPr lang="fr-FR" dirty="0">
                <a:latin typeface="Albany" pitchFamily="34"/>
                <a:ea typeface="HG Mincho Light J" pitchFamily="2"/>
                <a:cs typeface="Arial Unicode MS" pitchFamily="2"/>
              </a:rPr>
              <a:t>(opère sur les </a:t>
            </a:r>
            <a:r>
              <a:rPr lang="fr-FR" b="1" dirty="0">
                <a:latin typeface="Albany" pitchFamily="34"/>
                <a:ea typeface="HG Mincho Light J" pitchFamily="2"/>
                <a:cs typeface="Arial Unicode MS" pitchFamily="2"/>
              </a:rPr>
              <a:t>paires</a:t>
            </a:r>
            <a:r>
              <a:rPr lang="fr-FR" dirty="0" smtClean="0">
                <a:latin typeface="Albany" pitchFamily="34"/>
                <a:ea typeface="HG Mincho Light J" pitchFamily="2"/>
                <a:cs typeface="Arial Unicode MS" pitchFamily="2"/>
              </a:rPr>
              <a:t>)</a:t>
            </a:r>
          </a:p>
          <a:p>
            <a:pPr algn="ctr" hangingPunct="0"/>
            <a:r>
              <a:rPr lang="fr-FR" dirty="0">
                <a:latin typeface="Albany" pitchFamily="34"/>
                <a:ea typeface="HG Mincho Light J" pitchFamily="2"/>
                <a:cs typeface="Arial Unicode MS" pitchFamily="2"/>
              </a:rPr>
              <a:t>c</a:t>
            </a:r>
            <a:r>
              <a:rPr lang="fr-FR" dirty="0" smtClean="0">
                <a:latin typeface="Albany" pitchFamily="34"/>
                <a:ea typeface="HG Mincho Light J" pitchFamily="2"/>
                <a:cs typeface="Arial Unicode MS" pitchFamily="2"/>
              </a:rPr>
              <a:t>lés </a:t>
            </a:r>
            <a:r>
              <a:rPr lang="fr-FR" b="1" dirty="0" err="1" smtClean="0">
                <a:latin typeface="Albany" pitchFamily="34"/>
                <a:ea typeface="HG Mincho Light J" pitchFamily="2"/>
                <a:cs typeface="Arial Unicode MS" pitchFamily="2"/>
              </a:rPr>
              <a:t>const</a:t>
            </a:r>
            <a:endParaRPr lang="fr-FR" b="1" dirty="0">
              <a:latin typeface="Albany" pitchFamily="34"/>
              <a:ea typeface="HG Mincho Light J" pitchFamily="2"/>
              <a:cs typeface="Arial Unicode MS" pitchFamily="2"/>
            </a:endParaRPr>
          </a:p>
          <a:p>
            <a:endParaRPr lang="fr-FR" dirty="0"/>
          </a:p>
        </p:txBody>
      </p:sp>
      <p:grpSp>
        <p:nvGrpSpPr>
          <p:cNvPr id="63" name="Groupe 62"/>
          <p:cNvGrpSpPr/>
          <p:nvPr/>
        </p:nvGrpSpPr>
        <p:grpSpPr>
          <a:xfrm>
            <a:off x="1017418" y="1714819"/>
            <a:ext cx="3918614" cy="653171"/>
            <a:chOff x="979980" y="1959513"/>
            <a:chExt cx="3918614" cy="653171"/>
          </a:xfrm>
        </p:grpSpPr>
        <p:sp>
          <p:nvSpPr>
            <p:cNvPr id="64" name="Forme libre 63"/>
            <p:cNvSpPr/>
            <p:nvPr/>
          </p:nvSpPr>
          <p:spPr>
            <a:xfrm>
              <a:off x="979980" y="1959513"/>
              <a:ext cx="3918614" cy="65317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65" name="Connecteur droit 64"/>
            <p:cNvSpPr/>
            <p:nvPr/>
          </p:nvSpPr>
          <p:spPr>
            <a:xfrm>
              <a:off x="1633082" y="1959513"/>
              <a:ext cx="0" cy="653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66" name="Connecteur droit 65"/>
            <p:cNvSpPr/>
            <p:nvPr/>
          </p:nvSpPr>
          <p:spPr>
            <a:xfrm>
              <a:off x="2286185" y="1959513"/>
              <a:ext cx="0" cy="653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67" name="Connecteur droit 66"/>
            <p:cNvSpPr/>
            <p:nvPr/>
          </p:nvSpPr>
          <p:spPr>
            <a:xfrm>
              <a:off x="2939287" y="1959513"/>
              <a:ext cx="0" cy="653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68" name="Connecteur droit 67"/>
            <p:cNvSpPr/>
            <p:nvPr/>
          </p:nvSpPr>
          <p:spPr>
            <a:xfrm>
              <a:off x="3592390" y="1959513"/>
              <a:ext cx="0" cy="653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69" name="Connecteur droit 68"/>
            <p:cNvSpPr/>
            <p:nvPr/>
          </p:nvSpPr>
          <p:spPr>
            <a:xfrm>
              <a:off x="4245492" y="1959513"/>
              <a:ext cx="0" cy="653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endParaRPr lang="fr-FR" sz="2200"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1044964" y="1996417"/>
              <a:ext cx="156902" cy="32438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>
                  <a:latin typeface="Albany" pitchFamily="34"/>
                  <a:ea typeface="HG Mincho Light J" pitchFamily="2"/>
                  <a:cs typeface="Arial Unicode MS" pitchFamily="2"/>
                </a:rPr>
                <a:t>k</a:t>
              </a:r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1731048" y="1996743"/>
              <a:ext cx="156902" cy="32438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>
                  <a:latin typeface="Albany" pitchFamily="34"/>
                  <a:ea typeface="HG Mincho Light J" pitchFamily="2"/>
                  <a:cs typeface="Arial Unicode MS" pitchFamily="2"/>
                </a:rPr>
                <a:t>k</a:t>
              </a: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2384150" y="1996743"/>
              <a:ext cx="156902" cy="32438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>
                  <a:latin typeface="Albany" pitchFamily="34"/>
                  <a:ea typeface="HG Mincho Light J" pitchFamily="2"/>
                  <a:cs typeface="Arial Unicode MS" pitchFamily="2"/>
                </a:rPr>
                <a:t>k</a:t>
              </a:r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3037253" y="1996743"/>
              <a:ext cx="156902" cy="32438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>
                  <a:latin typeface="Albany" pitchFamily="34"/>
                  <a:ea typeface="HG Mincho Light J" pitchFamily="2"/>
                  <a:cs typeface="Arial Unicode MS" pitchFamily="2"/>
                </a:rPr>
                <a:t>k</a:t>
              </a: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3690355" y="1996743"/>
              <a:ext cx="156902" cy="32438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>
                  <a:latin typeface="Albany" pitchFamily="34"/>
                  <a:ea typeface="HG Mincho Light J" pitchFamily="2"/>
                  <a:cs typeface="Arial Unicode MS" pitchFamily="2"/>
                </a:rPr>
                <a:t>k</a:t>
              </a: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4343457" y="1996743"/>
              <a:ext cx="156902" cy="32438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hangingPunct="0"/>
              <a:r>
                <a:rPr lang="fr-FR" sz="2200" b="1">
                  <a:latin typeface="Albany" pitchFamily="34"/>
                  <a:ea typeface="HG Mincho Light J" pitchFamily="2"/>
                  <a:cs typeface="Arial Unicode MS" pitchFamily="2"/>
                </a:rPr>
                <a:t>k</a:t>
              </a:r>
            </a:p>
          </p:txBody>
        </p:sp>
      </p:grp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5239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	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4400" dirty="0" smtClean="0"/>
              <a:t>Depuis la norme C++11 …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	</a:t>
            </a:r>
            <a:r>
              <a:rPr lang="fr-FR" sz="4000" dirty="0" smtClean="0"/>
              <a:t> 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3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Nouvelle syntaxe disponible pour « for »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9776" y="1844824"/>
            <a:ext cx="8229600" cy="44644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2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fr-FR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l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access by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reference</a:t>
            </a:r>
          </a:p>
          <a:p>
            <a:pPr marL="0" indent="0">
              <a:buNone/>
            </a:pP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'\n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endParaRPr lang="fr-FR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06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Vue général de la STL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595929"/>
            <a:ext cx="8640960" cy="47853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2400" dirty="0" smtClean="0"/>
              <a:t>Un ensemble de classes conteneurs : </a:t>
            </a:r>
            <a:r>
              <a:rPr lang="fr-FR" sz="2400" dirty="0" err="1" smtClean="0"/>
              <a:t>vector</a:t>
            </a:r>
            <a:r>
              <a:rPr lang="fr-FR" sz="2400" dirty="0" smtClean="0"/>
              <a:t>, </a:t>
            </a:r>
            <a:r>
              <a:rPr lang="fr-FR" sz="2400" dirty="0" err="1" smtClean="0"/>
              <a:t>list</a:t>
            </a:r>
            <a:r>
              <a:rPr lang="fr-FR" sz="2400" dirty="0" smtClean="0"/>
              <a:t>, </a:t>
            </a:r>
            <a:r>
              <a:rPr lang="fr-FR" sz="2400" dirty="0" err="1" smtClean="0"/>
              <a:t>map</a:t>
            </a:r>
            <a:r>
              <a:rPr lang="fr-FR" sz="2400" dirty="0" smtClean="0"/>
              <a:t>, set, queue, </a:t>
            </a:r>
            <a:r>
              <a:rPr lang="fr-FR" sz="2400" dirty="0" err="1" smtClean="0"/>
              <a:t>stack</a:t>
            </a:r>
            <a:r>
              <a:rPr lang="fr-FR" sz="2400" dirty="0" smtClean="0"/>
              <a:t>, </a:t>
            </a:r>
            <a:r>
              <a:rPr lang="fr-FR" sz="2400" dirty="0" err="1" smtClean="0"/>
              <a:t>deque</a:t>
            </a:r>
            <a:r>
              <a:rPr lang="fr-FR" sz="2400" dirty="0" smtClean="0"/>
              <a:t>, … pour contenir des données de tous types</a:t>
            </a:r>
          </a:p>
          <a:p>
            <a:pPr>
              <a:lnSpc>
                <a:spcPct val="110000"/>
              </a:lnSpc>
            </a:pPr>
            <a:endParaRPr lang="fr-FR" sz="800" dirty="0" smtClean="0"/>
          </a:p>
          <a:p>
            <a:pPr>
              <a:lnSpc>
                <a:spcPct val="110000"/>
              </a:lnSpc>
            </a:pPr>
            <a:r>
              <a:rPr lang="fr-FR" sz="2400" dirty="0" smtClean="0"/>
              <a:t>Une abstraction des pointeurs : les </a:t>
            </a:r>
            <a:r>
              <a:rPr lang="fr-FR" sz="2400" dirty="0" err="1" smtClean="0"/>
              <a:t>itérateurs</a:t>
            </a:r>
            <a:r>
              <a:rPr lang="fr-FR" sz="2400" dirty="0" smtClean="0"/>
              <a:t> pour parcourir les conteneurs et accéder aux données de manière performante</a:t>
            </a:r>
          </a:p>
          <a:p>
            <a:pPr>
              <a:lnSpc>
                <a:spcPct val="110000"/>
              </a:lnSpc>
            </a:pPr>
            <a:endParaRPr lang="fr-FR" sz="800" dirty="0" smtClean="0"/>
          </a:p>
          <a:p>
            <a:pPr>
              <a:lnSpc>
                <a:spcPct val="110000"/>
              </a:lnSpc>
            </a:pPr>
            <a:r>
              <a:rPr lang="fr-FR" sz="2400" dirty="0" smtClean="0"/>
              <a:t>Des méthodes appliqués aux conteneurs : </a:t>
            </a:r>
            <a:r>
              <a:rPr lang="fr-FR" sz="2400" dirty="0" err="1" smtClean="0"/>
              <a:t>sort,find</a:t>
            </a:r>
            <a:r>
              <a:rPr lang="fr-FR" sz="2400" dirty="0" smtClean="0"/>
              <a:t>, …  pour manipuler les données</a:t>
            </a:r>
          </a:p>
          <a:p>
            <a:pPr>
              <a:lnSpc>
                <a:spcPct val="110000"/>
              </a:lnSpc>
            </a:pPr>
            <a:endParaRPr lang="fr-FR" sz="800" dirty="0" smtClean="0"/>
          </a:p>
          <a:p>
            <a:pPr>
              <a:lnSpc>
                <a:spcPct val="110000"/>
              </a:lnSpc>
            </a:pPr>
            <a:r>
              <a:rPr lang="fr-FR" sz="2400" dirty="0" smtClean="0"/>
              <a:t>Une classe string permettant de gérer de manière sûre les chaînes de caractères</a:t>
            </a: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9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Le type « auto »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9776" y="1844824"/>
            <a:ext cx="8382704" cy="44644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1400" b="1" dirty="0" smtClean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uto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utilisé lors de l’initialisation d’une variable à la place du type de la variable</a:t>
            </a:r>
          </a:p>
          <a:p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5.0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5.0 is a double literal, so d will be type double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4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1 + 2 evaluates to an integer, so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will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be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pPr marL="0" indent="0">
              <a:buNone/>
            </a:pPr>
            <a:r>
              <a:rPr lang="fr-FR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add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return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  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y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endParaRPr lang="fr-FR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sum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add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6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add() returns an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, so sum will be type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</a:t>
            </a:r>
            <a:r>
              <a:rPr lang="fr-FR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fr-F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47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	</a:t>
            </a:r>
            <a:endParaRPr lang="fr-FR" sz="2400" dirty="0" smtClean="0"/>
          </a:p>
          <a:p>
            <a:pPr marL="0" indent="0" algn="ctr">
              <a:buNone/>
            </a:pPr>
            <a:r>
              <a:rPr lang="fr-FR" sz="2400" dirty="0"/>
              <a:t>	</a:t>
            </a:r>
            <a:r>
              <a:rPr lang="fr-FR" sz="6000" dirty="0" smtClean="0"/>
              <a:t>La classe string</a:t>
            </a:r>
            <a:r>
              <a:rPr lang="fr-FR" sz="1800" dirty="0"/>
              <a:t>	</a:t>
            </a:r>
            <a:r>
              <a:rPr lang="fr-FR" sz="1800" dirty="0" smtClean="0"/>
              <a:t>		</a:t>
            </a:r>
            <a:r>
              <a:rPr lang="fr-FR" sz="4000" dirty="0" smtClean="0"/>
              <a:t> 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7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94121"/>
          </a:xfrm>
        </p:spPr>
        <p:txBody>
          <a:bodyPr>
            <a:normAutofit/>
          </a:bodyPr>
          <a:lstStyle/>
          <a:p>
            <a:r>
              <a:rPr lang="fr-FR" sz="4800" dirty="0" smtClean="0"/>
              <a:t>string</a:t>
            </a: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8748" y="1340768"/>
            <a:ext cx="8507288" cy="5184576"/>
          </a:xfrm>
        </p:spPr>
        <p:txBody>
          <a:bodyPr>
            <a:normAutofit/>
          </a:bodyPr>
          <a:lstStyle/>
          <a:p>
            <a:r>
              <a:rPr lang="fr-FR" sz="2400" dirty="0" smtClean="0"/>
              <a:t>Simplifie les tableaux de chaines de caractères en C</a:t>
            </a:r>
          </a:p>
          <a:p>
            <a:r>
              <a:rPr lang="fr-FR" sz="2400" dirty="0" smtClean="0"/>
              <a:t>Construit à partir du conteneur </a:t>
            </a:r>
            <a:r>
              <a:rPr lang="fr-FR" sz="2400" dirty="0" err="1" smtClean="0"/>
              <a:t>vector</a:t>
            </a:r>
            <a:r>
              <a:rPr lang="fr-FR" sz="2400" dirty="0"/>
              <a:t> </a:t>
            </a:r>
            <a:r>
              <a:rPr lang="fr-FR" sz="2400" dirty="0" smtClean="0">
                <a:sym typeface="Wingdings" panose="05000000000000000000" pitchFamily="2" charset="2"/>
              </a:rPr>
              <a:t> </a:t>
            </a:r>
            <a:r>
              <a:rPr lang="fr-FR" sz="2400" dirty="0" err="1" smtClean="0">
                <a:sym typeface="Wingdings" panose="05000000000000000000" pitchFamily="2" charset="2"/>
              </a:rPr>
              <a:t>vector</a:t>
            </a:r>
            <a:r>
              <a:rPr lang="fr-FR" sz="2400" dirty="0" smtClean="0">
                <a:sym typeface="Wingdings" panose="05000000000000000000" pitchFamily="2" charset="2"/>
              </a:rPr>
              <a:t>&lt;char&gt;</a:t>
            </a:r>
            <a:endParaRPr lang="fr-FR" sz="2400" dirty="0" smtClean="0">
              <a:latin typeface="Lucida Console" panose="020B0609040504020204" pitchFamily="49" charset="0"/>
            </a:endParaRPr>
          </a:p>
          <a:p>
            <a:endParaRPr lang="fr-FR" sz="1900" dirty="0" smtClean="0">
              <a:latin typeface="Lucida Console" panose="020B0609040504020204" pitchFamily="49" charset="0"/>
            </a:endParaRPr>
          </a:p>
          <a:p>
            <a:endParaRPr lang="fr-FR" sz="1900" dirty="0"/>
          </a:p>
          <a:p>
            <a:pPr marL="0" indent="0">
              <a:buNone/>
            </a:pPr>
            <a:endParaRPr lang="fr-FR" sz="1900" dirty="0" smtClean="0"/>
          </a:p>
          <a:p>
            <a:r>
              <a:rPr lang="fr-FR" sz="2400" dirty="0" smtClean="0"/>
              <a:t>Accès aux éléments par : </a:t>
            </a:r>
          </a:p>
          <a:p>
            <a:pPr lvl="1"/>
            <a:r>
              <a:rPr lang="fr-FR" sz="1900" dirty="0" smtClean="0">
                <a:latin typeface="Lucida Console" panose="020B0609040504020204" pitchFamily="49" charset="0"/>
              </a:rPr>
              <a:t>s[2], s.at(2)</a:t>
            </a:r>
            <a:r>
              <a:rPr lang="fr-FR" sz="1700" dirty="0" smtClean="0">
                <a:latin typeface="Lucida Console" panose="020B0609040504020204" pitchFamily="49" charset="0"/>
              </a:rPr>
              <a:t> </a:t>
            </a:r>
          </a:p>
          <a:p>
            <a:pPr lvl="1"/>
            <a:r>
              <a:rPr lang="fr-FR" sz="1900" dirty="0" err="1" smtClean="0">
                <a:latin typeface="Lucida Console" panose="020B0609040504020204" pitchFamily="49" charset="0"/>
              </a:rPr>
              <a:t>S.front</a:t>
            </a:r>
            <a:r>
              <a:rPr lang="fr-FR" sz="1900" dirty="0">
                <a:latin typeface="Lucida Console" panose="020B0609040504020204" pitchFamily="49" charset="0"/>
              </a:rPr>
              <a:t>(), </a:t>
            </a:r>
            <a:r>
              <a:rPr lang="fr-FR" sz="1900" dirty="0" err="1" smtClean="0">
                <a:latin typeface="Lucida Console" panose="020B0609040504020204" pitchFamily="49" charset="0"/>
              </a:rPr>
              <a:t>s.back</a:t>
            </a:r>
            <a:r>
              <a:rPr lang="fr-FR" sz="1900" dirty="0">
                <a:latin typeface="Lucida Console" panose="020B0609040504020204" pitchFamily="49" charset="0"/>
              </a:rPr>
              <a:t>() : </a:t>
            </a:r>
            <a:r>
              <a:rPr lang="fr-FR" sz="1600" dirty="0" smtClean="0">
                <a:latin typeface="Lucida Console" panose="020B0609040504020204" pitchFamily="49" charset="0"/>
              </a:rPr>
              <a:t>premier et dernier </a:t>
            </a:r>
            <a:r>
              <a:rPr lang="fr-FR" sz="1600" dirty="0">
                <a:latin typeface="Lucida Console" panose="020B0609040504020204" pitchFamily="49" charset="0"/>
              </a:rPr>
              <a:t>caractère </a:t>
            </a:r>
            <a:r>
              <a:rPr lang="fr-FR" sz="1600" dirty="0" smtClean="0">
                <a:latin typeface="Lucida Console" panose="020B0609040504020204" pitchFamily="49" charset="0"/>
              </a:rPr>
              <a:t>de s</a:t>
            </a:r>
            <a:endParaRPr lang="fr-FR" sz="1600" dirty="0">
              <a:latin typeface="Lucida Console" panose="020B0609040504020204" pitchFamily="49" charset="0"/>
            </a:endParaRPr>
          </a:p>
          <a:p>
            <a:endParaRPr lang="fr-FR" sz="1900" dirty="0" smtClean="0"/>
          </a:p>
          <a:p>
            <a:r>
              <a:rPr lang="fr-FR" sz="2400" dirty="0" smtClean="0"/>
              <a:t>Simple à utiliser :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string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"cogito";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s1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+=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 ergo </a:t>
            </a:r>
            <a:r>
              <a:rPr lang="fr-FR" sz="16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sum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"Dans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s1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",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le 3ieme </a:t>
            </a:r>
            <a:r>
              <a:rPr lang="fr-FR" sz="16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caractere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est : </a:t>
            </a:r>
            <a:r>
              <a:rPr lang="fr-F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[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2</a:t>
            </a:r>
            <a:r>
              <a:rPr lang="fr-FR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];</a:t>
            </a:r>
            <a:endParaRPr lang="fr-FR" sz="1600" dirty="0" smtClean="0">
              <a:latin typeface="Lucida Console" panose="020B0609040504020204" pitchFamily="49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677591" y="2276872"/>
            <a:ext cx="5400600" cy="7920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t</a:t>
            </a:r>
            <a:r>
              <a:rPr lang="en-US" sz="2400" dirty="0" err="1" smtClean="0">
                <a:solidFill>
                  <a:schemeClr val="tx1"/>
                </a:solidFill>
              </a:rPr>
              <a:t>ypedef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basic_string</a:t>
            </a:r>
            <a:r>
              <a:rPr lang="en-US" sz="2400" dirty="0" smtClean="0">
                <a:solidFill>
                  <a:schemeClr val="tx1"/>
                </a:solidFill>
              </a:rPr>
              <a:t>&lt;char&gt; string;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3261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94121"/>
          </a:xfrm>
        </p:spPr>
        <p:txBody>
          <a:bodyPr/>
          <a:lstStyle/>
          <a:p>
            <a:r>
              <a:rPr lang="fr-FR" dirty="0" smtClean="0"/>
              <a:t>Fonctions de manipulation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5098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 smtClean="0">
                <a:latin typeface="Lucida Console" panose="020B0609040504020204" pitchFamily="49" charset="0"/>
              </a:rPr>
              <a:t>+=, append(), </a:t>
            </a:r>
            <a:r>
              <a:rPr lang="fr-FR" sz="1600" dirty="0" err="1" smtClean="0">
                <a:latin typeface="Lucida Console" panose="020B0609040504020204" pitchFamily="49" charset="0"/>
              </a:rPr>
              <a:t>push_back</a:t>
            </a:r>
            <a:r>
              <a:rPr lang="fr-FR" sz="1600" dirty="0" smtClean="0">
                <a:latin typeface="Lucida Console" panose="020B0609040504020204" pitchFamily="49" charset="0"/>
              </a:rPr>
              <a:t>() : concaténation, ajout a la fin de la chaine</a:t>
            </a:r>
          </a:p>
          <a:p>
            <a:pPr marL="0" indent="0">
              <a:buNone/>
            </a:pPr>
            <a:r>
              <a:rPr lang="fr-FR" sz="1600" dirty="0" smtClean="0">
                <a:latin typeface="Lucida Console" panose="020B0609040504020204" pitchFamily="49" charset="0"/>
              </a:rPr>
              <a:t>insert()  : </a:t>
            </a:r>
            <a:r>
              <a:rPr lang="fr-FR" sz="1600" dirty="0" err="1" smtClean="0">
                <a:latin typeface="Lucida Console" panose="020B0609040504020204" pitchFamily="49" charset="0"/>
              </a:rPr>
              <a:t>insere</a:t>
            </a:r>
            <a:r>
              <a:rPr lang="fr-FR" sz="1600" dirty="0" smtClean="0">
                <a:latin typeface="Lucida Console" panose="020B0609040504020204" pitchFamily="49" charset="0"/>
              </a:rPr>
              <a:t> une sous-chaine dans une chaine</a:t>
            </a:r>
          </a:p>
          <a:p>
            <a:pPr marL="0" indent="0">
              <a:buNone/>
            </a:pPr>
            <a:r>
              <a:rPr lang="fr-FR" sz="1600" dirty="0" err="1">
                <a:latin typeface="Lucida Console" panose="020B0609040504020204" pitchFamily="49" charset="0"/>
              </a:rPr>
              <a:t>erase</a:t>
            </a:r>
            <a:r>
              <a:rPr lang="fr-FR" sz="1600" dirty="0">
                <a:latin typeface="Lucida Console" panose="020B0609040504020204" pitchFamily="49" charset="0"/>
              </a:rPr>
              <a:t>()   : supprime une sous-chaine dans une </a:t>
            </a:r>
            <a:r>
              <a:rPr lang="fr-FR" sz="1600" dirty="0" smtClean="0">
                <a:latin typeface="Lucida Console" panose="020B0609040504020204" pitchFamily="49" charset="0"/>
              </a:rPr>
              <a:t>chaine</a:t>
            </a:r>
          </a:p>
          <a:p>
            <a:pPr marL="0" indent="0">
              <a:buNone/>
            </a:pPr>
            <a:r>
              <a:rPr lang="fr-FR" sz="1600" dirty="0">
                <a:latin typeface="Lucida Console" panose="020B0609040504020204" pitchFamily="49" charset="0"/>
              </a:rPr>
              <a:t>replace() : remplace une partie d’une chaine par une sous-chaine</a:t>
            </a:r>
          </a:p>
          <a:p>
            <a:pPr marL="0" indent="0"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pop_back</a:t>
            </a:r>
            <a:r>
              <a:rPr lang="fr-FR" sz="1600" dirty="0" smtClean="0">
                <a:latin typeface="Lucida Console" panose="020B0609040504020204" pitchFamily="49" charset="0"/>
              </a:rPr>
              <a:t>() : efface le dernier </a:t>
            </a:r>
            <a:r>
              <a:rPr lang="fr-FR" sz="1600" dirty="0" err="1" smtClean="0">
                <a:latin typeface="Lucida Console" panose="020B0609040504020204" pitchFamily="49" charset="0"/>
              </a:rPr>
              <a:t>caractere</a:t>
            </a: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Lucida Console" panose="020B0609040504020204" pitchFamily="49" charset="0"/>
              </a:rPr>
              <a:t>Size(s), </a:t>
            </a:r>
            <a:r>
              <a:rPr lang="fr-FR" sz="1600" dirty="0" err="1">
                <a:latin typeface="Lucida Console" panose="020B0609040504020204" pitchFamily="49" charset="0"/>
              </a:rPr>
              <a:t>length</a:t>
            </a:r>
            <a:r>
              <a:rPr lang="fr-FR" sz="1600" dirty="0">
                <a:latin typeface="Lucida Console" panose="020B0609040504020204" pitchFamily="49" charset="0"/>
              </a:rPr>
              <a:t>(s) : retourne la taille de s </a:t>
            </a: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 err="1">
                <a:latin typeface="Lucida Console" panose="020B0609040504020204" pitchFamily="49" charset="0"/>
              </a:rPr>
              <a:t>reserve</a:t>
            </a:r>
            <a:r>
              <a:rPr lang="fr-FR" sz="1600" dirty="0">
                <a:latin typeface="Lucida Console" panose="020B0609040504020204" pitchFamily="49" charset="0"/>
              </a:rPr>
              <a:t>() : </a:t>
            </a:r>
            <a:r>
              <a:rPr lang="fr-FR" sz="1600" dirty="0" err="1">
                <a:latin typeface="Lucida Console" panose="020B0609040504020204" pitchFamily="49" charset="0"/>
              </a:rPr>
              <a:t>reserve</a:t>
            </a:r>
            <a:r>
              <a:rPr lang="fr-FR" sz="1600" dirty="0">
                <a:latin typeface="Lucida Console" panose="020B0609040504020204" pitchFamily="49" charset="0"/>
              </a:rPr>
              <a:t> de la </a:t>
            </a:r>
            <a:r>
              <a:rPr lang="fr-FR" sz="1600" dirty="0" smtClean="0">
                <a:latin typeface="Lucida Console" panose="020B0609040504020204" pitchFamily="49" charset="0"/>
              </a:rPr>
              <a:t>mémoire</a:t>
            </a:r>
          </a:p>
          <a:p>
            <a:pPr marL="0" indent="0"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clear</a:t>
            </a:r>
            <a:r>
              <a:rPr lang="fr-FR" sz="1600" dirty="0" smtClean="0">
                <a:latin typeface="Lucida Console" panose="020B0609040504020204" pitchFamily="49" charset="0"/>
              </a:rPr>
              <a:t>()   : supprime toute la chaîne</a:t>
            </a:r>
          </a:p>
          <a:p>
            <a:pPr marL="0" indent="0">
              <a:buNone/>
            </a:pPr>
            <a:r>
              <a:rPr lang="fr-FR" sz="1600" dirty="0" err="1" smtClean="0">
                <a:latin typeface="Lucida Console" panose="020B0609040504020204" pitchFamily="49" charset="0"/>
              </a:rPr>
              <a:t>empty</a:t>
            </a:r>
            <a:r>
              <a:rPr lang="fr-FR" sz="1600" dirty="0">
                <a:latin typeface="Lucida Console" panose="020B0609040504020204" pitchFamily="49" charset="0"/>
              </a:rPr>
              <a:t>() : retourne </a:t>
            </a:r>
            <a:r>
              <a:rPr lang="fr-FR" sz="1600" dirty="0" err="1">
                <a:latin typeface="Lucida Console" panose="020B0609040504020204" pitchFamily="49" charset="0"/>
              </a:rPr>
              <a:t>true</a:t>
            </a:r>
            <a:r>
              <a:rPr lang="fr-FR" sz="1600" dirty="0">
                <a:latin typeface="Lucida Console" panose="020B0609040504020204" pitchFamily="49" charset="0"/>
              </a:rPr>
              <a:t> si la sous chaine est vide sinon </a:t>
            </a:r>
            <a:r>
              <a:rPr lang="fr-FR" sz="1600" dirty="0" smtClean="0">
                <a:latin typeface="Lucida Console" panose="020B0609040504020204" pitchFamily="49" charset="0"/>
              </a:rPr>
              <a:t>false</a:t>
            </a:r>
          </a:p>
          <a:p>
            <a:pPr marL="0" indent="0">
              <a:buNone/>
            </a:pPr>
            <a:endParaRPr lang="fr-FR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 err="1">
                <a:latin typeface="Lucida Console" panose="020B0609040504020204" pitchFamily="49" charset="0"/>
              </a:rPr>
              <a:t>s</a:t>
            </a:r>
            <a:r>
              <a:rPr lang="fr-FR" sz="1600" dirty="0" err="1" smtClean="0">
                <a:latin typeface="Lucida Console" panose="020B0609040504020204" pitchFamily="49" charset="0"/>
              </a:rPr>
              <a:t>tod</a:t>
            </a:r>
            <a:r>
              <a:rPr lang="fr-FR" sz="1600" dirty="0" smtClean="0">
                <a:latin typeface="Lucida Console" panose="020B0609040504020204" pitchFamily="49" charset="0"/>
              </a:rPr>
              <a:t>/</a:t>
            </a:r>
            <a:r>
              <a:rPr lang="fr-FR" sz="1600" dirty="0" err="1" smtClean="0">
                <a:latin typeface="Lucida Console" panose="020B0609040504020204" pitchFamily="49" charset="0"/>
              </a:rPr>
              <a:t>stof</a:t>
            </a:r>
            <a:r>
              <a:rPr lang="fr-FR" sz="1600" dirty="0" smtClean="0">
                <a:latin typeface="Lucida Console" panose="020B0609040504020204" pitchFamily="49" charset="0"/>
              </a:rPr>
              <a:t>/</a:t>
            </a:r>
            <a:r>
              <a:rPr lang="fr-FR" sz="1600" dirty="0" err="1" smtClean="0">
                <a:latin typeface="Lucida Console" panose="020B0609040504020204" pitchFamily="49" charset="0"/>
              </a:rPr>
              <a:t>stoi</a:t>
            </a:r>
            <a:r>
              <a:rPr lang="fr-FR" sz="1600" dirty="0" smtClean="0">
                <a:latin typeface="Lucida Console" panose="020B0609040504020204" pitchFamily="49" charset="0"/>
              </a:rPr>
              <a:t>/stol : convertit un double/</a:t>
            </a:r>
            <a:r>
              <a:rPr lang="fr-FR" sz="1600" dirty="0" err="1" smtClean="0">
                <a:latin typeface="Lucida Console" panose="020B0609040504020204" pitchFamily="49" charset="0"/>
              </a:rPr>
              <a:t>float</a:t>
            </a:r>
            <a:r>
              <a:rPr lang="fr-FR" sz="1600" dirty="0" smtClean="0">
                <a:latin typeface="Lucida Console" panose="020B0609040504020204" pitchFamily="49" charset="0"/>
              </a:rPr>
              <a:t>/</a:t>
            </a:r>
            <a:r>
              <a:rPr lang="fr-FR" sz="1600" dirty="0" err="1" smtClean="0">
                <a:latin typeface="Lucida Console" panose="020B0609040504020204" pitchFamily="49" charset="0"/>
              </a:rPr>
              <a:t>integer</a:t>
            </a:r>
            <a:r>
              <a:rPr lang="fr-FR" sz="1600" dirty="0" smtClean="0">
                <a:latin typeface="Lucida Console" panose="020B0609040504020204" pitchFamily="49" charset="0"/>
              </a:rPr>
              <a:t>/long en string</a:t>
            </a:r>
          </a:p>
          <a:p>
            <a:pPr marL="0" indent="0">
              <a:buNone/>
            </a:pPr>
            <a:r>
              <a:rPr lang="fr-FR" sz="1600" dirty="0" err="1">
                <a:latin typeface="Lucida Console" panose="020B0609040504020204" pitchFamily="49" charset="0"/>
              </a:rPr>
              <a:t>t</a:t>
            </a:r>
            <a:r>
              <a:rPr lang="fr-FR" sz="1600" dirty="0" err="1" smtClean="0">
                <a:latin typeface="Lucida Console" panose="020B0609040504020204" pitchFamily="49" charset="0"/>
              </a:rPr>
              <a:t>o_string</a:t>
            </a:r>
            <a:r>
              <a:rPr lang="fr-FR" sz="1600" dirty="0" smtClean="0">
                <a:latin typeface="Lucida Console" panose="020B0609040504020204" pitchFamily="49" charset="0"/>
              </a:rPr>
              <a:t>() : convertit un nombre en string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8944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94121"/>
          </a:xfrm>
        </p:spPr>
        <p:txBody>
          <a:bodyPr/>
          <a:lstStyle/>
          <a:p>
            <a:r>
              <a:rPr lang="fr-FR" dirty="0" smtClean="0"/>
              <a:t>Fonctions de manipulation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484784"/>
            <a:ext cx="8507288" cy="5098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6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dirty="0" err="1">
                <a:latin typeface="Lucida Console" panose="020B0609040504020204" pitchFamily="49" charset="0"/>
              </a:rPr>
              <a:t>substr</a:t>
            </a:r>
            <a:r>
              <a:rPr lang="fr-FR" sz="1800" dirty="0">
                <a:latin typeface="Lucida Console" panose="020B0609040504020204" pitchFamily="49" charset="0"/>
              </a:rPr>
              <a:t>()  : extrait une </a:t>
            </a:r>
            <a:r>
              <a:rPr lang="fr-FR" sz="1800" dirty="0" smtClean="0">
                <a:latin typeface="Lucida Console" panose="020B0609040504020204" pitchFamily="49" charset="0"/>
              </a:rPr>
              <a:t>sous-chaine d’une chaine</a:t>
            </a:r>
          </a:p>
          <a:p>
            <a:pPr marL="0" indent="0">
              <a:buNone/>
            </a:pPr>
            <a:r>
              <a:rPr lang="fr-FR" sz="1800" dirty="0" smtClean="0">
                <a:latin typeface="Lucida Console" panose="020B0609040504020204" pitchFamily="49" charset="0"/>
              </a:rPr>
              <a:t>compare() : compare deux chaines</a:t>
            </a:r>
          </a:p>
          <a:p>
            <a:pPr marL="0" indent="0">
              <a:buNone/>
            </a:pPr>
            <a:r>
              <a:rPr lang="fr-FR" sz="1800" dirty="0" err="1">
                <a:latin typeface="Lucida Console" panose="020B0609040504020204" pitchFamily="49" charset="0"/>
              </a:rPr>
              <a:t>e</a:t>
            </a:r>
            <a:r>
              <a:rPr lang="fr-FR" sz="1800" dirty="0" err="1" smtClean="0">
                <a:latin typeface="Lucida Console" panose="020B0609040504020204" pitchFamily="49" charset="0"/>
              </a:rPr>
              <a:t>mpty</a:t>
            </a:r>
            <a:r>
              <a:rPr lang="fr-FR" sz="1800" dirty="0" smtClean="0">
                <a:latin typeface="Lucida Console" panose="020B0609040504020204" pitchFamily="49" charset="0"/>
              </a:rPr>
              <a:t>()   : vérifie qu’une chaine est vide</a:t>
            </a:r>
          </a:p>
          <a:p>
            <a:pPr marL="0" indent="0">
              <a:buNone/>
            </a:pPr>
            <a:endParaRPr lang="fr-FR" sz="18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sz="18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800" dirty="0" err="1" smtClean="0">
                <a:latin typeface="Lucida Console" panose="020B0609040504020204" pitchFamily="49" charset="0"/>
              </a:rPr>
              <a:t>find</a:t>
            </a:r>
            <a:r>
              <a:rPr lang="fr-FR" sz="1800" dirty="0" smtClean="0">
                <a:latin typeface="Lucida Console" panose="020B0609040504020204" pitchFamily="49" charset="0"/>
              </a:rPr>
              <a:t>()   : recherche d’une sous-chaine dans une chaine</a:t>
            </a:r>
          </a:p>
          <a:p>
            <a:pPr marL="0" indent="0">
              <a:buNone/>
            </a:pPr>
            <a:r>
              <a:rPr lang="fr-FR" sz="2000" dirty="0" err="1" smtClean="0">
                <a:solidFill>
                  <a:prstClr val="black"/>
                </a:solidFill>
              </a:rPr>
              <a:t>size_t</a:t>
            </a:r>
            <a:r>
              <a:rPr lang="fr-FR" sz="2000" dirty="0" smtClean="0">
                <a:solidFill>
                  <a:prstClr val="black"/>
                </a:solidFill>
              </a:rPr>
              <a:t>  </a:t>
            </a:r>
            <a:r>
              <a:rPr lang="fr-FR" sz="2000" dirty="0" err="1" smtClean="0">
                <a:solidFill>
                  <a:prstClr val="black"/>
                </a:solidFill>
              </a:rPr>
              <a:t>npos</a:t>
            </a:r>
            <a:r>
              <a:rPr lang="fr-FR" sz="2000" dirty="0" smtClean="0">
                <a:solidFill>
                  <a:prstClr val="black"/>
                </a:solidFill>
              </a:rPr>
              <a:t> : valeur retournée (-1) si avec la fonction </a:t>
            </a:r>
            <a:r>
              <a:rPr lang="fr-FR" sz="2000" dirty="0" err="1" smtClean="0">
                <a:solidFill>
                  <a:prstClr val="black"/>
                </a:solidFill>
              </a:rPr>
              <a:t>find</a:t>
            </a:r>
            <a:r>
              <a:rPr lang="fr-FR" sz="2000" dirty="0" smtClean="0">
                <a:solidFill>
                  <a:prstClr val="black"/>
                </a:solidFill>
              </a:rPr>
              <a:t> la sous chaîne n’est pas trouvé dans la chaîne</a:t>
            </a:r>
            <a:endParaRPr lang="fr-FR" sz="1800" dirty="0"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0652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8097"/>
          </a:xfrm>
        </p:spPr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853" y="1196752"/>
            <a:ext cx="3600400" cy="543304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2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&lt;string&gt;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2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2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fr-FR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2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2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stdio.h</a:t>
            </a:r>
            <a:r>
              <a:rPr lang="fr-FR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Initialisation</a:t>
            </a: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string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hello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"bonjour 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string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amis 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"les amis"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string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bye  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"bye </a:t>
            </a:r>
            <a:r>
              <a:rPr lang="fr-FR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bye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pPr marL="0" indent="0">
              <a:buNone/>
            </a:pPr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 //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Concatenation</a:t>
            </a:r>
            <a:endParaRPr lang="fr-FR" sz="12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string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P1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hello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amis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string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P2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bye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P2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amis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cout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P1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'\n'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cout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P2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'\n</a:t>
            </a:r>
            <a:r>
              <a:rPr lang="fr-F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endParaRPr lang="fr-FR" sz="12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//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Acces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et affichage d'un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caractere</a:t>
            </a:r>
            <a:endParaRPr lang="fr-FR" sz="12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hello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fr-FR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'\n'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 </a:t>
            </a: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75</a:t>
            </a:fld>
            <a:endParaRPr lang="fr-FR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916338" y="1196752"/>
            <a:ext cx="5320183" cy="4525963"/>
          </a:xfrm>
          <a:prstGeom prst="rect">
            <a:avLst/>
          </a:prstGeom>
        </p:spPr>
        <p:txBody>
          <a:bodyPr vert="horz" lIns="91362" tIns="45683" rIns="91362" bIns="45683" rtlCol="0">
            <a:normAutofit/>
          </a:bodyPr>
          <a:lstStyle>
            <a:lvl1pPr marL="342620" indent="-342620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345" indent="-2855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072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898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726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2553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380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209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035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901455" y="1196752"/>
            <a:ext cx="5184576" cy="54476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//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Longueur d'une chaine</a:t>
            </a:r>
          </a:p>
          <a:p>
            <a:r>
              <a:rPr lang="fr-FR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hello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length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</a:t>
            </a:r>
          </a:p>
          <a:p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</a:t>
            </a:r>
          </a:p>
          <a:p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//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Recherche de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caractere</a:t>
            </a:r>
            <a:endParaRPr lang="fr-FR" sz="12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string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size_type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p1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hello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'o'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string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size_type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p2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hello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'o'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 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hello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'z'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string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npos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"Pas de z\n"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//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Acces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aux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caracteres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d'une chaine</a:t>
            </a:r>
          </a:p>
          <a:p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string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h1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hello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substr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jour</a:t>
            </a:r>
          </a:p>
          <a:p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//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Suppression d'une partie de la chaine</a:t>
            </a:r>
          </a:p>
          <a:p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hello</a:t>
            </a:r>
            <a:r>
              <a:rPr lang="fr-FR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erase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bonr</a:t>
            </a:r>
            <a:endParaRPr lang="fr-FR" sz="12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//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Insertion dans une chaine</a:t>
            </a:r>
          </a:p>
          <a:p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hello</a:t>
            </a:r>
            <a:r>
              <a:rPr lang="fr-FR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insert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"heu"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bonheur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//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Convertion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string -&gt; char*</a:t>
            </a:r>
          </a:p>
          <a:p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string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"bonjour 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"les amis"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char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phrase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c_str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printf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"%s\n"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c_str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endParaRPr lang="fr-FR" sz="12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endParaRPr lang="fr-FR" sz="1200" b="1" dirty="0" smtClean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endParaRPr lang="fr-FR" sz="12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5723718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8097"/>
          </a:xfrm>
        </p:spPr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853" y="1196752"/>
            <a:ext cx="3600400" cy="543304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2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&lt;string&gt;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2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2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fr-FR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fr-FR" sz="12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fr-FR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fr-FR" sz="12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stdio.h</a:t>
            </a:r>
            <a:r>
              <a:rPr lang="fr-FR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buNone/>
            </a:pP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Initialisation</a:t>
            </a: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string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hello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"bonjour 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string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amis 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"les amis"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string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bye  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"bye </a:t>
            </a:r>
            <a:r>
              <a:rPr lang="fr-FR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bye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pPr marL="0" indent="0">
              <a:buNone/>
            </a:pPr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 //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Concatenation</a:t>
            </a:r>
            <a:endParaRPr lang="fr-FR" sz="12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string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P1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hello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amis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string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P2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bye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P2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amis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cout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P1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'\n'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cout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P2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'\n</a:t>
            </a:r>
            <a:r>
              <a:rPr lang="fr-F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endParaRPr lang="fr-FR" sz="12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//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Acces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et affichage d'un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caractere</a:t>
            </a:r>
            <a:endParaRPr lang="fr-FR" sz="12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cout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hello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fr-FR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'\n'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 </a:t>
            </a: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76</a:t>
            </a:fld>
            <a:endParaRPr lang="fr-FR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916338" y="1196752"/>
            <a:ext cx="5320183" cy="4525963"/>
          </a:xfrm>
          <a:prstGeom prst="rect">
            <a:avLst/>
          </a:prstGeom>
        </p:spPr>
        <p:txBody>
          <a:bodyPr vert="horz" lIns="91362" tIns="45683" rIns="91362" bIns="45683" rtlCol="0">
            <a:normAutofit/>
          </a:bodyPr>
          <a:lstStyle>
            <a:lvl1pPr marL="342620" indent="-342620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345" indent="-2855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072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898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726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2553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380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209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035" indent="-228415" algn="l" defTabSz="9136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901455" y="1196752"/>
            <a:ext cx="5184576" cy="54476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//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Longueur d'une chaine</a:t>
            </a:r>
          </a:p>
          <a:p>
            <a:r>
              <a:rPr lang="fr-FR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hello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length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</a:t>
            </a:r>
          </a:p>
          <a:p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</a:t>
            </a:r>
          </a:p>
          <a:p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//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Recherche de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caractere</a:t>
            </a:r>
            <a:endParaRPr lang="fr-FR" sz="12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string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size_type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p1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hello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'o'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string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size_type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p2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hello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'o'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 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hello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'z'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string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npos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"Pas de z\n"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//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Acces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aux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caracteres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d'une chaine</a:t>
            </a:r>
          </a:p>
          <a:p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string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h1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hello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substr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jour</a:t>
            </a:r>
          </a:p>
          <a:p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//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Suppression d'une partie de la chaine</a:t>
            </a:r>
          </a:p>
          <a:p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hello</a:t>
            </a:r>
            <a:r>
              <a:rPr lang="fr-FR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erase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bonr</a:t>
            </a:r>
            <a:endParaRPr lang="fr-FR" sz="12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//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Insertion dans une chaine</a:t>
            </a:r>
          </a:p>
          <a:p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hello</a:t>
            </a:r>
            <a:r>
              <a:rPr lang="fr-FR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insert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"heu"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bonheur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r>
              <a:rPr lang="fr-F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//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Convertion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string -&gt; char*</a:t>
            </a:r>
          </a:p>
          <a:p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string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"bonjour 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"les amis"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char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phrase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c_str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printf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"%s\n"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c_str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endParaRPr lang="fr-FR" sz="12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endParaRPr lang="fr-FR" sz="1200" b="1" dirty="0" smtClean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endParaRPr lang="fr-FR" sz="12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115616" y="2204864"/>
            <a:ext cx="7560840" cy="273630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Output :</a:t>
            </a:r>
          </a:p>
          <a:p>
            <a:pPr lvl="0"/>
            <a:r>
              <a:rPr lang="fr-FR" sz="2400" dirty="0">
                <a:solidFill>
                  <a:prstClr val="black"/>
                </a:solidFill>
              </a:rPr>
              <a:t>bonjour les amis</a:t>
            </a:r>
          </a:p>
          <a:p>
            <a:pPr lvl="0"/>
            <a:r>
              <a:rPr lang="fr-FR" sz="2400" dirty="0">
                <a:solidFill>
                  <a:prstClr val="black"/>
                </a:solidFill>
              </a:rPr>
              <a:t>bye </a:t>
            </a:r>
            <a:r>
              <a:rPr lang="fr-FR" sz="2400" dirty="0" err="1">
                <a:solidFill>
                  <a:prstClr val="black"/>
                </a:solidFill>
              </a:rPr>
              <a:t>bye</a:t>
            </a:r>
            <a:r>
              <a:rPr lang="fr-FR" sz="2400" dirty="0">
                <a:solidFill>
                  <a:prstClr val="black"/>
                </a:solidFill>
              </a:rPr>
              <a:t> les amis</a:t>
            </a:r>
          </a:p>
          <a:p>
            <a:pPr lvl="0"/>
            <a:r>
              <a:rPr lang="fr-FR" sz="2400" dirty="0">
                <a:solidFill>
                  <a:prstClr val="black"/>
                </a:solidFill>
              </a:rPr>
              <a:t>j</a:t>
            </a:r>
          </a:p>
          <a:p>
            <a:pPr lvl="0"/>
            <a:r>
              <a:rPr lang="fr-FR" sz="2400" dirty="0">
                <a:solidFill>
                  <a:prstClr val="black"/>
                </a:solidFill>
              </a:rPr>
              <a:t>Pas de z</a:t>
            </a:r>
          </a:p>
          <a:p>
            <a:pPr lvl="0"/>
            <a:r>
              <a:rPr lang="fr-FR" sz="2400" dirty="0">
                <a:solidFill>
                  <a:prstClr val="black"/>
                </a:solidFill>
              </a:rPr>
              <a:t>bonjour les amis</a:t>
            </a:r>
          </a:p>
        </p:txBody>
      </p:sp>
    </p:spTree>
    <p:extLst>
      <p:ext uri="{BB962C8B-B14F-4D97-AF65-F5344CB8AC3E}">
        <p14:creationId xmlns:p14="http://schemas.microsoft.com/office/powerpoint/2010/main" val="31916392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	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4400" dirty="0" smtClean="0"/>
              <a:t>Les algorithmes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	</a:t>
            </a:r>
            <a:r>
              <a:rPr lang="fr-FR" sz="4000" dirty="0" smtClean="0"/>
              <a:t> 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2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56043"/>
            <a:ext cx="7808165" cy="1145335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fr-FR" dirty="0">
                <a:cs typeface="Arial Unicode MS" pitchFamily="2"/>
              </a:rPr>
              <a:t>#</a:t>
            </a:r>
            <a:r>
              <a:rPr lang="fr-FR" dirty="0" err="1">
                <a:cs typeface="Arial Unicode MS" pitchFamily="2"/>
              </a:rPr>
              <a:t>include</a:t>
            </a:r>
            <a:r>
              <a:rPr lang="fr-FR" dirty="0">
                <a:cs typeface="Arial Unicode MS" pitchFamily="2"/>
              </a:rPr>
              <a:t> &lt;</a:t>
            </a:r>
            <a:r>
              <a:rPr lang="fr-FR" dirty="0" err="1">
                <a:cs typeface="Arial Unicode MS" pitchFamily="2"/>
              </a:rPr>
              <a:t>algorithm</a:t>
            </a:r>
            <a:r>
              <a:rPr lang="fr-FR" dirty="0">
                <a:cs typeface="Arial Unicode MS" pitchFamily="2"/>
              </a:rPr>
              <a:t>&gt;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672042" y="1780870"/>
            <a:ext cx="7957399" cy="4479120"/>
          </a:xfrm>
        </p:spPr>
        <p:txBody>
          <a:bodyPr>
            <a:normAutofit/>
          </a:bodyPr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9pPr>
          </a:lstStyle>
          <a:p>
            <a:pPr marL="108000" indent="0">
              <a:buNone/>
            </a:pPr>
            <a:r>
              <a:rPr lang="fr-FR" sz="2800" dirty="0" smtClean="0">
                <a:solidFill>
                  <a:schemeClr val="tx1"/>
                </a:solidFill>
                <a:latin typeface="+mj-lt"/>
                <a:cs typeface="Arial Unicode MS" pitchFamily="2"/>
              </a:rPr>
              <a:t>Ensemble de fonctions/algorithmes pour les conteneurs et utilisant des </a:t>
            </a:r>
            <a:r>
              <a:rPr lang="fr-FR" sz="2800" dirty="0" err="1" smtClean="0">
                <a:solidFill>
                  <a:schemeClr val="tx1"/>
                </a:solidFill>
                <a:latin typeface="+mj-lt"/>
                <a:cs typeface="Arial Unicode MS" pitchFamily="2"/>
              </a:rPr>
              <a:t>itérateurs</a:t>
            </a:r>
            <a:endParaRPr lang="fr-FR" sz="2800" dirty="0">
              <a:solidFill>
                <a:schemeClr val="tx1"/>
              </a:solidFill>
              <a:latin typeface="+mj-lt"/>
              <a:cs typeface="Arial Unicode MS" pitchFamily="2"/>
            </a:endParaRPr>
          </a:p>
          <a:p>
            <a:pPr lvl="0">
              <a:buNone/>
            </a:pPr>
            <a:r>
              <a:rPr lang="fr-FR" sz="2800" dirty="0">
                <a:solidFill>
                  <a:schemeClr val="tx1"/>
                </a:solidFill>
                <a:latin typeface="+mj-lt"/>
                <a:cs typeface="Arial Unicode MS" pitchFamily="2"/>
              </a:rPr>
              <a:t>Travaillent sur des intervalles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fr-FR" sz="2800" dirty="0" smtClean="0">
                <a:solidFill>
                  <a:schemeClr val="tx1"/>
                </a:solidFill>
                <a:latin typeface="+mj-lt"/>
                <a:cs typeface="Arial Unicode MS" pitchFamily="2"/>
              </a:rPr>
              <a:t>Permettent </a:t>
            </a:r>
            <a:r>
              <a:rPr lang="fr-FR" sz="2800" dirty="0">
                <a:solidFill>
                  <a:schemeClr val="tx1"/>
                </a:solidFill>
                <a:latin typeface="+mj-lt"/>
                <a:cs typeface="Arial Unicode MS" pitchFamily="2"/>
              </a:rPr>
              <a:t>de mettre en relation des conteneurs </a:t>
            </a:r>
            <a:r>
              <a:rPr lang="fr-FR" sz="2800" dirty="0" smtClean="0">
                <a:solidFill>
                  <a:schemeClr val="tx1"/>
                </a:solidFill>
                <a:latin typeface="+mj-lt"/>
                <a:cs typeface="Arial Unicode MS" pitchFamily="2"/>
              </a:rPr>
              <a:t>de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fr-FR" sz="2800" dirty="0" smtClean="0">
                <a:solidFill>
                  <a:schemeClr val="tx1"/>
                </a:solidFill>
                <a:latin typeface="+mj-lt"/>
                <a:cs typeface="Arial Unicode MS" pitchFamily="2"/>
              </a:rPr>
              <a:t>types différents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80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56043"/>
            <a:ext cx="7808165" cy="1145335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 algn="ctr">
              <a:buNone/>
            </a:pPr>
            <a:r>
              <a:rPr lang="fr-FR" dirty="0">
                <a:cs typeface="Arial Unicode MS" pitchFamily="2"/>
              </a:rPr>
              <a:t>Généralités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672042" y="1412776"/>
            <a:ext cx="7957399" cy="4847214"/>
          </a:xfrm>
        </p:spPr>
        <p:txBody>
          <a:bodyPr/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int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count(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Inp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first,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Inp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last,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const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T&amp; val);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</a:rPr>
              <a:t>	</a:t>
            </a: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</a:rPr>
              <a:t>compte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les valeurs égales à une valeur</a:t>
            </a:r>
            <a:r>
              <a:rPr lang="fr-FR" sz="2000" spc="20" dirty="0">
                <a:solidFill>
                  <a:prstClr val="black"/>
                </a:solidFill>
                <a:latin typeface="+mn-lt"/>
                <a:cs typeface="Arial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</a:rPr>
              <a:t>donné</a:t>
            </a:r>
            <a:endParaRPr lang="fr-FR" sz="2000" dirty="0">
              <a:solidFill>
                <a:schemeClr val="tx1"/>
              </a:solidFill>
              <a:latin typeface="+mn-lt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endParaRPr lang="fr-FR" sz="2000" dirty="0" smtClean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fr-FR" sz="20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int</a:t>
            </a:r>
            <a:r>
              <a:rPr lang="fr-FR" sz="2000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count_if</a:t>
            </a:r>
            <a:r>
              <a:rPr lang="fr-FR" sz="20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</a:t>
            </a:r>
            <a:r>
              <a:rPr lang="fr-FR" sz="20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Inp</a:t>
            </a:r>
            <a:r>
              <a:rPr lang="fr-FR" sz="20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first, </a:t>
            </a:r>
            <a:r>
              <a:rPr lang="fr-FR" sz="20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Inp</a:t>
            </a:r>
            <a:r>
              <a:rPr lang="fr-FR" sz="20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last, </a:t>
            </a:r>
            <a:r>
              <a:rPr lang="fr-FR" sz="20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Pred</a:t>
            </a:r>
            <a:r>
              <a:rPr lang="fr-FR" sz="20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pred</a:t>
            </a:r>
            <a:r>
              <a:rPr lang="fr-FR" sz="2000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fr-FR" sz="2000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	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Arial Unicode MS" pitchFamily="2"/>
                <a:sym typeface="Wingdings" panose="05000000000000000000" pitchFamily="2" charset="2"/>
              </a:rPr>
              <a:t>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compte les valeurs égales à une valeur</a:t>
            </a:r>
            <a:r>
              <a:rPr lang="fr-FR" sz="2000" spc="20" dirty="0">
                <a:solidFill>
                  <a:prstClr val="black"/>
                </a:solidFill>
                <a:latin typeface="+mn-lt"/>
                <a:cs typeface="Arial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</a:rPr>
              <a:t>donné avec une condition</a:t>
            </a:r>
            <a:endParaRPr lang="fr-FR" sz="2000" dirty="0" smtClean="0">
              <a:solidFill>
                <a:schemeClr val="tx1"/>
              </a:solidFill>
              <a:latin typeface="+mn-lt"/>
              <a:cs typeface="Arial Unicode MS" pitchFamily="2"/>
            </a:endParaRPr>
          </a:p>
          <a:p>
            <a:pPr lvl="0">
              <a:buNone/>
            </a:pPr>
            <a:endParaRPr lang="fr-FR" sz="20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marR="179705" indent="0" defTabSz="914400">
              <a:spcAft>
                <a:spcPts val="0"/>
              </a:spcAft>
              <a:buClr>
                <a:srgbClr val="9898CC"/>
              </a:buClr>
              <a:buSzPct val="80000"/>
              <a:buNone/>
              <a:tabLst>
                <a:tab pos="438150" algn="l"/>
              </a:tabLst>
            </a:pP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function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for_each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Inp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first,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Inp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last,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Func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func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);</a:t>
            </a:r>
          </a:p>
          <a:p>
            <a:pPr marL="0" marR="179705" lvl="0" indent="0" defTabSz="914400">
              <a:spcAft>
                <a:spcPts val="0"/>
              </a:spcAft>
              <a:buClr>
                <a:srgbClr val="9898CC"/>
              </a:buClr>
              <a:buSzPct val="80000"/>
              <a:buNone/>
              <a:tabLst>
                <a:tab pos="438150" algn="l"/>
              </a:tabLst>
            </a:pPr>
            <a:r>
              <a:rPr lang="fr-FR" sz="2400" dirty="0" smtClean="0">
                <a:solidFill>
                  <a:prstClr val="black"/>
                </a:solidFill>
                <a:latin typeface="+mn-lt"/>
                <a:cs typeface="Arial"/>
              </a:rPr>
              <a:t>	</a:t>
            </a: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</a:rPr>
              <a:t>permet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d’appliquer </a:t>
            </a:r>
            <a:r>
              <a:rPr lang="fr-FR" sz="2000" spc="-5" dirty="0">
                <a:solidFill>
                  <a:prstClr val="black"/>
                </a:solidFill>
                <a:latin typeface="+mn-lt"/>
                <a:cs typeface="Arial"/>
              </a:rPr>
              <a:t>un traitement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(non </a:t>
            </a:r>
            <a:r>
              <a:rPr lang="fr-FR" sz="2000" spc="-5" dirty="0">
                <a:solidFill>
                  <a:prstClr val="black"/>
                </a:solidFill>
                <a:latin typeface="+mn-lt"/>
                <a:cs typeface="Arial"/>
              </a:rPr>
              <a:t>mutant)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à </a:t>
            </a:r>
            <a:r>
              <a:rPr lang="fr-FR" sz="2000" spc="-5" dirty="0">
                <a:solidFill>
                  <a:prstClr val="black"/>
                </a:solidFill>
                <a:latin typeface="+mn-lt"/>
                <a:cs typeface="Arial"/>
              </a:rPr>
              <a:t>tous 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les</a:t>
            </a:r>
            <a:r>
              <a:rPr lang="fr-FR" sz="2000" spc="-5" dirty="0">
                <a:solidFill>
                  <a:prstClr val="black"/>
                </a:solidFill>
                <a:latin typeface="+mn-lt"/>
                <a:cs typeface="Arial"/>
              </a:rPr>
              <a:t> </a:t>
            </a:r>
            <a:r>
              <a:rPr lang="fr-FR" sz="2000" spc="-5" dirty="0" smtClean="0">
                <a:solidFill>
                  <a:prstClr val="black"/>
                </a:solidFill>
                <a:latin typeface="+mn-lt"/>
                <a:cs typeface="Arial"/>
              </a:rPr>
              <a:t>éléments</a:t>
            </a:r>
            <a:endParaRPr lang="fr-FR" sz="2000" dirty="0" smtClean="0">
              <a:solidFill>
                <a:schemeClr val="tx1"/>
              </a:solidFill>
              <a:latin typeface="+mn-lt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endParaRPr lang="fr-FR" sz="2000" dirty="0" smtClean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lvl="0">
              <a:buNone/>
            </a:pPr>
            <a:endParaRPr lang="fr-FR" sz="20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lvl="0">
              <a:buNone/>
            </a:pPr>
            <a:endParaRPr lang="fr-FR" sz="20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lvl="0">
              <a:buNone/>
            </a:pPr>
            <a:endParaRPr lang="fr-FR" sz="20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lvl="0">
              <a:buNone/>
            </a:pPr>
            <a:endParaRPr lang="fr-FR" sz="20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79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11560" y="4869160"/>
            <a:ext cx="720080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" lvl="0">
              <a:spcBef>
                <a:spcPts val="330"/>
              </a:spcBef>
              <a:tabLst>
                <a:tab pos="736600" algn="l"/>
                <a:tab pos="1971039" algn="l"/>
                <a:tab pos="2656840" algn="l"/>
                <a:tab pos="3068320" algn="l"/>
                <a:tab pos="3342640" algn="l"/>
                <a:tab pos="4028440" algn="l"/>
                <a:tab pos="4440555" algn="l"/>
                <a:tab pos="4714875" algn="l"/>
                <a:tab pos="5126355" algn="l"/>
                <a:tab pos="5949315" algn="l"/>
              </a:tabLst>
            </a:pPr>
            <a:r>
              <a:rPr lang="fr-FR" sz="1400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void</a:t>
            </a:r>
            <a:r>
              <a:rPr lang="fr-FR" sz="140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	afficher	(</a:t>
            </a:r>
            <a:r>
              <a:rPr lang="fr-FR" sz="1400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int</a:t>
            </a:r>
            <a:r>
              <a:rPr lang="fr-FR" sz="140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	a)	{	cout	&lt;&lt;	a	&lt;&lt;	</a:t>
            </a:r>
            <a:r>
              <a:rPr lang="fr-FR" sz="1400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endl</a:t>
            </a:r>
            <a:r>
              <a:rPr lang="fr-FR" sz="140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;	}</a:t>
            </a:r>
          </a:p>
          <a:p>
            <a:pPr marL="50800" lvl="0">
              <a:spcBef>
                <a:spcPts val="220"/>
              </a:spcBef>
            </a:pPr>
            <a:r>
              <a:rPr lang="fr-FR" sz="140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…</a:t>
            </a:r>
          </a:p>
          <a:p>
            <a:pPr marL="50800" lvl="0">
              <a:spcBef>
                <a:spcPts val="210"/>
              </a:spcBef>
              <a:tabLst>
                <a:tab pos="1696720" algn="l"/>
              </a:tabLst>
            </a:pPr>
            <a:r>
              <a:rPr lang="fr-FR" sz="1400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vector</a:t>
            </a:r>
            <a:r>
              <a:rPr lang="fr-FR" sz="140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&lt;</a:t>
            </a:r>
            <a:r>
              <a:rPr lang="fr-FR" sz="1400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int</a:t>
            </a:r>
            <a:r>
              <a:rPr lang="fr-FR" sz="140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&gt;	v;</a:t>
            </a:r>
          </a:p>
          <a:p>
            <a:pPr marL="50800" lvl="0">
              <a:spcBef>
                <a:spcPts val="220"/>
              </a:spcBef>
              <a:tabLst>
                <a:tab pos="462280" algn="l"/>
                <a:tab pos="1010919" algn="l"/>
                <a:tab pos="1422400" algn="l"/>
                <a:tab pos="2519680" algn="l"/>
                <a:tab pos="2931160" algn="l"/>
              </a:tabLst>
            </a:pPr>
            <a:r>
              <a:rPr lang="fr-FR" sz="140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//	...	on	remplit	le	vecteur</a:t>
            </a:r>
          </a:p>
          <a:p>
            <a:pPr marL="50800" lvl="0">
              <a:spcBef>
                <a:spcPts val="220"/>
              </a:spcBef>
              <a:tabLst>
                <a:tab pos="462280" algn="l"/>
                <a:tab pos="1010919" algn="l"/>
                <a:tab pos="1422400" algn="l"/>
                <a:tab pos="2519680" algn="l"/>
                <a:tab pos="2931160" algn="l"/>
              </a:tabLst>
            </a:pPr>
            <a:endParaRPr lang="fr-FR" sz="1400" dirty="0">
              <a:solidFill>
                <a:prstClr val="black"/>
              </a:solidFill>
              <a:latin typeface="Lucida Console" panose="020B0609040504020204" pitchFamily="49" charset="0"/>
              <a:cs typeface="Courier New"/>
            </a:endParaRPr>
          </a:p>
          <a:p>
            <a:pPr marL="50800" lvl="0">
              <a:spcBef>
                <a:spcPts val="220"/>
              </a:spcBef>
              <a:tabLst>
                <a:tab pos="1285240" algn="l"/>
                <a:tab pos="2931160" algn="l"/>
                <a:tab pos="4165600" algn="l"/>
              </a:tabLst>
            </a:pPr>
            <a:r>
              <a:rPr lang="fr-FR" sz="1400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for_each</a:t>
            </a:r>
            <a:r>
              <a:rPr lang="fr-FR" sz="140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	(</a:t>
            </a:r>
            <a:r>
              <a:rPr lang="fr-FR" sz="1400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v.begin</a:t>
            </a:r>
            <a:r>
              <a:rPr lang="fr-FR" sz="140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(),	</a:t>
            </a:r>
            <a:r>
              <a:rPr lang="fr-FR" sz="1400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v.end</a:t>
            </a:r>
            <a:r>
              <a:rPr lang="fr-FR" sz="140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(),	afficher);</a:t>
            </a:r>
          </a:p>
        </p:txBody>
      </p:sp>
    </p:spTree>
    <p:extLst>
      <p:ext uri="{BB962C8B-B14F-4D97-AF65-F5344CB8AC3E}">
        <p14:creationId xmlns:p14="http://schemas.microsoft.com/office/powerpoint/2010/main" val="58235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conteneurs généraux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8965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Séquentiel : le programmeur choisi l’ordre des éléments </a:t>
            </a:r>
          </a:p>
          <a:p>
            <a:pPr marL="456830" lvl="1" indent="0">
              <a:buNone/>
            </a:pPr>
            <a:r>
              <a:rPr lang="fr-FR" sz="2400" dirty="0" smtClean="0"/>
              <a:t>- </a:t>
            </a:r>
            <a:r>
              <a:rPr lang="fr-FR" sz="2400" dirty="0" err="1" smtClean="0"/>
              <a:t>vector</a:t>
            </a:r>
            <a:r>
              <a:rPr lang="fr-FR" sz="2400" dirty="0" smtClean="0"/>
              <a:t> </a:t>
            </a:r>
            <a:r>
              <a:rPr lang="fr-FR" sz="2400" dirty="0"/>
              <a:t>: tableau </a:t>
            </a:r>
            <a:r>
              <a:rPr lang="fr-FR" sz="2400" dirty="0" smtClean="0"/>
              <a:t>1D redimensionnables</a:t>
            </a:r>
            <a:endParaRPr lang="fr-FR" sz="2400" dirty="0"/>
          </a:p>
          <a:p>
            <a:pPr marL="456830" lvl="1" indent="0">
              <a:buNone/>
            </a:pPr>
            <a:r>
              <a:rPr lang="fr-FR" sz="2400" dirty="0" smtClean="0"/>
              <a:t>- </a:t>
            </a:r>
            <a:r>
              <a:rPr lang="fr-FR" sz="2400" dirty="0" err="1" smtClean="0"/>
              <a:t>list</a:t>
            </a:r>
            <a:r>
              <a:rPr lang="fr-FR" sz="2400" dirty="0" smtClean="0"/>
              <a:t> </a:t>
            </a:r>
            <a:r>
              <a:rPr lang="fr-FR" sz="2400" dirty="0"/>
              <a:t>: liste </a:t>
            </a:r>
            <a:r>
              <a:rPr lang="fr-FR" sz="2400" dirty="0" smtClean="0"/>
              <a:t>chaînée bidirectionnelles</a:t>
            </a:r>
            <a:endParaRPr lang="fr-FR" sz="2400" dirty="0"/>
          </a:p>
          <a:p>
            <a:pPr marL="456830" lvl="1" indent="0">
              <a:buNone/>
            </a:pPr>
            <a:r>
              <a:rPr lang="fr-FR" sz="2400" dirty="0" smtClean="0"/>
              <a:t>- </a:t>
            </a:r>
            <a:r>
              <a:rPr lang="fr-FR" sz="2400" dirty="0" err="1" smtClean="0"/>
              <a:t>deque</a:t>
            </a:r>
            <a:r>
              <a:rPr lang="fr-FR" sz="2400" dirty="0" smtClean="0"/>
              <a:t> </a:t>
            </a:r>
            <a:r>
              <a:rPr lang="fr-FR" sz="2400" dirty="0"/>
              <a:t>: </a:t>
            </a:r>
            <a:r>
              <a:rPr lang="fr-FR" sz="2400" dirty="0" smtClean="0"/>
              <a:t>liste chaînée à accès rapide</a:t>
            </a:r>
          </a:p>
          <a:p>
            <a:pPr marL="456830" lvl="1" indent="0">
              <a:buNone/>
            </a:pPr>
            <a:endParaRPr lang="fr-FR" sz="2400" dirty="0" smtClean="0"/>
          </a:p>
          <a:p>
            <a:pPr marL="342620" lvl="1" indent="-342620">
              <a:buFont typeface="Wingdings" panose="05000000000000000000" pitchFamily="2" charset="2"/>
              <a:buChar char="§"/>
            </a:pPr>
            <a:r>
              <a:rPr lang="fr-FR" sz="2400" dirty="0"/>
              <a:t>Adaptateurs de conteneur : </a:t>
            </a:r>
            <a:r>
              <a:rPr lang="fr-FR" sz="2400" dirty="0" smtClean="0"/>
              <a:t>construits à partir de </a:t>
            </a:r>
            <a:r>
              <a:rPr lang="fr-FR" sz="2400" dirty="0" err="1" smtClean="0"/>
              <a:t>vector</a:t>
            </a:r>
            <a:r>
              <a:rPr lang="fr-FR" sz="2400" dirty="0" smtClean="0"/>
              <a:t>, </a:t>
            </a:r>
            <a:r>
              <a:rPr lang="fr-FR" sz="2400" dirty="0" err="1" smtClean="0"/>
              <a:t>deque</a:t>
            </a:r>
            <a:r>
              <a:rPr lang="fr-FR" sz="2400" dirty="0" smtClean="0"/>
              <a:t> ou </a:t>
            </a:r>
            <a:r>
              <a:rPr lang="fr-FR" sz="2400" dirty="0" err="1" smtClean="0"/>
              <a:t>list</a:t>
            </a:r>
            <a:endParaRPr lang="fr-FR" sz="2400" dirty="0" smtClean="0"/>
          </a:p>
          <a:p>
            <a:pPr marL="399727" lvl="2" indent="0">
              <a:buNone/>
            </a:pPr>
            <a:r>
              <a:rPr lang="fr-FR" dirty="0" smtClean="0"/>
              <a:t>- </a:t>
            </a:r>
            <a:r>
              <a:rPr lang="fr-FR" dirty="0" err="1" smtClean="0"/>
              <a:t>stack</a:t>
            </a:r>
            <a:r>
              <a:rPr lang="fr-FR" dirty="0" smtClean="0"/>
              <a:t> : piles</a:t>
            </a:r>
            <a:endParaRPr lang="fr-FR" i="1" dirty="0" smtClean="0"/>
          </a:p>
          <a:p>
            <a:pPr marL="399727" lvl="2" indent="0">
              <a:buNone/>
            </a:pPr>
            <a:r>
              <a:rPr lang="fr-FR" dirty="0" smtClean="0"/>
              <a:t>- queue et </a:t>
            </a:r>
            <a:r>
              <a:rPr lang="fr-FR" dirty="0" err="1" smtClean="0"/>
              <a:t>stl</a:t>
            </a:r>
            <a:r>
              <a:rPr lang="fr-FR" dirty="0"/>
              <a:t>::</a:t>
            </a:r>
            <a:r>
              <a:rPr lang="fr-FR" dirty="0" err="1"/>
              <a:t>priority_queue</a:t>
            </a:r>
            <a:r>
              <a:rPr lang="fr-FR" dirty="0"/>
              <a:t>&lt;T</a:t>
            </a:r>
            <a:r>
              <a:rPr lang="fr-FR" dirty="0" smtClean="0"/>
              <a:t>&gt; : files d’attentes</a:t>
            </a:r>
            <a:endParaRPr lang="fr-FR" dirty="0"/>
          </a:p>
          <a:p>
            <a:pPr marL="456830" lvl="1" indent="0">
              <a:buNone/>
            </a:pPr>
            <a:endParaRPr lang="fr-FR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29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56043"/>
            <a:ext cx="7808165" cy="1145335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 algn="ctr">
              <a:buNone/>
            </a:pPr>
            <a:r>
              <a:rPr lang="fr-FR">
                <a:cs typeface="Arial Unicode MS" pitchFamily="2"/>
              </a:rPr>
              <a:t>Comparaison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107504" y="1628800"/>
            <a:ext cx="8878383" cy="4176464"/>
          </a:xfrm>
        </p:spPr>
        <p:txBody>
          <a:bodyPr>
            <a:normAutofit/>
          </a:bodyPr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9pPr>
          </a:lstStyle>
          <a:p>
            <a:pPr marL="0" lvl="0" indent="0">
              <a:spcAft>
                <a:spcPts val="0"/>
              </a:spcAft>
              <a:buNone/>
            </a:pP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bool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equal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(Inp1 first1, Inp1 last1, Inp2 first2);</a:t>
            </a:r>
          </a:p>
          <a:p>
            <a:pPr marL="0" marR="156210" lvl="0" indent="0" defTabSz="914400">
              <a:spcAft>
                <a:spcPts val="0"/>
              </a:spcAft>
              <a:buClr>
                <a:srgbClr val="9898CC"/>
              </a:buClr>
              <a:buSzPct val="80000"/>
              <a:buNone/>
              <a:tabLst>
                <a:tab pos="438150" algn="l"/>
              </a:tabLst>
            </a:pPr>
            <a:r>
              <a:rPr lang="fr-FR" sz="2000" spc="-5" dirty="0">
                <a:solidFill>
                  <a:prstClr val="black"/>
                </a:solidFill>
                <a:latin typeface="+mn-lt"/>
                <a:cs typeface="Arial"/>
              </a:rPr>
              <a:t>	</a:t>
            </a:r>
            <a:r>
              <a:rPr lang="fr-FR" sz="2000" spc="-5" dirty="0" smtClean="0">
                <a:solidFill>
                  <a:prstClr val="black"/>
                </a:solidFill>
                <a:latin typeface="+mn-lt"/>
                <a:cs typeface="Arial"/>
              </a:rPr>
              <a:t>	</a:t>
            </a:r>
            <a:r>
              <a:rPr lang="fr-FR" sz="2000" spc="-5" dirty="0" smtClean="0">
                <a:solidFill>
                  <a:prstClr val="black"/>
                </a:solidFill>
                <a:latin typeface="+mn-lt"/>
                <a:cs typeface="Arial"/>
                <a:sym typeface="Wingdings" panose="05000000000000000000" pitchFamily="2" charset="2"/>
              </a:rPr>
              <a:t> </a:t>
            </a:r>
            <a:r>
              <a:rPr lang="fr-FR" sz="2000" spc="-5" dirty="0" smtClean="0">
                <a:solidFill>
                  <a:prstClr val="black"/>
                </a:solidFill>
                <a:latin typeface="+mj-lt"/>
                <a:cs typeface="Arial"/>
              </a:rPr>
              <a:t>détermine </a:t>
            </a:r>
            <a:r>
              <a:rPr lang="fr-FR" sz="2000" spc="5" dirty="0">
                <a:solidFill>
                  <a:prstClr val="black"/>
                </a:solidFill>
                <a:latin typeface="+mj-lt"/>
                <a:cs typeface="Arial"/>
              </a:rPr>
              <a:t>si </a:t>
            </a:r>
            <a:r>
              <a:rPr lang="fr-FR" sz="2000" dirty="0">
                <a:solidFill>
                  <a:prstClr val="black"/>
                </a:solidFill>
                <a:latin typeface="+mj-lt"/>
                <a:cs typeface="Arial"/>
              </a:rPr>
              <a:t>deux conteneurs sont égaux en comparant  </a:t>
            </a:r>
            <a:r>
              <a:rPr lang="fr-FR" sz="2000" spc="-5" dirty="0">
                <a:solidFill>
                  <a:prstClr val="black"/>
                </a:solidFill>
                <a:latin typeface="+mj-lt"/>
                <a:cs typeface="Arial"/>
              </a:rPr>
              <a:t>leur</a:t>
            </a:r>
            <a:r>
              <a:rPr lang="fr-FR" sz="2000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contenu</a:t>
            </a:r>
            <a:endParaRPr lang="fr-FR" sz="1600" dirty="0" smtClean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endParaRPr lang="fr-FR" sz="16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bool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lexicographical_compare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(Inp1 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f1,Inp1 l1,Inp2 f2,Inp2 l2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);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fr-FR" sz="2000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	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Arial Unicode MS" pitchFamily="2"/>
                <a:sym typeface="Wingdings" panose="05000000000000000000" pitchFamily="2" charset="2"/>
              </a:rPr>
              <a:t> compare les 2 intervalles [f1,l1] et [f2,l2]</a:t>
            </a:r>
          </a:p>
          <a:p>
            <a:pPr marL="0" lvl="0" indent="0">
              <a:spcAft>
                <a:spcPts val="0"/>
              </a:spcAft>
              <a:buNone/>
            </a:pPr>
            <a:endParaRPr lang="fr-FR" sz="20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  <a:sym typeface="Wingdings" panose="05000000000000000000" pitchFamily="2" charset="2"/>
            </a:endParaRPr>
          </a:p>
          <a:p>
            <a:pPr marL="0" lvl="0" indent="0">
              <a:spcAft>
                <a:spcPts val="0"/>
              </a:spcAft>
              <a:buNone/>
            </a:pPr>
            <a:endParaRPr lang="fr-FR" sz="20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T min(</a:t>
            </a:r>
            <a:r>
              <a:rPr lang="fr-FR" sz="18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const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T&amp; a, </a:t>
            </a:r>
            <a:r>
              <a:rPr lang="fr-FR" sz="18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const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T&amp; b)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T 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max(</a:t>
            </a:r>
            <a:r>
              <a:rPr lang="fr-FR" sz="18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const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T&amp; a,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const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T&amp; b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) 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T </a:t>
            </a:r>
            <a:r>
              <a:rPr lang="fr-FR" sz="18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min_element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</a:t>
            </a:r>
            <a:r>
              <a:rPr lang="fr-FR" sz="18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FwdIt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first, </a:t>
            </a:r>
            <a:r>
              <a:rPr lang="fr-FR" sz="18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FwdIt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last)</a:t>
            </a:r>
          </a:p>
          <a:p>
            <a:pPr marL="0" indent="0"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T </a:t>
            </a:r>
            <a:r>
              <a:rPr lang="fr-FR" sz="18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max_element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</a:t>
            </a:r>
            <a:r>
              <a:rPr lang="fr-FR" sz="18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FwdIt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first,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FwdIt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last)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	</a:t>
            </a:r>
            <a:endParaRPr lang="fr-FR" sz="2000" b="1" dirty="0" smtClean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  <a:sym typeface="Wingdings" panose="05000000000000000000" pitchFamily="2" charset="2"/>
              </a:rPr>
              <a:t>	</a:t>
            </a:r>
            <a:r>
              <a:rPr lang="fr-FR" sz="2000" b="1" dirty="0" smtClean="0">
                <a:solidFill>
                  <a:schemeClr val="tx1"/>
                </a:solidFill>
                <a:latin typeface="+mn-lt"/>
                <a:cs typeface="Arial Unicode MS" pitchFamily="2"/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Arial Unicode MS" pitchFamily="2"/>
              </a:rPr>
              <a:t>calcul des min, max, …</a:t>
            </a:r>
            <a:endParaRPr lang="fr-FR" sz="2000" b="1" dirty="0">
              <a:solidFill>
                <a:schemeClr val="tx1"/>
              </a:solidFill>
              <a:latin typeface="+mn-lt"/>
              <a:cs typeface="Arial Unicode MS" pitchFamily="2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76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56043"/>
            <a:ext cx="7808165" cy="1145335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 algn="ctr">
              <a:buNone/>
            </a:pPr>
            <a:r>
              <a:rPr lang="fr-FR">
                <a:cs typeface="Arial Unicode MS" pitchFamily="2"/>
              </a:rPr>
              <a:t>Recherche, remplacement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163277" y="1454285"/>
            <a:ext cx="8585188" cy="4999051"/>
          </a:xfrm>
        </p:spPr>
        <p:txBody>
          <a:bodyPr>
            <a:normAutofit/>
          </a:bodyPr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9pPr>
          </a:lstStyle>
          <a:p>
            <a:pPr marL="0" indent="0" defTabSz="914400">
              <a:spcAft>
                <a:spcPts val="0"/>
              </a:spcAft>
              <a:buClr>
                <a:srgbClr val="9898CC"/>
              </a:buClr>
              <a:buSzPct val="80000"/>
              <a:buNone/>
              <a:tabLst>
                <a:tab pos="438150" algn="l"/>
              </a:tabLst>
            </a:pPr>
            <a:endParaRPr lang="fr-FR" sz="1800" b="1" dirty="0" smtClean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indent="0" defTabSz="914400">
              <a:spcAft>
                <a:spcPts val="0"/>
              </a:spcAft>
              <a:buClr>
                <a:srgbClr val="9898CC"/>
              </a:buClr>
              <a:buSzPct val="80000"/>
              <a:buNone/>
              <a:tabLst>
                <a:tab pos="438150" algn="l"/>
              </a:tabLst>
            </a:pPr>
            <a:r>
              <a:rPr lang="fr-FR" sz="18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adjacent_find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first,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last)</a:t>
            </a:r>
          </a:p>
          <a:p>
            <a:pPr marL="0" lvl="0" indent="0" defTabSz="914400">
              <a:spcAft>
                <a:spcPts val="0"/>
              </a:spcAft>
              <a:buClr>
                <a:srgbClr val="9898CC"/>
              </a:buClr>
              <a:buSzPct val="80000"/>
              <a:buNone/>
              <a:tabLst>
                <a:tab pos="438150" algn="l"/>
              </a:tabLst>
            </a:pP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	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recherche </a:t>
            </a:r>
            <a:r>
              <a:rPr lang="fr-FR" sz="2000" dirty="0">
                <a:solidFill>
                  <a:prstClr val="black"/>
                </a:solidFill>
                <a:latin typeface="+mj-lt"/>
                <a:cs typeface="Arial"/>
              </a:rPr>
              <a:t>deux valeurs consécutives</a:t>
            </a:r>
            <a:r>
              <a:rPr lang="fr-FR" sz="2000" spc="-70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égales</a:t>
            </a:r>
            <a:endParaRPr lang="fr-FR" sz="2000" dirty="0" smtClean="0">
              <a:solidFill>
                <a:schemeClr val="tx1"/>
              </a:solidFill>
              <a:latin typeface="+mj-lt"/>
              <a:cs typeface="Arial Unicode MS" pitchFamily="2"/>
            </a:endParaRPr>
          </a:p>
          <a:p>
            <a:pPr lvl="0">
              <a:buNone/>
            </a:pPr>
            <a:endParaRPr lang="fr-FR" sz="1600" dirty="0" smtClean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indent="0" defTabSz="914400">
              <a:spcAft>
                <a:spcPts val="0"/>
              </a:spcAft>
              <a:buClr>
                <a:srgbClr val="9898CC"/>
              </a:buClr>
              <a:buSzPct val="80000"/>
              <a:buNone/>
              <a:tabLst>
                <a:tab pos="438150" algn="l"/>
              </a:tabLst>
            </a:pP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InputIt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find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first,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Inp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last,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const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T&amp; value)</a:t>
            </a:r>
          </a:p>
          <a:p>
            <a:pPr marL="0" lvl="0" indent="0" defTabSz="914400">
              <a:spcAft>
                <a:spcPts val="0"/>
              </a:spcAft>
              <a:buClr>
                <a:srgbClr val="9898CC"/>
              </a:buClr>
              <a:buSzPct val="80000"/>
              <a:buNone/>
              <a:tabLst>
                <a:tab pos="438150" algn="l"/>
              </a:tabLst>
            </a:pP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	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recherche </a:t>
            </a:r>
            <a:r>
              <a:rPr lang="fr-FR" sz="2000" dirty="0">
                <a:solidFill>
                  <a:prstClr val="black"/>
                </a:solidFill>
                <a:latin typeface="+mj-lt"/>
                <a:cs typeface="Arial"/>
              </a:rPr>
              <a:t>une</a:t>
            </a:r>
            <a:r>
              <a:rPr lang="fr-FR" sz="2000" spc="-120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fr-FR" sz="2000" dirty="0">
                <a:solidFill>
                  <a:prstClr val="black"/>
                </a:solidFill>
                <a:latin typeface="+mj-lt"/>
                <a:cs typeface="Arial"/>
              </a:rPr>
              <a:t>valeur</a:t>
            </a:r>
          </a:p>
          <a:p>
            <a:pPr marL="152400" lvl="0" indent="0" defTabSz="914400">
              <a:spcBef>
                <a:spcPts val="234"/>
              </a:spcBef>
              <a:spcAft>
                <a:spcPts val="0"/>
              </a:spcAft>
              <a:buClr>
                <a:srgbClr val="9898CC"/>
              </a:buClr>
              <a:buSzPct val="80000"/>
              <a:buNone/>
              <a:tabLst>
                <a:tab pos="438150" algn="l"/>
              </a:tabLst>
            </a:pPr>
            <a:endParaRPr lang="fr-FR" sz="1800" b="1" spc="-160" dirty="0" smtClean="0">
              <a:solidFill>
                <a:prstClr val="black"/>
              </a:solidFill>
              <a:latin typeface="Lucida Console" panose="020B0609040504020204" pitchFamily="49" charset="0"/>
              <a:cs typeface="Arial"/>
            </a:endParaRPr>
          </a:p>
          <a:p>
            <a:pPr marL="0" indent="0" defTabSz="914400">
              <a:spcAft>
                <a:spcPts val="0"/>
              </a:spcAft>
              <a:buClr>
                <a:srgbClr val="9898CC"/>
              </a:buClr>
              <a:buSzPct val="80000"/>
              <a:buNone/>
              <a:tabLst>
                <a:tab pos="438150" algn="l"/>
              </a:tabLst>
            </a:pP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Fwd1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search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(Fwd1 first, Fwd1 last, Fwd2 first2, Fd2 last2)</a:t>
            </a:r>
          </a:p>
          <a:p>
            <a:pPr marL="0" lvl="0" indent="0" defTabSz="914400">
              <a:spcAft>
                <a:spcPts val="0"/>
              </a:spcAft>
              <a:buClr>
                <a:srgbClr val="9898CC"/>
              </a:buClr>
              <a:buSzPct val="80000"/>
              <a:buNone/>
              <a:tabLst>
                <a:tab pos="438150" algn="l"/>
              </a:tabLst>
            </a:pP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	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recherche une séquence</a:t>
            </a:r>
            <a:r>
              <a:rPr lang="fr-FR" sz="2000" spc="-105" dirty="0" smtClean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fr-FR" sz="2000" spc="-5" dirty="0" smtClean="0">
                <a:solidFill>
                  <a:prstClr val="black"/>
                </a:solidFill>
                <a:latin typeface="+mj-lt"/>
                <a:cs typeface="Arial"/>
              </a:rPr>
              <a:t>d’éléments</a:t>
            </a:r>
            <a:endParaRPr lang="fr-FR" sz="2000" dirty="0" smtClean="0">
              <a:solidFill>
                <a:prstClr val="black"/>
              </a:solidFill>
              <a:latin typeface="+mj-lt"/>
              <a:cs typeface="Arial"/>
            </a:endParaRP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fr-FR" sz="1800" b="1" spc="-160" dirty="0">
              <a:solidFill>
                <a:prstClr val="black"/>
              </a:solidFill>
              <a:latin typeface="Lucida Console" panose="020B0609040504020204" pitchFamily="49" charset="0"/>
              <a:cs typeface="Arial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void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replace(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first,Fwd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last,const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T&amp;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old,const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T&amp; new)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fr-FR" sz="2000" dirty="0">
                <a:solidFill>
                  <a:prstClr val="black"/>
                </a:solidFill>
                <a:cs typeface="Arial"/>
                <a:sym typeface="Wingdings" panose="05000000000000000000" pitchFamily="2" charset="2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cs typeface="Arial"/>
                <a:sym typeface="Wingdings" panose="05000000000000000000" pitchFamily="2" charset="2"/>
              </a:rPr>
              <a:t>     </a:t>
            </a: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  <a:sym typeface="Wingdings" panose="05000000000000000000" pitchFamily="2" charset="2"/>
              </a:rPr>
              <a:t>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remplace les valeurs </a:t>
            </a:r>
            <a:r>
              <a:rPr lang="fr-FR" sz="2000" spc="-5" dirty="0">
                <a:solidFill>
                  <a:prstClr val="black"/>
                </a:solidFill>
                <a:latin typeface="+mn-lt"/>
                <a:cs typeface="Arial"/>
              </a:rPr>
              <a:t>d’un</a:t>
            </a:r>
            <a:r>
              <a:rPr lang="fr-FR" sz="2000" spc="-305" dirty="0">
                <a:solidFill>
                  <a:prstClr val="black"/>
                </a:solidFill>
                <a:latin typeface="+mn-lt"/>
                <a:cs typeface="Arial"/>
              </a:rPr>
              <a:t>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conteneur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	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97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56043"/>
            <a:ext cx="7808165" cy="1145335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 algn="ctr">
              <a:buNone/>
            </a:pPr>
            <a:r>
              <a:rPr lang="fr-FR">
                <a:cs typeface="Arial Unicode MS" pitchFamily="2"/>
              </a:rPr>
              <a:t>Copie, suppression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251520" y="1628800"/>
            <a:ext cx="8637937" cy="4608512"/>
          </a:xfrm>
        </p:spPr>
        <p:txBody>
          <a:bodyPr>
            <a:noAutofit/>
          </a:bodyPr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9pPr>
          </a:lstStyle>
          <a:p>
            <a:pPr marL="12700" lvl="0" indent="0" defTabSz="914400">
              <a:spcBef>
                <a:spcPts val="100"/>
              </a:spcBef>
              <a:spcAft>
                <a:spcPts val="0"/>
              </a:spcAft>
              <a:buClrTx/>
              <a:buSzTx/>
              <a:buNone/>
            </a:pP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OutputIt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copy(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InputIt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first,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InputIt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last,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OutputIt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result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) </a:t>
            </a:r>
            <a:endParaRPr lang="fr-FR" sz="1800" b="1" dirty="0" smtClean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12700" lvl="0" indent="0" defTabSz="914400">
              <a:spcBef>
                <a:spcPts val="100"/>
              </a:spcBef>
              <a:spcAft>
                <a:spcPts val="0"/>
              </a:spcAft>
              <a:buClrTx/>
              <a:buSzTx/>
              <a:buNone/>
            </a:pP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	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recopie </a:t>
            </a:r>
            <a:r>
              <a:rPr lang="fr-FR" sz="2000" dirty="0">
                <a:solidFill>
                  <a:prstClr val="black"/>
                </a:solidFill>
                <a:latin typeface="+mj-lt"/>
                <a:cs typeface="Arial"/>
              </a:rPr>
              <a:t>le contenu </a:t>
            </a:r>
            <a:r>
              <a:rPr lang="fr-FR" sz="2000" spc="-5" dirty="0">
                <a:solidFill>
                  <a:prstClr val="black"/>
                </a:solidFill>
                <a:latin typeface="+mj-lt"/>
                <a:cs typeface="Arial"/>
              </a:rPr>
              <a:t>d’un </a:t>
            </a:r>
            <a:r>
              <a:rPr lang="fr-FR" sz="2000" dirty="0">
                <a:solidFill>
                  <a:prstClr val="black"/>
                </a:solidFill>
                <a:latin typeface="+mj-lt"/>
                <a:cs typeface="Arial"/>
              </a:rPr>
              <a:t>intervalle dans </a:t>
            </a:r>
            <a:r>
              <a:rPr lang="fr-FR" sz="2000" spc="-5" dirty="0">
                <a:solidFill>
                  <a:prstClr val="black"/>
                </a:solidFill>
                <a:latin typeface="+mj-lt"/>
                <a:cs typeface="Arial"/>
              </a:rPr>
              <a:t>un</a:t>
            </a:r>
            <a:r>
              <a:rPr lang="fr-FR" sz="2000" spc="-254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conteneur</a:t>
            </a:r>
          </a:p>
          <a:p>
            <a:pPr marL="12700" marR="21590" lvl="0" indent="0" defTabSz="914400">
              <a:lnSpc>
                <a:spcPts val="1970"/>
              </a:lnSpc>
              <a:spcBef>
                <a:spcPts val="505"/>
              </a:spcBef>
              <a:spcAft>
                <a:spcPts val="0"/>
              </a:spcAft>
              <a:buClrTx/>
              <a:buSzTx/>
              <a:buNone/>
            </a:pPr>
            <a:endParaRPr lang="fr-FR" sz="20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21590" lvl="0" indent="0" defTabSz="914400">
              <a:lnSpc>
                <a:spcPts val="1970"/>
              </a:lnSpc>
              <a:spcBef>
                <a:spcPts val="505"/>
              </a:spcBef>
              <a:spcAft>
                <a:spcPts val="0"/>
              </a:spcAft>
              <a:buClrTx/>
              <a:buSzTx/>
              <a:buNone/>
            </a:pPr>
            <a:endParaRPr lang="fr-FR"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indent="0" defTabSz="914400">
              <a:spcBef>
                <a:spcPts val="80"/>
              </a:spcBef>
              <a:spcAft>
                <a:spcPts val="0"/>
              </a:spcAft>
              <a:buClrTx/>
              <a:buSzTx/>
              <a:buNone/>
            </a:pP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void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fill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first,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last,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const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T&amp; val);</a:t>
            </a:r>
          </a:p>
          <a:p>
            <a:pPr marL="12700" lvl="0" indent="0" defTabSz="914400">
              <a:spcBef>
                <a:spcPts val="80"/>
              </a:spcBef>
              <a:spcAft>
                <a:spcPts val="0"/>
              </a:spcAft>
              <a:buClrTx/>
              <a:buSzTx/>
              <a:buNone/>
            </a:pP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	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remplit </a:t>
            </a:r>
            <a:r>
              <a:rPr lang="fr-FR" sz="2000" dirty="0">
                <a:solidFill>
                  <a:prstClr val="black"/>
                </a:solidFill>
                <a:latin typeface="+mj-lt"/>
                <a:cs typeface="Arial"/>
              </a:rPr>
              <a:t>le conteneur avec une valeur</a:t>
            </a:r>
            <a:r>
              <a:rPr lang="fr-FR" sz="2000" spc="50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+mj-lt"/>
                <a:cs typeface="Arial"/>
              </a:rPr>
              <a:t>donnée</a:t>
            </a:r>
          </a:p>
          <a:p>
            <a:pPr marL="12700" lvl="0" indent="0" defTabSz="914400">
              <a:spcBef>
                <a:spcPts val="80"/>
              </a:spcBef>
              <a:spcAft>
                <a:spcPts val="0"/>
              </a:spcAft>
              <a:buClrTx/>
              <a:buSzTx/>
              <a:buNone/>
            </a:pPr>
            <a:endParaRPr lang="fr-FR" sz="2000" dirty="0">
              <a:solidFill>
                <a:prstClr val="black"/>
              </a:solidFill>
              <a:latin typeface="+mj-lt"/>
              <a:cs typeface="Arial"/>
            </a:endParaRPr>
          </a:p>
          <a:p>
            <a:pPr marL="12700" marR="161925" indent="0" defTabSz="914400">
              <a:spcBef>
                <a:spcPts val="520"/>
              </a:spcBef>
              <a:spcAft>
                <a:spcPts val="0"/>
              </a:spcAft>
              <a:buClrTx/>
              <a:buSzTx/>
              <a:buNone/>
            </a:pPr>
            <a:r>
              <a:rPr lang="fr-FR" sz="18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void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generate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first,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last,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Generator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gen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marL="12700" marR="161925" lvl="0" indent="0" defTabSz="914400">
              <a:spcBef>
                <a:spcPts val="520"/>
              </a:spcBef>
              <a:spcAft>
                <a:spcPts val="0"/>
              </a:spcAft>
              <a:buClrTx/>
              <a:buSzTx/>
              <a:buNone/>
            </a:pPr>
            <a:r>
              <a:rPr lang="fr-FR" sz="1800" dirty="0">
                <a:solidFill>
                  <a:prstClr val="black"/>
                </a:solidFill>
                <a:cs typeface="Arial"/>
              </a:rPr>
              <a:t>	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  <a:sym typeface="Wingdings" panose="05000000000000000000" pitchFamily="2" charset="2"/>
              </a:rPr>
              <a:t>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produit une suite de valeurs dans </a:t>
            </a:r>
            <a:r>
              <a:rPr lang="fr-FR" sz="2000" spc="-5" dirty="0">
                <a:solidFill>
                  <a:prstClr val="black"/>
                </a:solidFill>
                <a:latin typeface="+mn-lt"/>
                <a:cs typeface="Arial"/>
              </a:rPr>
              <a:t>un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conteneur résultant  de l’application d’une</a:t>
            </a:r>
            <a:r>
              <a:rPr lang="fr-FR" sz="2000" spc="-15" dirty="0">
                <a:solidFill>
                  <a:prstClr val="black"/>
                </a:solidFill>
                <a:latin typeface="+mn-lt"/>
                <a:cs typeface="Arial"/>
              </a:rPr>
              <a:t> </a:t>
            </a:r>
            <a:r>
              <a:rPr lang="fr-FR" sz="2000" spc="-5" dirty="0" smtClean="0">
                <a:solidFill>
                  <a:prstClr val="black"/>
                </a:solidFill>
                <a:latin typeface="+mn-lt"/>
                <a:cs typeface="Arial"/>
              </a:rPr>
              <a:t>fonction</a:t>
            </a:r>
            <a:endParaRPr lang="fr-FR" sz="2000" spc="-5" dirty="0">
              <a:solidFill>
                <a:prstClr val="black"/>
              </a:solidFill>
              <a:latin typeface="+mn-lt"/>
              <a:cs typeface="Arial"/>
            </a:endParaRPr>
          </a:p>
          <a:p>
            <a:pPr marL="12700" marR="161925" lvl="0" indent="0" defTabSz="914400">
              <a:lnSpc>
                <a:spcPts val="1960"/>
              </a:lnSpc>
              <a:spcBef>
                <a:spcPts val="520"/>
              </a:spcBef>
              <a:spcAft>
                <a:spcPts val="0"/>
              </a:spcAft>
              <a:buClrTx/>
              <a:buSzTx/>
              <a:buNone/>
            </a:pPr>
            <a:endParaRPr lang="fr-FR" sz="1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indent="0" defTabSz="914400">
              <a:spcBef>
                <a:spcPts val="50"/>
              </a:spcBef>
              <a:spcAft>
                <a:spcPts val="0"/>
              </a:spcAft>
              <a:buClrTx/>
              <a:buSzTx/>
              <a:buNone/>
            </a:pP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remove_if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(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first,Fwd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last,Out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result,Predicate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pred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marL="12700" lvl="0" indent="0" defTabSz="914400">
              <a:spcBef>
                <a:spcPts val="50"/>
              </a:spcBef>
              <a:spcAft>
                <a:spcPts val="0"/>
              </a:spcAft>
              <a:buClrTx/>
              <a:buSzTx/>
              <a:buNone/>
            </a:pPr>
            <a:r>
              <a:rPr lang="fr-FR" sz="1800" dirty="0">
                <a:solidFill>
                  <a:prstClr val="black"/>
                </a:solidFill>
                <a:cs typeface="Arial"/>
              </a:rPr>
              <a:t>	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  <a:sym typeface="Wingdings" panose="05000000000000000000" pitchFamily="2" charset="2"/>
              </a:rPr>
              <a:t>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suppression </a:t>
            </a:r>
            <a:r>
              <a:rPr lang="fr-FR" sz="2000" spc="-5" dirty="0">
                <a:solidFill>
                  <a:prstClr val="black"/>
                </a:solidFill>
                <a:latin typeface="+mn-lt"/>
                <a:cs typeface="Arial"/>
              </a:rPr>
              <a:t>des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valeurs qui correspondent à </a:t>
            </a:r>
            <a:r>
              <a:rPr lang="fr-FR" sz="2000" spc="-5" dirty="0">
                <a:solidFill>
                  <a:prstClr val="black"/>
                </a:solidFill>
                <a:latin typeface="+mn-lt"/>
                <a:cs typeface="Arial"/>
              </a:rPr>
              <a:t>un</a:t>
            </a:r>
            <a:r>
              <a:rPr lang="fr-FR" sz="2000" spc="-190" dirty="0">
                <a:solidFill>
                  <a:prstClr val="black"/>
                </a:solidFill>
                <a:latin typeface="+mn-lt"/>
                <a:cs typeface="Arial"/>
              </a:rPr>
              <a:t>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critère</a:t>
            </a:r>
            <a:endParaRPr lang="fr-FR" sz="2000" dirty="0">
              <a:solidFill>
                <a:schemeClr val="tx1"/>
              </a:solidFill>
              <a:latin typeface="+mn-lt"/>
              <a:cs typeface="Arial Unicode MS" pitchFamily="2"/>
            </a:endParaRPr>
          </a:p>
          <a:p>
            <a:pPr marL="12700" indent="0" defTabSz="914400">
              <a:spcBef>
                <a:spcPts val="80"/>
              </a:spcBef>
              <a:spcAft>
                <a:spcPts val="0"/>
              </a:spcAft>
              <a:buClrTx/>
              <a:buSzTx/>
              <a:buNone/>
            </a:pPr>
            <a:endParaRPr lang="fr-FR" sz="1800" b="1" i="1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62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56043"/>
            <a:ext cx="7808165" cy="1145335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 algn="ctr">
              <a:buNone/>
            </a:pPr>
            <a:r>
              <a:rPr lang="fr-FR">
                <a:cs typeface="Arial Unicode MS" pitchFamily="2"/>
              </a:rPr>
              <a:t>Réarrangements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251520" y="1556792"/>
            <a:ext cx="8653606" cy="5112568"/>
          </a:xfrm>
        </p:spPr>
        <p:txBody>
          <a:bodyPr>
            <a:normAutofit/>
          </a:bodyPr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9pPr>
          </a:lstStyle>
          <a:p>
            <a:pPr marL="12700" indent="0" defTabSz="914400">
              <a:spcBef>
                <a:spcPts val="80"/>
              </a:spcBef>
              <a:spcAft>
                <a:spcPts val="0"/>
              </a:spcAft>
              <a:buClrTx/>
              <a:buSzTx/>
              <a:buNone/>
            </a:pPr>
            <a:endParaRPr lang="fr-FR" sz="1800" b="1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12700" indent="0" defTabSz="914400">
              <a:spcBef>
                <a:spcPts val="80"/>
              </a:spcBef>
              <a:spcAft>
                <a:spcPts val="0"/>
              </a:spcAft>
              <a:buClrTx/>
              <a:buSzTx/>
              <a:buNone/>
            </a:pPr>
            <a:r>
              <a:rPr lang="fr-FR" sz="18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void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random_shuffle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Rnd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first,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Rnd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last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  <a:endParaRPr lang="fr-FR" sz="1800" dirty="0" smtClean="0">
              <a:solidFill>
                <a:prstClr val="black"/>
              </a:solidFill>
              <a:latin typeface="Lucida Console" panose="020B0609040504020204" pitchFamily="49" charset="0"/>
              <a:cs typeface="Arial"/>
            </a:endParaRPr>
          </a:p>
          <a:p>
            <a:pPr marL="12700" lvl="0" indent="0" defTabSz="914400">
              <a:spcBef>
                <a:spcPts val="80"/>
              </a:spcBef>
              <a:spcAft>
                <a:spcPts val="0"/>
              </a:spcAft>
              <a:buClrTx/>
              <a:buSzTx/>
              <a:buNone/>
            </a:pP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  <a:sym typeface="Wingdings" panose="05000000000000000000" pitchFamily="2" charset="2"/>
              </a:rPr>
              <a:t>	 </a:t>
            </a: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</a:rPr>
              <a:t>distribue </a:t>
            </a:r>
            <a:r>
              <a:rPr lang="fr-FR" sz="2000" spc="-5" dirty="0">
                <a:solidFill>
                  <a:prstClr val="black"/>
                </a:solidFill>
                <a:latin typeface="+mn-lt"/>
                <a:cs typeface="Arial"/>
              </a:rPr>
              <a:t>uniformément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les valeurs d’un</a:t>
            </a:r>
            <a:r>
              <a:rPr lang="fr-FR" sz="2000" spc="-170" dirty="0">
                <a:solidFill>
                  <a:prstClr val="black"/>
                </a:solidFill>
                <a:latin typeface="+mn-lt"/>
                <a:cs typeface="Arial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</a:rPr>
              <a:t>conteneur</a:t>
            </a:r>
          </a:p>
          <a:p>
            <a:pPr marL="12700" lvl="0" indent="0" defTabSz="914400">
              <a:spcBef>
                <a:spcPts val="80"/>
              </a:spcBef>
              <a:spcAft>
                <a:spcPts val="0"/>
              </a:spcAft>
              <a:buClrTx/>
              <a:buSzTx/>
              <a:buNone/>
            </a:pPr>
            <a:endParaRPr lang="fr-FR" sz="2200" dirty="0" smtClean="0">
              <a:solidFill>
                <a:schemeClr val="tx1"/>
              </a:solidFill>
              <a:latin typeface="+mj-lt"/>
            </a:endParaRPr>
          </a:p>
          <a:p>
            <a:pPr marL="12700" indent="0" defTabSz="914400">
              <a:spcBef>
                <a:spcPts val="80"/>
              </a:spcBef>
              <a:spcAft>
                <a:spcPts val="0"/>
              </a:spcAft>
              <a:buClrTx/>
              <a:buSzTx/>
              <a:buNone/>
            </a:pP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void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reverse(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Bidi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first,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bidi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last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  <a:endParaRPr lang="fr-FR" sz="1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12700" lvl="0" indent="0" defTabSz="914400">
              <a:spcBef>
                <a:spcPts val="90"/>
              </a:spcBef>
              <a:spcAft>
                <a:spcPts val="0"/>
              </a:spcAft>
              <a:buClrTx/>
              <a:buSzTx/>
              <a:buNone/>
            </a:pP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  <a:sym typeface="Wingdings" panose="05000000000000000000" pitchFamily="2" charset="2"/>
              </a:rPr>
              <a:t>	 </a:t>
            </a: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</a:rPr>
              <a:t>inversion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des valeurs </a:t>
            </a:r>
            <a:r>
              <a:rPr lang="fr-FR" sz="2000" spc="-5" dirty="0">
                <a:solidFill>
                  <a:prstClr val="black"/>
                </a:solidFill>
                <a:latin typeface="+mn-lt"/>
                <a:cs typeface="Arial"/>
              </a:rPr>
              <a:t>d’un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conteneur par rapport à </a:t>
            </a:r>
            <a:r>
              <a:rPr lang="fr-FR" sz="2000" spc="-5" dirty="0">
                <a:solidFill>
                  <a:prstClr val="black"/>
                </a:solidFill>
                <a:latin typeface="+mn-lt"/>
                <a:cs typeface="Arial"/>
              </a:rPr>
              <a:t>un</a:t>
            </a:r>
            <a:r>
              <a:rPr lang="fr-FR" sz="2000" spc="-250" dirty="0">
                <a:solidFill>
                  <a:prstClr val="black"/>
                </a:solidFill>
                <a:latin typeface="+mn-lt"/>
                <a:cs typeface="Arial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</a:rPr>
              <a:t>pivot</a:t>
            </a:r>
          </a:p>
          <a:p>
            <a:pPr marL="12700" lvl="0" indent="0" defTabSz="914400">
              <a:spcBef>
                <a:spcPts val="80"/>
              </a:spcBef>
              <a:spcAft>
                <a:spcPts val="0"/>
              </a:spcAft>
              <a:buClrTx/>
              <a:buSzTx/>
              <a:buNone/>
            </a:pPr>
            <a:endParaRPr lang="fr-FR" sz="2200" b="1" spc="-145" dirty="0" smtClean="0">
              <a:solidFill>
                <a:schemeClr val="tx1"/>
              </a:solidFill>
              <a:latin typeface="Lucida Console" panose="020B0609040504020204" pitchFamily="49" charset="0"/>
              <a:cs typeface="Arial"/>
            </a:endParaRPr>
          </a:p>
          <a:p>
            <a:pPr marL="12700" lvl="0" indent="0" defTabSz="914400">
              <a:spcBef>
                <a:spcPts val="80"/>
              </a:spcBef>
              <a:spcAft>
                <a:spcPts val="0"/>
              </a:spcAft>
              <a:buClrTx/>
              <a:buSzTx/>
              <a:buNone/>
            </a:pPr>
            <a:r>
              <a:rPr lang="fr-FR" sz="18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void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rotate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first,Fwd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middle,Fwd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last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marL="12700" indent="0" defTabSz="914400">
              <a:spcBef>
                <a:spcPts val="35"/>
              </a:spcBef>
              <a:spcAft>
                <a:spcPts val="0"/>
              </a:spcAft>
              <a:buClrTx/>
              <a:buSzTx/>
              <a:buNone/>
            </a:pPr>
            <a:r>
              <a:rPr lang="fr-FR" sz="2000" spc="-5" dirty="0" smtClean="0">
                <a:solidFill>
                  <a:prstClr val="black"/>
                </a:solidFill>
                <a:latin typeface="+mn-lt"/>
                <a:cs typeface="Arial"/>
                <a:sym typeface="Wingdings" panose="05000000000000000000" pitchFamily="2" charset="2"/>
              </a:rPr>
              <a:t>	 </a:t>
            </a:r>
            <a:r>
              <a:rPr lang="fr-FR" sz="2000" spc="-5" dirty="0" smtClean="0">
                <a:solidFill>
                  <a:prstClr val="black"/>
                </a:solidFill>
                <a:latin typeface="+mn-lt"/>
                <a:cs typeface="Arial"/>
              </a:rPr>
              <a:t>rotation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des valeurs </a:t>
            </a:r>
            <a:r>
              <a:rPr lang="fr-FR" sz="2000" spc="-5" dirty="0" smtClean="0">
                <a:solidFill>
                  <a:prstClr val="black"/>
                </a:solidFill>
                <a:latin typeface="+mn-lt"/>
                <a:cs typeface="Arial"/>
              </a:rPr>
              <a:t>d’un</a:t>
            </a:r>
            <a:r>
              <a:rPr lang="fr-FR" sz="2000" spc="-270" dirty="0" smtClean="0">
                <a:solidFill>
                  <a:prstClr val="black"/>
                </a:solidFill>
                <a:latin typeface="+mn-lt"/>
                <a:cs typeface="Arial"/>
              </a:rPr>
              <a:t>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conteneur</a:t>
            </a:r>
          </a:p>
          <a:p>
            <a:pPr marL="12700" lvl="0" indent="0" defTabSz="914400">
              <a:spcBef>
                <a:spcPts val="35"/>
              </a:spcBef>
              <a:spcAft>
                <a:spcPts val="0"/>
              </a:spcAft>
              <a:buClrTx/>
              <a:buSzTx/>
              <a:buNone/>
            </a:pPr>
            <a:endParaRPr lang="fr-FR" sz="2000" b="1" spc="-185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 defTabSz="914400">
              <a:spcBef>
                <a:spcPts val="35"/>
              </a:spcBef>
              <a:spcAft>
                <a:spcPts val="0"/>
              </a:spcAft>
              <a:buClrTx/>
              <a:buSzTx/>
              <a:buNone/>
            </a:pPr>
            <a:r>
              <a:rPr lang="fr-FR" sz="18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Fwd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swap_ranges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fr-FR" sz="18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Fwd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first1,Fwd 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last1,Fwd </a:t>
            </a: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</a:rPr>
              <a:t>first2);  </a:t>
            </a:r>
          </a:p>
          <a:p>
            <a:pPr marL="12700" lvl="0" indent="0" defTabSz="914400">
              <a:spcBef>
                <a:spcPts val="35"/>
              </a:spcBef>
              <a:spcAft>
                <a:spcPts val="0"/>
              </a:spcAft>
              <a:buClrTx/>
              <a:buSzTx/>
              <a:buNone/>
            </a:pP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  <a:sym typeface="Wingdings" panose="05000000000000000000" pitchFamily="2" charset="2"/>
              </a:rPr>
              <a:t>	 </a:t>
            </a: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</a:rPr>
              <a:t>échange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le contenu </a:t>
            </a:r>
            <a:r>
              <a:rPr lang="fr-FR" sz="2000" spc="-5" dirty="0">
                <a:solidFill>
                  <a:prstClr val="black"/>
                </a:solidFill>
                <a:latin typeface="+mn-lt"/>
                <a:cs typeface="Arial"/>
              </a:rPr>
              <a:t>de </a:t>
            </a:r>
            <a:r>
              <a:rPr lang="fr-FR" sz="2000" dirty="0">
                <a:solidFill>
                  <a:prstClr val="black"/>
                </a:solidFill>
                <a:latin typeface="+mn-lt"/>
                <a:cs typeface="Arial"/>
              </a:rPr>
              <a:t>deux</a:t>
            </a:r>
            <a:r>
              <a:rPr lang="fr-FR" sz="2000" spc="-204" dirty="0">
                <a:solidFill>
                  <a:prstClr val="black"/>
                </a:solidFill>
                <a:latin typeface="+mn-lt"/>
                <a:cs typeface="Arial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+mn-lt"/>
                <a:cs typeface="Arial"/>
              </a:rPr>
              <a:t>conteneurs</a:t>
            </a:r>
          </a:p>
          <a:p>
            <a:pPr marL="12700" lvl="0" indent="0" defTabSz="914400">
              <a:spcBef>
                <a:spcPts val="35"/>
              </a:spcBef>
              <a:spcAft>
                <a:spcPts val="0"/>
              </a:spcAft>
              <a:buClrTx/>
              <a:buSzTx/>
              <a:buNone/>
            </a:pPr>
            <a:r>
              <a:rPr lang="fr-FR" sz="1800" b="1" dirty="0">
                <a:solidFill>
                  <a:schemeClr val="tx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	</a:t>
            </a:r>
            <a:r>
              <a:rPr lang="fr-FR" sz="1800" b="1" dirty="0" smtClean="0">
                <a:solidFill>
                  <a:schemeClr val="tx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   </a:t>
            </a:r>
            <a:r>
              <a:rPr lang="fr-FR" sz="2000" dirty="0" smtClean="0">
                <a:solidFill>
                  <a:schemeClr val="tx1"/>
                </a:solidFill>
                <a:latin typeface="+mn-lt"/>
              </a:rPr>
              <a:t>!! Attention </a:t>
            </a:r>
            <a:r>
              <a:rPr lang="fr-FR" sz="2000" dirty="0">
                <a:solidFill>
                  <a:schemeClr val="tx1"/>
                </a:solidFill>
                <a:latin typeface="+mn-lt"/>
              </a:rPr>
              <a:t>à l'allocation </a:t>
            </a:r>
            <a:r>
              <a:rPr lang="fr-FR" sz="2000" dirty="0" smtClean="0">
                <a:solidFill>
                  <a:schemeClr val="tx1"/>
                </a:solidFill>
                <a:latin typeface="+mn-lt"/>
              </a:rPr>
              <a:t>mémoire</a:t>
            </a:r>
          </a:p>
          <a:p>
            <a:pPr marL="12700" lvl="0" indent="0" defTabSz="914400">
              <a:spcBef>
                <a:spcPts val="35"/>
              </a:spcBef>
              <a:spcAft>
                <a:spcPts val="0"/>
              </a:spcAft>
              <a:buClrTx/>
              <a:buSzTx/>
              <a:buNone/>
            </a:pPr>
            <a:endParaRPr lang="fr-FR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37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56043"/>
            <a:ext cx="7808165" cy="1145335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 algn="ctr">
              <a:buNone/>
            </a:pPr>
            <a:r>
              <a:rPr lang="fr-FR" dirty="0" smtClean="0">
                <a:cs typeface="Arial Unicode MS" pitchFamily="2"/>
              </a:rPr>
              <a:t>Tri et fusion</a:t>
            </a:r>
            <a:endParaRPr lang="fr-FR" dirty="0">
              <a:cs typeface="Arial Unicode MS" pitchFamily="2"/>
            </a:endParaRP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672042" y="1780870"/>
            <a:ext cx="7957399" cy="4479120"/>
          </a:xfrm>
        </p:spPr>
        <p:txBody>
          <a:bodyPr>
            <a:normAutofit lnSpcReduction="10000"/>
          </a:bodyPr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9pPr>
          </a:lstStyle>
          <a:p>
            <a:pPr marL="0" lvl="0" indent="0">
              <a:spcAft>
                <a:spcPts val="0"/>
              </a:spcAft>
              <a:buNone/>
            </a:pP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void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sort(</a:t>
            </a: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RdmAIt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first, </a:t>
            </a: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RdmAIt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last, Compare </a:t>
            </a: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comp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)</a:t>
            </a:r>
            <a:r>
              <a:rPr lang="fr-FR" sz="17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;</a:t>
            </a:r>
            <a:endParaRPr lang="fr-FR" sz="1700" b="1" dirty="0" smtClean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fr-FR" sz="2000" dirty="0" smtClean="0">
                <a:solidFill>
                  <a:schemeClr val="tx1"/>
                </a:solidFill>
                <a:latin typeface="+mn-lt"/>
                <a:cs typeface="Arial Unicode MS" pitchFamily="2"/>
              </a:rPr>
              <a:t> 	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Arial Unicode MS" pitchFamily="2"/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Arial Unicode MS" pitchFamily="2"/>
              </a:rPr>
              <a:t>tri croissant des valeurs de [</a:t>
            </a:r>
            <a:r>
              <a:rPr lang="fr-FR" sz="2000" dirty="0" err="1" smtClean="0">
                <a:solidFill>
                  <a:schemeClr val="tx1"/>
                </a:solidFill>
                <a:latin typeface="+mn-lt"/>
                <a:cs typeface="Arial Unicode MS" pitchFamily="2"/>
              </a:rPr>
              <a:t>first,last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Arial Unicode MS" pitchFamily="2"/>
              </a:rPr>
              <a:t>],  tri décroissant si </a:t>
            </a:r>
            <a:r>
              <a:rPr lang="fr-FR" sz="2000" dirty="0" err="1" smtClean="0">
                <a:solidFill>
                  <a:schemeClr val="tx1"/>
                </a:solidFill>
                <a:latin typeface="+mn-lt"/>
                <a:cs typeface="Arial Unicode MS" pitchFamily="2"/>
              </a:rPr>
              <a:t>comp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Arial Unicode MS" pitchFamily="2"/>
              </a:rPr>
              <a:t>=</a:t>
            </a:r>
            <a:r>
              <a:rPr lang="fr-FR" sz="2000" dirty="0" err="1" smtClean="0">
                <a:solidFill>
                  <a:schemeClr val="tx1"/>
                </a:solidFill>
                <a:latin typeface="+mn-lt"/>
                <a:cs typeface="Arial Unicode MS" pitchFamily="2"/>
              </a:rPr>
              <a:t>greater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Arial Unicode MS" pitchFamily="2"/>
              </a:rPr>
              <a:t> </a:t>
            </a:r>
          </a:p>
          <a:p>
            <a:pPr marL="0" lvl="0" indent="0">
              <a:spcAft>
                <a:spcPts val="0"/>
              </a:spcAft>
              <a:buNone/>
            </a:pPr>
            <a:endParaRPr lang="fr-FR" sz="2000" dirty="0" smtClean="0">
              <a:solidFill>
                <a:schemeClr val="tx1"/>
              </a:solidFill>
              <a:latin typeface="+mn-lt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FwdIt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lower_band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</a:t>
            </a: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FwdIt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first, </a:t>
            </a: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FwdIt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last, </a:t>
            </a: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const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T&amp; val)</a:t>
            </a:r>
            <a:r>
              <a:rPr lang="fr-FR" sz="1600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; </a:t>
            </a:r>
          </a:p>
          <a:p>
            <a:pPr marL="0" indent="0">
              <a:spcAft>
                <a:spcPts val="0"/>
              </a:spcAft>
              <a:buNone/>
            </a:pPr>
            <a:r>
              <a:rPr lang="fr-FR" sz="17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FwdIt</a:t>
            </a:r>
            <a:r>
              <a:rPr lang="fr-FR" sz="17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upper_band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</a:t>
            </a: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FwdIt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7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first, </a:t>
            </a:r>
            <a:r>
              <a:rPr lang="fr-FR" sz="17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FwdIt</a:t>
            </a:r>
            <a:r>
              <a:rPr lang="fr-FR" sz="17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last, </a:t>
            </a:r>
            <a:r>
              <a:rPr lang="fr-FR" sz="17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const</a:t>
            </a:r>
            <a:r>
              <a:rPr lang="fr-FR" sz="17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T&amp; val)</a:t>
            </a:r>
            <a:r>
              <a:rPr lang="fr-FR" sz="17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; </a:t>
            </a:r>
            <a:endParaRPr lang="fr-FR" sz="1700" dirty="0" smtClean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fr-FR" sz="2000" dirty="0">
                <a:solidFill>
                  <a:schemeClr val="tx1"/>
                </a:solidFill>
                <a:latin typeface="+mn-lt"/>
                <a:cs typeface="Arial Unicode MS" pitchFamily="2"/>
              </a:rPr>
              <a:t>	</a:t>
            </a:r>
            <a:r>
              <a:rPr lang="fr-FR" sz="2200" dirty="0" smtClean="0">
                <a:solidFill>
                  <a:schemeClr val="tx1"/>
                </a:solidFill>
                <a:latin typeface="+mn-lt"/>
                <a:cs typeface="Arial Unicode MS" pitchFamily="2"/>
                <a:sym typeface="Wingdings" panose="05000000000000000000" pitchFamily="2" charset="2"/>
              </a:rPr>
              <a:t> </a:t>
            </a:r>
            <a:r>
              <a:rPr lang="fr-FR" sz="2200" dirty="0" smtClean="0">
                <a:solidFill>
                  <a:schemeClr val="tx1"/>
                </a:solidFill>
                <a:latin typeface="+mn-lt"/>
                <a:cs typeface="Arial Unicode MS" pitchFamily="2"/>
              </a:rPr>
              <a:t>recherche d’une borne inférieure/supérieure pour les valeurs d’un conteneur répondant à un critère donnée</a:t>
            </a:r>
          </a:p>
          <a:p>
            <a:pPr marL="0" lvl="0" indent="0">
              <a:spcAft>
                <a:spcPts val="0"/>
              </a:spcAft>
              <a:buNone/>
            </a:pPr>
            <a:endParaRPr lang="fr-FR" sz="2000" dirty="0" smtClean="0">
              <a:solidFill>
                <a:schemeClr val="tx1"/>
              </a:solidFill>
              <a:latin typeface="+mn-lt"/>
              <a:cs typeface="Arial Unicode MS" pitchFamily="2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fr-FR" sz="17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FwdIt</a:t>
            </a:r>
            <a:r>
              <a:rPr lang="fr-FR" sz="17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equal_range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</a:t>
            </a: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FwdIt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7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first, </a:t>
            </a:r>
            <a:r>
              <a:rPr lang="fr-FR" sz="17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FwdIt</a:t>
            </a:r>
            <a:r>
              <a:rPr lang="fr-FR" sz="17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last, </a:t>
            </a:r>
            <a:r>
              <a:rPr lang="fr-FR" sz="17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const</a:t>
            </a:r>
            <a:r>
              <a:rPr lang="fr-FR" sz="1700" b="1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T&amp; val)</a:t>
            </a:r>
            <a:r>
              <a:rPr lang="fr-FR" sz="1700" dirty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; </a:t>
            </a:r>
            <a:endParaRPr lang="fr-FR" sz="1700" dirty="0" smtClean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fr-FR" sz="2000" dirty="0" smtClean="0">
                <a:solidFill>
                  <a:schemeClr val="tx1"/>
                </a:solidFill>
                <a:latin typeface="+mn-lt"/>
                <a:cs typeface="Arial Unicode MS" pitchFamily="2"/>
              </a:rPr>
              <a:t>	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Arial Unicode MS" pitchFamily="2"/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Arial Unicode MS" pitchFamily="2"/>
              </a:rPr>
              <a:t>recherche les zones d’égalité</a:t>
            </a:r>
          </a:p>
          <a:p>
            <a:pPr marL="0" lvl="0" indent="0">
              <a:spcAft>
                <a:spcPts val="0"/>
              </a:spcAft>
              <a:buNone/>
            </a:pPr>
            <a:endParaRPr lang="fr-FR" sz="2000" dirty="0" smtClean="0">
              <a:solidFill>
                <a:schemeClr val="tx1"/>
              </a:solidFill>
              <a:latin typeface="+mn-lt"/>
              <a:cs typeface="Arial Unicode MS" pitchFamily="2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OutputIt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merge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(</a:t>
            </a: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InptIt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f1,InptIt l1, InptIt2 f2, InptIt2 l2, </a:t>
            </a: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OutputIt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 </a:t>
            </a:r>
            <a:r>
              <a:rPr lang="fr-FR" sz="17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result</a:t>
            </a:r>
            <a:r>
              <a:rPr lang="fr-FR" sz="17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 Unicode MS" pitchFamily="2"/>
              </a:rPr>
              <a:t>); </a:t>
            </a:r>
          </a:p>
          <a:p>
            <a:pPr marL="0" indent="0">
              <a:spcAft>
                <a:spcPts val="0"/>
              </a:spcAft>
              <a:buNone/>
            </a:pPr>
            <a:r>
              <a:rPr lang="fr-FR" sz="2200" dirty="0" smtClean="0">
                <a:solidFill>
                  <a:schemeClr val="tx1"/>
                </a:solidFill>
                <a:latin typeface="+mn-lt"/>
                <a:cs typeface="Arial Unicode MS" pitchFamily="2"/>
              </a:rPr>
              <a:t>	</a:t>
            </a:r>
            <a:r>
              <a:rPr lang="fr-FR" sz="2200" dirty="0" smtClean="0">
                <a:solidFill>
                  <a:schemeClr val="tx1"/>
                </a:solidFill>
                <a:latin typeface="+mn-lt"/>
                <a:cs typeface="Arial Unicode MS" pitchFamily="2"/>
                <a:sym typeface="Wingdings" panose="05000000000000000000" pitchFamily="2" charset="2"/>
              </a:rPr>
              <a:t> </a:t>
            </a:r>
            <a:r>
              <a:rPr lang="fr-FR" sz="2200" dirty="0" smtClean="0">
                <a:solidFill>
                  <a:schemeClr val="tx1"/>
                </a:solidFill>
                <a:latin typeface="+mn-lt"/>
                <a:cs typeface="Arial Unicode MS" pitchFamily="2"/>
              </a:rPr>
              <a:t>fusionne des séquences triées</a:t>
            </a:r>
          </a:p>
          <a:p>
            <a:pPr marL="0" lvl="0" indent="0">
              <a:spcAft>
                <a:spcPts val="0"/>
              </a:spcAft>
              <a:buNone/>
            </a:pPr>
            <a:endParaRPr lang="fr-FR" sz="2000" dirty="0" smtClean="0">
              <a:solidFill>
                <a:schemeClr val="tx1"/>
              </a:solidFill>
              <a:latin typeface="+mn-lt"/>
              <a:cs typeface="Arial Unicode MS" pitchFamily="2"/>
            </a:endParaRPr>
          </a:p>
          <a:p>
            <a:pPr marL="0" lvl="0" indent="0">
              <a:spcAft>
                <a:spcPts val="0"/>
              </a:spcAft>
              <a:buNone/>
            </a:pPr>
            <a:endParaRPr lang="fr-FR" sz="2000" dirty="0">
              <a:solidFill>
                <a:schemeClr val="tx1"/>
              </a:solidFill>
              <a:latin typeface="+mn-lt"/>
              <a:cs typeface="Arial Unicode MS" pitchFamily="2"/>
            </a:endParaRPr>
          </a:p>
          <a:p>
            <a:pPr lvl="0">
              <a:buNone/>
            </a:pPr>
            <a:endParaRPr lang="fr-FR" sz="2000" dirty="0">
              <a:solidFill>
                <a:schemeClr val="tx1"/>
              </a:solidFill>
              <a:latin typeface="Lucida Console" panose="020B0609040504020204" pitchFamily="49" charset="0"/>
              <a:cs typeface="Arial Unicode MS" pitchFamily="2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80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- sort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fr-FR" sz="4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4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4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sz="4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iostream</a:t>
            </a:r>
            <a:r>
              <a:rPr lang="fr-FR" sz="4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 </a:t>
            </a:r>
          </a:p>
          <a:p>
            <a:pPr marL="0" indent="0">
              <a:buNone/>
            </a:pPr>
            <a:r>
              <a:rPr lang="fr-FR" sz="4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4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4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sz="4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algorithm</a:t>
            </a:r>
            <a:r>
              <a:rPr lang="fr-FR" sz="4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 </a:t>
            </a:r>
          </a:p>
          <a:p>
            <a:pPr marL="0" indent="0">
              <a:buNone/>
            </a:pPr>
            <a:endParaRPr lang="fr-FR" sz="4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43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using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namespace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std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fr-FR" sz="4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43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void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show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43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a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[])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endParaRPr lang="fr-FR" sz="4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n-NO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nn-NO" sz="4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for</a:t>
            </a:r>
            <a:r>
              <a:rPr lang="nn-NO" sz="4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nn-NO" sz="4300" dirty="0" smtClean="0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nn-NO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nn-NO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 </a:t>
            </a:r>
            <a:r>
              <a:rPr lang="nn-NO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nn-NO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nn-NO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0</a:t>
            </a:r>
            <a:r>
              <a:rPr lang="nn-NO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nn-NO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 </a:t>
            </a:r>
            <a:r>
              <a:rPr lang="nn-NO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nn-NO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nn-NO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10</a:t>
            </a:r>
            <a:r>
              <a:rPr lang="nn-NO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nn-NO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nn-NO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++</a:t>
            </a:r>
            <a:r>
              <a:rPr lang="nn-NO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</a:t>
            </a:r>
            <a:r>
              <a:rPr lang="nn-NO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</a:t>
            </a:r>
            <a:r>
              <a:rPr lang="nn-NO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cout 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a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[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]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 "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fr-FR" sz="4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43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main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43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[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10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]=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5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8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9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6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7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3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4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2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0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en-US" sz="4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cout</a:t>
            </a:r>
            <a:r>
              <a:rPr lang="en-US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en-US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4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"\n The array before sorting is : "</a:t>
            </a:r>
            <a:r>
              <a:rPr lang="en-US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en-US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show</a:t>
            </a:r>
            <a:r>
              <a:rPr lang="fr-FR" sz="4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sort</a:t>
            </a:r>
            <a:r>
              <a:rPr lang="fr-FR" sz="4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a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+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10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en-US" sz="4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cout</a:t>
            </a:r>
            <a:r>
              <a:rPr lang="en-US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en-US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4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"\n\n The array after sorting is : "</a:t>
            </a:r>
            <a:r>
              <a:rPr lang="en-US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en-US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show</a:t>
            </a:r>
            <a:r>
              <a:rPr lang="fr-FR" sz="4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endParaRPr lang="fr-FR" sz="4300" dirty="0" smtClean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4300" b="1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return</a:t>
            </a: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0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5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- sort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565212" y="1440399"/>
            <a:ext cx="8229600" cy="45259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fr-FR" sz="4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4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4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sz="4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iostream</a:t>
            </a:r>
            <a:r>
              <a:rPr lang="fr-FR" sz="4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 </a:t>
            </a:r>
          </a:p>
          <a:p>
            <a:pPr marL="0" indent="0">
              <a:buNone/>
            </a:pPr>
            <a:r>
              <a:rPr lang="fr-FR" sz="4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#</a:t>
            </a:r>
            <a:r>
              <a:rPr lang="fr-FR" sz="4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include</a:t>
            </a:r>
            <a:r>
              <a:rPr lang="fr-FR" sz="4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&lt;</a:t>
            </a:r>
            <a:r>
              <a:rPr lang="fr-FR" sz="4300" dirty="0" err="1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algorithm</a:t>
            </a:r>
            <a:r>
              <a:rPr lang="fr-FR" sz="4300" dirty="0">
                <a:solidFill>
                  <a:srgbClr val="804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&gt; </a:t>
            </a:r>
          </a:p>
          <a:p>
            <a:pPr marL="0" indent="0">
              <a:buNone/>
            </a:pPr>
            <a:endParaRPr lang="fr-FR" sz="4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43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using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namespace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std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fr-FR" sz="4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43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void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show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43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a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[])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endParaRPr lang="fr-FR" sz="4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n-NO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nn-NO" sz="4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for</a:t>
            </a:r>
            <a:r>
              <a:rPr lang="nn-NO" sz="4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nn-NO" sz="4300" dirty="0" smtClean="0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nn-NO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nn-NO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 </a:t>
            </a:r>
            <a:r>
              <a:rPr lang="nn-NO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nn-NO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nn-NO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0</a:t>
            </a:r>
            <a:r>
              <a:rPr lang="nn-NO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nn-NO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 </a:t>
            </a:r>
            <a:r>
              <a:rPr lang="nn-NO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</a:t>
            </a:r>
            <a:r>
              <a:rPr lang="nn-NO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nn-NO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10</a:t>
            </a:r>
            <a:r>
              <a:rPr lang="nn-NO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nn-NO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nn-NO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++</a:t>
            </a:r>
            <a:r>
              <a:rPr lang="nn-NO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</a:t>
            </a:r>
            <a:r>
              <a:rPr lang="nn-NO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</a:t>
            </a:r>
            <a:r>
              <a:rPr lang="nn-NO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cout 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a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[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]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 "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fr-FR" sz="43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4300" dirty="0" err="1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main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()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fr-FR" sz="43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[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10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]=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{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5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8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9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6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7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3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4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2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0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en-US" sz="4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cout</a:t>
            </a:r>
            <a:r>
              <a:rPr lang="en-US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en-US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4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"\n The array before sorting is : "</a:t>
            </a:r>
            <a:r>
              <a:rPr lang="en-US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en-US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show</a:t>
            </a:r>
            <a:r>
              <a:rPr lang="fr-FR" sz="4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sort</a:t>
            </a:r>
            <a:r>
              <a:rPr lang="fr-FR" sz="4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a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+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10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</a:t>
            </a:r>
            <a:r>
              <a:rPr lang="en-US" sz="4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cout</a:t>
            </a:r>
            <a:r>
              <a:rPr lang="en-US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&lt;&lt;</a:t>
            </a:r>
            <a:r>
              <a:rPr lang="en-US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4300" dirty="0">
                <a:solidFill>
                  <a:srgbClr val="808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"\n\n The array after sorting is : "</a:t>
            </a:r>
            <a:r>
              <a:rPr lang="en-US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en-US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show</a:t>
            </a:r>
            <a:r>
              <a:rPr lang="fr-FR" sz="4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endParaRPr lang="fr-FR" sz="4300" dirty="0" smtClean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4300" b="1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return</a:t>
            </a:r>
            <a:r>
              <a:rPr lang="fr-FR" sz="43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fr-FR" sz="4300" dirty="0">
                <a:solidFill>
                  <a:srgbClr val="FF8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0</a:t>
            </a: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43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}</a:t>
            </a:r>
            <a:r>
              <a:rPr lang="fr-FR" sz="4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</a:p>
          <a:p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475656" y="2708920"/>
            <a:ext cx="7128792" cy="158417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Output :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The array before sorting is : 1 5 8 9 6 7 3 4 2 0 </a:t>
            </a:r>
            <a:endParaRPr lang="en-US" sz="2400" dirty="0" smtClean="0">
              <a:solidFill>
                <a:prstClr val="black"/>
              </a:solidFill>
            </a:endParaRPr>
          </a:p>
          <a:p>
            <a:pPr lvl="0"/>
            <a:r>
              <a:rPr lang="en-US" sz="2400" dirty="0" smtClean="0">
                <a:solidFill>
                  <a:prstClr val="black"/>
                </a:solidFill>
              </a:rPr>
              <a:t>The </a:t>
            </a:r>
            <a:r>
              <a:rPr lang="en-US" sz="2400" dirty="0">
                <a:solidFill>
                  <a:prstClr val="black"/>
                </a:solidFill>
              </a:rPr>
              <a:t>array after sorting is : 0 1 2 3 4 5 6 7 8 9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2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56043"/>
            <a:ext cx="7808165" cy="1145335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 algn="ctr">
              <a:buNone/>
            </a:pPr>
            <a:r>
              <a:rPr lang="fr-FR" dirty="0" smtClean="0">
                <a:cs typeface="Arial Unicode MS" pitchFamily="2"/>
              </a:rPr>
              <a:t>#</a:t>
            </a:r>
            <a:r>
              <a:rPr lang="fr-FR" dirty="0" err="1" smtClean="0">
                <a:cs typeface="Arial Unicode MS" pitchFamily="2"/>
              </a:rPr>
              <a:t>include</a:t>
            </a:r>
            <a:r>
              <a:rPr lang="fr-FR" dirty="0" smtClean="0">
                <a:cs typeface="Arial Unicode MS" pitchFamily="2"/>
              </a:rPr>
              <a:t> &lt;</a:t>
            </a:r>
            <a:r>
              <a:rPr lang="fr-FR" dirty="0" err="1" smtClean="0">
                <a:cs typeface="Arial Unicode MS" pitchFamily="2"/>
              </a:rPr>
              <a:t>numeric</a:t>
            </a:r>
            <a:r>
              <a:rPr lang="fr-FR" dirty="0" smtClean="0">
                <a:cs typeface="Arial Unicode MS" pitchFamily="2"/>
              </a:rPr>
              <a:t>&gt;</a:t>
            </a:r>
            <a:endParaRPr lang="fr-FR" dirty="0">
              <a:cs typeface="Arial Unicode MS" pitchFamily="2"/>
            </a:endParaRP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251520" y="1556792"/>
            <a:ext cx="8712968" cy="4896544"/>
          </a:xfrm>
        </p:spPr>
        <p:txBody>
          <a:bodyPr>
            <a:normAutofit fontScale="92500" lnSpcReduction="20000"/>
          </a:bodyPr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9pPr>
          </a:lstStyle>
          <a:p>
            <a:pPr marL="24765" marR="17780" indent="0">
              <a:lnSpc>
                <a:spcPct val="110000"/>
              </a:lnSpc>
              <a:spcBef>
                <a:spcPts val="555"/>
              </a:spcBef>
              <a:buClr>
                <a:srgbClr val="00007C"/>
              </a:buClr>
              <a:buSzPct val="75000"/>
              <a:buNone/>
              <a:tabLst>
                <a:tab pos="368300" algn="l"/>
              </a:tabLst>
            </a:pPr>
            <a:r>
              <a:rPr lang="fr-FR" sz="2600" spc="-5" dirty="0" smtClean="0">
                <a:solidFill>
                  <a:schemeClr val="tx1"/>
                </a:solidFill>
                <a:latin typeface="+mn-lt"/>
                <a:cs typeface="Arial"/>
              </a:rPr>
              <a:t>Algorithmes  permettant </a:t>
            </a:r>
            <a:r>
              <a:rPr lang="fr-FR" sz="2600" dirty="0" smtClean="0">
                <a:solidFill>
                  <a:schemeClr val="tx1"/>
                </a:solidFill>
                <a:latin typeface="+mn-lt"/>
                <a:cs typeface="Arial"/>
              </a:rPr>
              <a:t>de </a:t>
            </a:r>
            <a:r>
              <a:rPr lang="fr-FR" sz="2600" spc="-5" dirty="0" smtClean="0">
                <a:solidFill>
                  <a:schemeClr val="tx1"/>
                </a:solidFill>
                <a:latin typeface="+mn-lt"/>
                <a:cs typeface="Arial"/>
              </a:rPr>
              <a:t>réaliser des </a:t>
            </a:r>
            <a:r>
              <a:rPr lang="fr-FR" sz="2600" dirty="0" smtClean="0">
                <a:solidFill>
                  <a:schemeClr val="tx1"/>
                </a:solidFill>
                <a:latin typeface="+mn-lt"/>
                <a:cs typeface="Arial"/>
              </a:rPr>
              <a:t>calculs sur </a:t>
            </a:r>
            <a:r>
              <a:rPr lang="fr-FR" sz="2600" spc="-5" dirty="0" smtClean="0">
                <a:solidFill>
                  <a:schemeClr val="tx1"/>
                </a:solidFill>
                <a:latin typeface="+mn-lt"/>
                <a:cs typeface="Arial"/>
              </a:rPr>
              <a:t>les  éléments d’un conteneur</a:t>
            </a:r>
            <a:r>
              <a:rPr lang="fr-FR" sz="2600" spc="5" dirty="0" smtClean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fr-FR" sz="2600" dirty="0" smtClean="0">
                <a:solidFill>
                  <a:schemeClr val="tx1"/>
                </a:solidFill>
                <a:latin typeface="+mn-lt"/>
                <a:cs typeface="Arial"/>
              </a:rPr>
              <a:t>:</a:t>
            </a:r>
          </a:p>
          <a:p>
            <a:pPr marL="0" lvl="0" indent="0" defTabSz="914400">
              <a:lnSpc>
                <a:spcPct val="110000"/>
              </a:lnSpc>
              <a:spcAft>
                <a:spcPts val="0"/>
              </a:spcAft>
              <a:buNone/>
            </a:pPr>
            <a:r>
              <a:rPr lang="fr-FR" sz="2100" b="1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T </a:t>
            </a:r>
            <a:r>
              <a:rPr lang="fr-FR" sz="2100" b="1" spc="-5" dirty="0" err="1" smtClean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accumulate</a:t>
            </a:r>
            <a:r>
              <a:rPr lang="fr-FR" sz="2100" b="1" spc="-5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(</a:t>
            </a:r>
            <a:r>
              <a:rPr lang="fr-FR" sz="2100" b="1" spc="-5" dirty="0" err="1" smtClean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InputIt</a:t>
            </a:r>
            <a:r>
              <a:rPr lang="fr-FR" sz="2100" b="1" spc="-5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 </a:t>
            </a:r>
            <a:r>
              <a:rPr lang="fr-FR" sz="2100" b="1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first, </a:t>
            </a:r>
            <a:r>
              <a:rPr lang="fr-FR" sz="2100" b="1" spc="-5" dirty="0" err="1" smtClean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InputIt</a:t>
            </a:r>
            <a:r>
              <a:rPr lang="fr-FR" sz="2100" b="1" spc="-5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 </a:t>
            </a:r>
            <a:r>
              <a:rPr lang="fr-FR" sz="2100" b="1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last, </a:t>
            </a:r>
            <a:r>
              <a:rPr lang="fr-FR" sz="2100" b="1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T </a:t>
            </a:r>
            <a:r>
              <a:rPr lang="fr-FR" sz="2100" b="1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val, </a:t>
            </a:r>
            <a:r>
              <a:rPr lang="fr-FR" sz="2100" b="1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Pred</a:t>
            </a:r>
            <a:r>
              <a:rPr lang="fr-FR" sz="2100" b="1" spc="-8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 </a:t>
            </a:r>
            <a:r>
              <a:rPr lang="fr-FR" sz="2100" b="1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pr</a:t>
            </a:r>
            <a:r>
              <a:rPr lang="fr-FR" sz="2100" b="1" spc="-5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);</a:t>
            </a:r>
          </a:p>
          <a:p>
            <a:pPr marL="0" lvl="0" indent="0" defTabSz="914400">
              <a:lnSpc>
                <a:spcPct val="110000"/>
              </a:lnSpc>
              <a:spcAft>
                <a:spcPts val="0"/>
              </a:spcAft>
              <a:buNone/>
            </a:pPr>
            <a:r>
              <a:rPr lang="fr-FR" sz="2200" spc="-5" dirty="0">
                <a:solidFill>
                  <a:schemeClr val="tx1"/>
                </a:solidFill>
                <a:latin typeface="+mn-lt"/>
                <a:cs typeface="Arial"/>
                <a:sym typeface="Wingdings" panose="05000000000000000000" pitchFamily="2" charset="2"/>
              </a:rPr>
              <a:t> </a:t>
            </a:r>
            <a:r>
              <a:rPr lang="fr-FR" sz="2200" spc="-5" dirty="0" smtClean="0">
                <a:solidFill>
                  <a:schemeClr val="tx1"/>
                </a:solidFill>
                <a:latin typeface="+mn-lt"/>
                <a:cs typeface="Arial"/>
                <a:sym typeface="Wingdings" panose="05000000000000000000" pitchFamily="2" charset="2"/>
              </a:rPr>
              <a:t>     </a:t>
            </a:r>
            <a:r>
              <a:rPr lang="fr-FR" sz="2200" spc="-5" dirty="0" smtClean="0">
                <a:solidFill>
                  <a:schemeClr val="tx1"/>
                </a:solidFill>
                <a:latin typeface="+mn-lt"/>
                <a:cs typeface="Arial"/>
              </a:rPr>
              <a:t>accumulation </a:t>
            </a:r>
            <a:r>
              <a:rPr lang="fr-FR" sz="2200" dirty="0" smtClean="0">
                <a:solidFill>
                  <a:schemeClr val="tx1"/>
                </a:solidFill>
                <a:latin typeface="+mn-lt"/>
                <a:cs typeface="Arial"/>
              </a:rPr>
              <a:t>de données dans  une</a:t>
            </a:r>
            <a:r>
              <a:rPr lang="fr-FR" sz="2200" spc="-5" dirty="0" smtClean="0">
                <a:solidFill>
                  <a:schemeClr val="tx1"/>
                </a:solidFill>
                <a:latin typeface="+mn-lt"/>
                <a:cs typeface="Arial"/>
              </a:rPr>
              <a:t> variable</a:t>
            </a:r>
          </a:p>
          <a:p>
            <a:pPr marL="0" lvl="0" indent="0" defTabSz="914400">
              <a:lnSpc>
                <a:spcPct val="110000"/>
              </a:lnSpc>
              <a:spcAft>
                <a:spcPts val="0"/>
              </a:spcAft>
              <a:buNone/>
            </a:pPr>
            <a:endParaRPr lang="fr-FR" sz="2400" dirty="0">
              <a:solidFill>
                <a:schemeClr val="tx1"/>
              </a:solidFill>
              <a:latin typeface="+mn-lt"/>
              <a:cs typeface="Arial"/>
            </a:endParaRPr>
          </a:p>
          <a:p>
            <a:pPr marL="0" marR="17780" indent="0">
              <a:lnSpc>
                <a:spcPct val="110000"/>
              </a:lnSpc>
              <a:spcAft>
                <a:spcPts val="0"/>
              </a:spcAft>
              <a:buClr>
                <a:srgbClr val="00007C"/>
              </a:buClr>
              <a:buSzPct val="75000"/>
              <a:buNone/>
              <a:tabLst>
                <a:tab pos="368300" algn="l"/>
              </a:tabLst>
            </a:pPr>
            <a:r>
              <a:rPr lang="fr-FR" sz="19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T </a:t>
            </a:r>
            <a:r>
              <a:rPr lang="fr-FR" sz="19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inner_product</a:t>
            </a:r>
            <a:r>
              <a:rPr lang="fr-FR" sz="19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(Input1 first1, Input1 last1, Input2 first2, T </a:t>
            </a:r>
            <a:r>
              <a:rPr lang="fr-FR" sz="19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init</a:t>
            </a:r>
            <a:r>
              <a:rPr lang="fr-FR" sz="19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);</a:t>
            </a:r>
          </a:p>
          <a:p>
            <a:pPr marL="0" marR="17780" indent="0">
              <a:lnSpc>
                <a:spcPct val="110000"/>
              </a:lnSpc>
              <a:spcAft>
                <a:spcPts val="0"/>
              </a:spcAft>
              <a:buClr>
                <a:srgbClr val="00007C"/>
              </a:buClr>
              <a:buSzPct val="75000"/>
              <a:buNone/>
              <a:tabLst>
                <a:tab pos="368300" algn="l"/>
              </a:tabLst>
            </a:pPr>
            <a:r>
              <a:rPr lang="fr-FR" sz="2200" dirty="0" smtClean="0">
                <a:solidFill>
                  <a:schemeClr val="tx1"/>
                </a:solidFill>
                <a:latin typeface="+mn-lt"/>
                <a:cs typeface="Arial"/>
              </a:rPr>
              <a:t>	</a:t>
            </a:r>
            <a:r>
              <a:rPr lang="fr-FR" sz="2200" dirty="0" smtClean="0">
                <a:solidFill>
                  <a:schemeClr val="tx1"/>
                </a:solidFill>
                <a:latin typeface="+mn-lt"/>
                <a:cs typeface="Arial"/>
                <a:sym typeface="Wingdings" panose="05000000000000000000" pitchFamily="2" charset="2"/>
              </a:rPr>
              <a:t> </a:t>
            </a:r>
            <a:r>
              <a:rPr lang="fr-FR" sz="2200" dirty="0" smtClean="0">
                <a:solidFill>
                  <a:schemeClr val="tx1"/>
                </a:solidFill>
                <a:latin typeface="+mn-lt"/>
                <a:cs typeface="Arial"/>
              </a:rPr>
              <a:t>produit </a:t>
            </a:r>
            <a:r>
              <a:rPr lang="fr-FR" sz="2200" spc="-5" dirty="0" smtClean="0">
                <a:solidFill>
                  <a:schemeClr val="tx1"/>
                </a:solidFill>
                <a:latin typeface="+mn-lt"/>
                <a:cs typeface="Arial"/>
              </a:rPr>
              <a:t>intérieur </a:t>
            </a:r>
            <a:r>
              <a:rPr lang="fr-FR" sz="2200" dirty="0" smtClean="0">
                <a:solidFill>
                  <a:schemeClr val="tx1"/>
                </a:solidFill>
                <a:latin typeface="+mn-lt"/>
                <a:cs typeface="Arial"/>
              </a:rPr>
              <a:t>de</a:t>
            </a:r>
            <a:r>
              <a:rPr lang="fr-FR" sz="2200" spc="-270" dirty="0" smtClean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fr-FR" sz="2200" dirty="0" smtClean="0">
                <a:solidFill>
                  <a:schemeClr val="tx1"/>
                </a:solidFill>
                <a:latin typeface="+mn-lt"/>
                <a:cs typeface="Arial"/>
              </a:rPr>
              <a:t>conteneurs</a:t>
            </a:r>
          </a:p>
          <a:p>
            <a:pPr marL="0" marR="17780" indent="0">
              <a:lnSpc>
                <a:spcPct val="110000"/>
              </a:lnSpc>
              <a:spcAft>
                <a:spcPts val="0"/>
              </a:spcAft>
              <a:buClr>
                <a:srgbClr val="00007C"/>
              </a:buClr>
              <a:buSzPct val="75000"/>
              <a:buNone/>
              <a:tabLst>
                <a:tab pos="368300" algn="l"/>
              </a:tabLst>
            </a:pPr>
            <a:endParaRPr lang="fr-FR" sz="2400" dirty="0" smtClean="0">
              <a:solidFill>
                <a:schemeClr val="tx1"/>
              </a:solidFill>
              <a:latin typeface="+mn-lt"/>
              <a:cs typeface="Arial"/>
            </a:endParaRPr>
          </a:p>
          <a:p>
            <a:pPr marL="0" marR="17780" indent="0">
              <a:lnSpc>
                <a:spcPct val="110000"/>
              </a:lnSpc>
              <a:spcAft>
                <a:spcPts val="0"/>
              </a:spcAft>
              <a:buClr>
                <a:srgbClr val="00007C"/>
              </a:buClr>
              <a:buSzPct val="75000"/>
              <a:buNone/>
              <a:tabLst>
                <a:tab pos="368300" algn="l"/>
              </a:tabLst>
            </a:pPr>
            <a:r>
              <a:rPr lang="fr-FR" sz="19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OutputIt</a:t>
            </a:r>
            <a:r>
              <a:rPr lang="fr-FR" sz="19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 </a:t>
            </a:r>
            <a:r>
              <a:rPr lang="fr-FR" sz="19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partial_sum</a:t>
            </a:r>
            <a:r>
              <a:rPr lang="fr-FR" sz="19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(</a:t>
            </a:r>
            <a:r>
              <a:rPr lang="fr-FR" sz="19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InputIt</a:t>
            </a:r>
            <a:r>
              <a:rPr lang="fr-FR" sz="19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 first, </a:t>
            </a:r>
            <a:r>
              <a:rPr lang="fr-FR" sz="19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InputIt</a:t>
            </a:r>
            <a:r>
              <a:rPr lang="fr-FR" sz="19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 last, </a:t>
            </a:r>
            <a:r>
              <a:rPr lang="fr-FR" sz="19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Output_It</a:t>
            </a:r>
            <a:r>
              <a:rPr lang="fr-FR" sz="19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 </a:t>
            </a:r>
            <a:r>
              <a:rPr lang="fr-FR" sz="19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d_first</a:t>
            </a:r>
            <a:r>
              <a:rPr lang="fr-FR" sz="19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);</a:t>
            </a:r>
          </a:p>
          <a:p>
            <a:pPr marL="0" marR="17780" indent="0">
              <a:lnSpc>
                <a:spcPct val="110000"/>
              </a:lnSpc>
              <a:spcAft>
                <a:spcPts val="0"/>
              </a:spcAft>
              <a:buClr>
                <a:srgbClr val="00007C"/>
              </a:buClr>
              <a:buSzPct val="75000"/>
              <a:buNone/>
              <a:tabLst>
                <a:tab pos="368300" algn="l"/>
              </a:tabLst>
            </a:pPr>
            <a:r>
              <a:rPr lang="fr-FR" sz="1900" b="1" dirty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	</a:t>
            </a:r>
            <a:r>
              <a:rPr lang="fr-FR" sz="2200" b="1" dirty="0" smtClean="0">
                <a:solidFill>
                  <a:schemeClr val="tx1"/>
                </a:solidFill>
                <a:latin typeface="+mn-lt"/>
                <a:cs typeface="Arial"/>
                <a:sym typeface="Wingdings" panose="05000000000000000000" pitchFamily="2" charset="2"/>
              </a:rPr>
              <a:t> </a:t>
            </a:r>
            <a:r>
              <a:rPr lang="fr-FR" sz="2200" dirty="0" smtClean="0">
                <a:solidFill>
                  <a:schemeClr val="tx1"/>
                </a:solidFill>
                <a:latin typeface="+mn-lt"/>
                <a:cs typeface="Arial"/>
                <a:sym typeface="Wingdings" panose="05000000000000000000" pitchFamily="2" charset="2"/>
              </a:rPr>
              <a:t>somme partielle des valeurs d’un conteneur</a:t>
            </a:r>
            <a:endParaRPr lang="fr-FR" sz="2200" b="1" dirty="0" smtClean="0">
              <a:solidFill>
                <a:schemeClr val="tx1"/>
              </a:solidFill>
              <a:latin typeface="+mn-lt"/>
              <a:cs typeface="Arial"/>
            </a:endParaRPr>
          </a:p>
          <a:p>
            <a:pPr marL="0" marR="17780" indent="0">
              <a:lnSpc>
                <a:spcPct val="110000"/>
              </a:lnSpc>
              <a:spcAft>
                <a:spcPts val="0"/>
              </a:spcAft>
              <a:buClr>
                <a:srgbClr val="00007C"/>
              </a:buClr>
              <a:buSzPct val="75000"/>
              <a:buNone/>
              <a:tabLst>
                <a:tab pos="368300" algn="l"/>
              </a:tabLst>
            </a:pPr>
            <a:endParaRPr lang="fr-FR" sz="1900" b="1" dirty="0" smtClean="0">
              <a:solidFill>
                <a:schemeClr val="tx1"/>
              </a:solidFill>
              <a:latin typeface="Lucida Console" panose="020B0609040504020204" pitchFamily="49" charset="0"/>
              <a:cs typeface="Arial"/>
            </a:endParaRPr>
          </a:p>
          <a:p>
            <a:pPr marL="0" marR="17780" indent="0">
              <a:lnSpc>
                <a:spcPct val="110000"/>
              </a:lnSpc>
              <a:spcAft>
                <a:spcPts val="0"/>
              </a:spcAft>
              <a:buClr>
                <a:srgbClr val="00007C"/>
              </a:buClr>
              <a:buSzPct val="75000"/>
              <a:buNone/>
              <a:tabLst>
                <a:tab pos="368300" algn="l"/>
              </a:tabLst>
            </a:pPr>
            <a:r>
              <a:rPr lang="fr-FR" sz="19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OutputIt</a:t>
            </a:r>
            <a:r>
              <a:rPr lang="fr-FR" sz="19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 </a:t>
            </a:r>
            <a:r>
              <a:rPr lang="fr-FR" sz="19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adjacent_difference</a:t>
            </a:r>
            <a:r>
              <a:rPr lang="fr-FR" sz="19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(</a:t>
            </a:r>
            <a:r>
              <a:rPr lang="fr-FR" sz="1900" b="1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InputIt</a:t>
            </a:r>
            <a:r>
              <a:rPr lang="fr-FR" sz="19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 </a:t>
            </a:r>
            <a:r>
              <a:rPr lang="fr-FR" sz="1900" b="1" dirty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first, </a:t>
            </a:r>
            <a:r>
              <a:rPr lang="fr-FR" sz="19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InputIt</a:t>
            </a:r>
            <a:r>
              <a:rPr lang="fr-FR" sz="1900" b="1" dirty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 last, </a:t>
            </a:r>
            <a:r>
              <a:rPr lang="fr-FR" sz="19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Output_It</a:t>
            </a:r>
            <a:r>
              <a:rPr lang="fr-FR" sz="1900" b="1" dirty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 </a:t>
            </a:r>
            <a:r>
              <a:rPr lang="fr-FR" sz="19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d_first</a:t>
            </a:r>
            <a:r>
              <a:rPr lang="fr-FR" sz="19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Arial"/>
              </a:rPr>
              <a:t>);</a:t>
            </a:r>
          </a:p>
          <a:p>
            <a:pPr marL="24765" marR="17780" indent="0">
              <a:lnSpc>
                <a:spcPct val="110000"/>
              </a:lnSpc>
              <a:spcBef>
                <a:spcPts val="555"/>
              </a:spcBef>
              <a:buClr>
                <a:srgbClr val="00007C"/>
              </a:buClr>
              <a:buSzPct val="75000"/>
              <a:buNone/>
              <a:tabLst>
                <a:tab pos="368300" algn="l"/>
              </a:tabLst>
            </a:pPr>
            <a:r>
              <a:rPr lang="fr-FR" sz="2400" b="1" dirty="0" smtClean="0">
                <a:solidFill>
                  <a:schemeClr val="tx1"/>
                </a:solidFill>
                <a:latin typeface="+mn-lt"/>
                <a:cs typeface="Arial"/>
                <a:sym typeface="Wingdings" panose="05000000000000000000" pitchFamily="2" charset="2"/>
              </a:rPr>
              <a:t>	</a:t>
            </a:r>
            <a:r>
              <a:rPr lang="fr-FR" sz="2200" b="1" dirty="0" smtClean="0">
                <a:solidFill>
                  <a:schemeClr val="tx1"/>
                </a:solidFill>
                <a:latin typeface="+mn-lt"/>
                <a:cs typeface="Arial"/>
                <a:sym typeface="Wingdings" panose="05000000000000000000" pitchFamily="2" charset="2"/>
              </a:rPr>
              <a:t> </a:t>
            </a:r>
            <a:r>
              <a:rPr lang="fr-FR" sz="2200" dirty="0">
                <a:solidFill>
                  <a:schemeClr val="tx1"/>
                </a:solidFill>
                <a:latin typeface="+mn-lt"/>
                <a:cs typeface="Arial"/>
              </a:rPr>
              <a:t>différence entre deux  </a:t>
            </a:r>
            <a:r>
              <a:rPr lang="fr-FR" sz="2200" spc="-5" dirty="0">
                <a:solidFill>
                  <a:schemeClr val="tx1"/>
                </a:solidFill>
                <a:latin typeface="+mn-lt"/>
                <a:cs typeface="Arial"/>
              </a:rPr>
              <a:t>éléments </a:t>
            </a:r>
            <a:r>
              <a:rPr lang="fr-FR" sz="2200" dirty="0" smtClean="0">
                <a:solidFill>
                  <a:schemeClr val="tx1"/>
                </a:solidFill>
                <a:latin typeface="+mn-lt"/>
                <a:cs typeface="Arial"/>
              </a:rPr>
              <a:t>adjacents</a:t>
            </a:r>
            <a:endParaRPr lang="fr-FR" sz="220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47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Arial Unicode MS" pitchFamily="2"/>
              </a:rPr>
              <a:t>Exemple </a:t>
            </a:r>
            <a:r>
              <a:rPr lang="fr-FR" dirty="0" err="1">
                <a:cs typeface="Arial Unicode MS" pitchFamily="2"/>
              </a:rPr>
              <a:t>accumulate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3853179" lvl="0" indent="0" defTabSz="914400">
              <a:lnSpc>
                <a:spcPct val="100400"/>
              </a:lnSpc>
              <a:spcBef>
                <a:spcPts val="90"/>
              </a:spcBef>
              <a:buNone/>
            </a:pPr>
            <a:r>
              <a:rPr lang="fr-FR" sz="1600" spc="-5" dirty="0" err="1" smtClean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vector</a:t>
            </a:r>
            <a:r>
              <a:rPr lang="fr-FR" sz="1600" spc="-5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&lt;</a:t>
            </a:r>
            <a:r>
              <a:rPr lang="fr-FR" sz="1600" spc="-5" dirty="0" err="1" smtClean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float</a:t>
            </a:r>
            <a:r>
              <a:rPr lang="fr-FR" sz="16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&gt; v;  </a:t>
            </a:r>
            <a:r>
              <a:rPr lang="fr-FR" sz="1600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v.push_back</a:t>
            </a:r>
            <a:r>
              <a:rPr lang="fr-FR" sz="1600" spc="-9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 </a:t>
            </a:r>
            <a:r>
              <a:rPr lang="fr-FR" sz="16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(3.14);</a:t>
            </a:r>
            <a:endParaRPr lang="fr-FR" sz="1600" dirty="0">
              <a:solidFill>
                <a:prstClr val="black"/>
              </a:solidFill>
              <a:latin typeface="Lucida Console" panose="020B0609040504020204" pitchFamily="49" charset="0"/>
              <a:cs typeface="Courier New"/>
            </a:endParaRPr>
          </a:p>
          <a:p>
            <a:pPr marL="12700" lvl="0" indent="0" defTabSz="914400">
              <a:spcBef>
                <a:spcPts val="10"/>
              </a:spcBef>
              <a:buNone/>
            </a:pPr>
            <a:r>
              <a:rPr lang="fr-FR" sz="1600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v.push_back</a:t>
            </a:r>
            <a:r>
              <a:rPr lang="fr-FR" sz="1600" spc="-1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 </a:t>
            </a:r>
            <a:r>
              <a:rPr lang="fr-FR" sz="16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(5);</a:t>
            </a:r>
            <a:endParaRPr lang="fr-FR" sz="1600" dirty="0">
              <a:solidFill>
                <a:prstClr val="black"/>
              </a:solidFill>
              <a:latin typeface="Lucida Console" panose="020B0609040504020204" pitchFamily="49" charset="0"/>
              <a:cs typeface="Courier New"/>
            </a:endParaRPr>
          </a:p>
          <a:p>
            <a:pPr marL="12700" lvl="0" indent="0" defTabSz="914400">
              <a:spcBef>
                <a:spcPts val="10"/>
              </a:spcBef>
              <a:buNone/>
            </a:pPr>
            <a:r>
              <a:rPr lang="fr-FR" sz="16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//</a:t>
            </a:r>
            <a:r>
              <a:rPr lang="fr-FR" sz="1600" spc="-1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 </a:t>
            </a:r>
            <a:r>
              <a:rPr lang="fr-FR" sz="16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...</a:t>
            </a:r>
            <a:endParaRPr lang="fr-FR" sz="1600" dirty="0">
              <a:solidFill>
                <a:prstClr val="black"/>
              </a:solidFill>
              <a:latin typeface="Lucida Console" panose="020B0609040504020204" pitchFamily="49" charset="0"/>
              <a:cs typeface="Courier New"/>
            </a:endParaRPr>
          </a:p>
          <a:p>
            <a:pPr marL="12700" lvl="0" indent="0" defTabSz="914400">
              <a:lnSpc>
                <a:spcPts val="2155"/>
              </a:lnSpc>
              <a:spcBef>
                <a:spcPts val="10"/>
              </a:spcBef>
              <a:buNone/>
            </a:pPr>
            <a:r>
              <a:rPr lang="fr-FR" sz="1600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float</a:t>
            </a:r>
            <a:r>
              <a:rPr lang="fr-FR" sz="16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 </a:t>
            </a:r>
            <a:r>
              <a:rPr lang="fr-FR" sz="1600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resultat</a:t>
            </a:r>
            <a:r>
              <a:rPr lang="fr-FR" sz="16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 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=</a:t>
            </a:r>
            <a:r>
              <a:rPr lang="fr-FR" sz="1600" spc="-2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 </a:t>
            </a:r>
            <a:r>
              <a:rPr lang="fr-FR" sz="1600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accumulate</a:t>
            </a:r>
            <a:endParaRPr lang="fr-FR" sz="1600" dirty="0">
              <a:solidFill>
                <a:prstClr val="black"/>
              </a:solidFill>
              <a:latin typeface="Lucida Console" panose="020B0609040504020204" pitchFamily="49" charset="0"/>
              <a:cs typeface="Courier New"/>
            </a:endParaRPr>
          </a:p>
          <a:p>
            <a:pPr marL="659765" lvl="0" indent="0" defTabSz="914400">
              <a:lnSpc>
                <a:spcPts val="2155"/>
              </a:lnSpc>
              <a:spcBef>
                <a:spcPts val="0"/>
              </a:spcBef>
              <a:buNone/>
            </a:pPr>
            <a:r>
              <a:rPr lang="fr-FR" sz="16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(</a:t>
            </a:r>
            <a:r>
              <a:rPr lang="fr-FR" sz="1600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v.begin</a:t>
            </a:r>
            <a:r>
              <a:rPr lang="fr-FR" sz="16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(), </a:t>
            </a:r>
            <a:r>
              <a:rPr lang="fr-FR" sz="1600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v.end</a:t>
            </a:r>
            <a:r>
              <a:rPr lang="fr-FR" sz="16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(), 1.0,</a:t>
            </a:r>
            <a:r>
              <a:rPr lang="fr-FR" sz="1600" spc="-8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 </a:t>
            </a:r>
            <a:r>
              <a:rPr lang="fr-FR" sz="16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times&lt;</a:t>
            </a:r>
            <a:r>
              <a:rPr lang="fr-FR" sz="1600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float</a:t>
            </a:r>
            <a:r>
              <a:rPr lang="fr-FR" sz="16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&gt;);</a:t>
            </a:r>
            <a:endParaRPr lang="fr-FR" sz="1600" dirty="0">
              <a:solidFill>
                <a:prstClr val="black"/>
              </a:solidFill>
              <a:latin typeface="Lucida Console" panose="020B0609040504020204" pitchFamily="49" charset="0"/>
              <a:cs typeface="Courier New"/>
            </a:endParaRPr>
          </a:p>
          <a:p>
            <a:pPr marL="0" lvl="0" indent="0" defTabSz="914400">
              <a:spcBef>
                <a:spcPts val="5"/>
              </a:spcBef>
              <a:buNone/>
            </a:pPr>
            <a:endParaRPr lang="fr-FR" sz="1600" dirty="0">
              <a:solidFill>
                <a:prstClr val="black"/>
              </a:solidFill>
              <a:latin typeface="Lucida Console" panose="020B0609040504020204" pitchFamily="49" charset="0"/>
              <a:cs typeface="Times New Roman"/>
            </a:endParaRPr>
          </a:p>
          <a:p>
            <a:pPr marL="12700" lvl="0" indent="0" defTabSz="914400">
              <a:spcBef>
                <a:spcPts val="0"/>
              </a:spcBef>
              <a:buNone/>
            </a:pPr>
            <a:r>
              <a:rPr lang="fr-FR" sz="16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cout &lt;&lt; "Le résultat du produit est 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:</a:t>
            </a:r>
            <a:r>
              <a:rPr lang="fr-FR" sz="1600" spc="-4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 </a:t>
            </a:r>
            <a:r>
              <a:rPr lang="fr-FR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" </a:t>
            </a:r>
            <a:r>
              <a:rPr lang="fr-FR" sz="1600" spc="-5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&lt;&lt; </a:t>
            </a:r>
            <a:r>
              <a:rPr lang="fr-FR" sz="1600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resultat</a:t>
            </a:r>
            <a:r>
              <a:rPr lang="fr-FR" sz="1600" spc="-5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 &lt;&lt;</a:t>
            </a:r>
            <a:r>
              <a:rPr lang="fr-FR" sz="1600" spc="-20" dirty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 </a:t>
            </a:r>
            <a:r>
              <a:rPr lang="fr-FR" sz="1600" spc="-5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endl</a:t>
            </a:r>
            <a:r>
              <a:rPr lang="fr-FR" sz="1600" spc="-5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/>
              </a:rPr>
              <a:t>;</a:t>
            </a:r>
            <a:endParaRPr lang="fr-FR" sz="1600" dirty="0">
              <a:solidFill>
                <a:prstClr val="black"/>
              </a:solidFill>
              <a:latin typeface="Lucida Console" panose="020B0609040504020204" pitchFamily="49" charset="0"/>
              <a:cs typeface="Courier New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4163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72042" y="256043"/>
            <a:ext cx="7808165" cy="1145335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 algn="ctr">
              <a:buNone/>
            </a:pPr>
            <a:r>
              <a:rPr lang="fr-FR" dirty="0" smtClean="0">
                <a:cs typeface="Arial Unicode MS" pitchFamily="2"/>
              </a:rPr>
              <a:t>#</a:t>
            </a:r>
            <a:r>
              <a:rPr lang="fr-FR" dirty="0" err="1" smtClean="0">
                <a:cs typeface="Arial Unicode MS" pitchFamily="2"/>
              </a:rPr>
              <a:t>include</a:t>
            </a:r>
            <a:r>
              <a:rPr lang="fr-FR" dirty="0" smtClean="0">
                <a:cs typeface="Arial Unicode MS" pitchFamily="2"/>
              </a:rPr>
              <a:t> &lt;</a:t>
            </a:r>
            <a:r>
              <a:rPr lang="fr-FR" dirty="0" err="1" smtClean="0">
                <a:cs typeface="Arial Unicode MS" pitchFamily="2"/>
              </a:rPr>
              <a:t>complex</a:t>
            </a:r>
            <a:r>
              <a:rPr lang="fr-FR" dirty="0" smtClean="0">
                <a:cs typeface="Arial Unicode MS" pitchFamily="2"/>
              </a:rPr>
              <a:t>&gt;</a:t>
            </a:r>
            <a:endParaRPr lang="fr-FR" dirty="0">
              <a:cs typeface="Arial Unicode MS" pitchFamily="2"/>
            </a:endParaRP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251520" y="1556792"/>
            <a:ext cx="8712968" cy="4896544"/>
          </a:xfrm>
        </p:spPr>
        <p:txBody>
          <a:bodyPr>
            <a:normAutofit/>
          </a:bodyPr>
          <a:lstStyle>
            <a:def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None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defPPr>
            <a:lvl1pPr marL="432000" marR="0" lvl="0" indent="-324000" algn="l">
              <a:spcBef>
                <a:spcPts val="0"/>
              </a:spcBef>
              <a:spcAft>
                <a:spcPts val="1417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1pPr>
            <a:lvl2pPr marL="864000" marR="0" lvl="1" indent="-288000" algn="l">
              <a:spcBef>
                <a:spcPts val="0"/>
              </a:spcBef>
              <a:spcAft>
                <a:spcPts val="1134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2pPr>
            <a:lvl3pPr marL="1296000" marR="0" lvl="2" indent="-216000" algn="l">
              <a:spcBef>
                <a:spcPts val="0"/>
              </a:spcBef>
              <a:spcAft>
                <a:spcPts val="850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3pPr>
            <a:lvl4pPr marL="1728000" marR="0" lvl="3" indent="-216000" algn="l">
              <a:spcBef>
                <a:spcPts val="0"/>
              </a:spcBef>
              <a:spcAft>
                <a:spcPts val="567"/>
              </a:spcAft>
              <a:buClr>
                <a:srgbClr val="E6E6E6"/>
              </a:buClr>
              <a:buSzPct val="75000"/>
              <a:buFont typeface="StarSymbol"/>
              <a:buChar char="–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4pPr>
            <a:lvl5pPr marL="2160000" marR="0" lvl="4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5pPr>
            <a:lvl6pPr marL="2592000" marR="0" lvl="5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6pPr>
            <a:lvl7pPr marL="3024000" marR="0" lvl="6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7pPr>
            <a:lvl8pPr marL="3456000" marR="0" lvl="7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8pPr>
            <a:lvl9pPr marL="3887999" marR="0" lvl="8" indent="-216000" algn="l">
              <a:spcBef>
                <a:spcPts val="0"/>
              </a:spcBef>
              <a:spcAft>
                <a:spcPts val="283"/>
              </a:spcAft>
              <a:buClr>
                <a:srgbClr val="E6E6E6"/>
              </a:buClr>
              <a:buSzPct val="45000"/>
              <a:buFont typeface="StarSymbol"/>
              <a:buChar char="●"/>
              <a:defRPr lang="fr-FR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</a:defRPr>
            </a:lvl9pPr>
          </a:lstStyle>
          <a:p>
            <a:pPr marL="24765" marR="17780" indent="0">
              <a:lnSpc>
                <a:spcPct val="110000"/>
              </a:lnSpc>
              <a:spcBef>
                <a:spcPts val="555"/>
              </a:spcBef>
              <a:buClr>
                <a:srgbClr val="00007C"/>
              </a:buClr>
              <a:buSzPct val="75000"/>
              <a:buNone/>
              <a:tabLst>
                <a:tab pos="368300" algn="l"/>
              </a:tabLst>
            </a:pPr>
            <a:r>
              <a:rPr lang="fr-FR" sz="2600" spc="-5" dirty="0">
                <a:solidFill>
                  <a:schemeClr val="tx1"/>
                </a:solidFill>
                <a:latin typeface="+mn-lt"/>
                <a:cs typeface="Arial"/>
              </a:rPr>
              <a:t>La bibliothèque complexe implémente la classe complexe pour contenir des nombres complexes sous forme cartésienne et plusieurs fonctions et surcharges pour fonctionner avec </a:t>
            </a:r>
            <a:r>
              <a:rPr lang="fr-FR" sz="2600" spc="-5" dirty="0" smtClean="0">
                <a:solidFill>
                  <a:schemeClr val="tx1"/>
                </a:solidFill>
                <a:latin typeface="+mn-lt"/>
                <a:cs typeface="Arial"/>
              </a:rPr>
              <a:t>eux</a:t>
            </a:r>
          </a:p>
          <a:p>
            <a:pPr marL="24765" marR="17780" indent="0">
              <a:lnSpc>
                <a:spcPct val="110000"/>
              </a:lnSpc>
              <a:spcBef>
                <a:spcPts val="555"/>
              </a:spcBef>
              <a:buClr>
                <a:srgbClr val="00007C"/>
              </a:buClr>
              <a:buSzPct val="75000"/>
              <a:buNone/>
              <a:tabLst>
                <a:tab pos="368300" algn="l"/>
              </a:tabLst>
            </a:pPr>
            <a:endParaRPr lang="fr-FR" sz="2600" spc="-5" dirty="0">
              <a:solidFill>
                <a:schemeClr val="tx1"/>
              </a:solidFill>
              <a:latin typeface="+mn-lt"/>
              <a:cs typeface="Arial"/>
            </a:endParaRPr>
          </a:p>
          <a:p>
            <a:pPr marL="24765" marR="17780" indent="0">
              <a:lnSpc>
                <a:spcPct val="110000"/>
              </a:lnSpc>
              <a:spcBef>
                <a:spcPts val="555"/>
              </a:spcBef>
              <a:buClr>
                <a:srgbClr val="00007C"/>
              </a:buClr>
              <a:buSzPct val="75000"/>
              <a:buNone/>
              <a:tabLst>
                <a:tab pos="368300" algn="l"/>
              </a:tabLst>
            </a:pPr>
            <a:r>
              <a:rPr lang="fr-FR" sz="2200" dirty="0" smtClean="0">
                <a:solidFill>
                  <a:schemeClr val="tx1"/>
                </a:solidFill>
                <a:latin typeface="+mn-lt"/>
                <a:cs typeface="Arial"/>
                <a:hlinkClick r:id="rId3"/>
              </a:rPr>
              <a:t>http://www.cplusplus.com/reference/complex/</a:t>
            </a:r>
            <a:endParaRPr lang="fr-FR" sz="220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89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71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conteneurs généraux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Associative : collections d’éléments (ou paires) dont l’ordre est déterminé par le conteneur lui-même pour un accès rapide</a:t>
            </a:r>
          </a:p>
          <a:p>
            <a:pPr marL="0" indent="0">
              <a:buNone/>
            </a:pPr>
            <a:r>
              <a:rPr lang="fr-FR" sz="2000" b="1" dirty="0" smtClean="0"/>
              <a:t>(Non) ordonné </a:t>
            </a:r>
            <a:r>
              <a:rPr lang="fr-FR" sz="2000" b="1" dirty="0"/>
              <a:t>: </a:t>
            </a:r>
            <a:endParaRPr lang="fr-FR" sz="2000" b="1" dirty="0" smtClean="0"/>
          </a:p>
          <a:p>
            <a:pPr marL="0" indent="0">
              <a:buNone/>
            </a:pPr>
            <a:r>
              <a:rPr lang="fr-FR" sz="2000" dirty="0" smtClean="0"/>
              <a:t>(</a:t>
            </a:r>
            <a:r>
              <a:rPr lang="fr-FR" sz="2000" dirty="0" err="1" smtClean="0"/>
              <a:t>unordered</a:t>
            </a:r>
            <a:r>
              <a:rPr lang="fr-FR" sz="2000" dirty="0" smtClean="0"/>
              <a:t>_) </a:t>
            </a:r>
            <a:r>
              <a:rPr lang="fr-FR" sz="2000" dirty="0" err="1" smtClean="0"/>
              <a:t>map</a:t>
            </a:r>
            <a:r>
              <a:rPr lang="fr-FR" sz="2000" dirty="0" smtClean="0"/>
              <a:t>/</a:t>
            </a:r>
            <a:r>
              <a:rPr lang="fr-FR" sz="2000" dirty="0" err="1" smtClean="0"/>
              <a:t>multimap</a:t>
            </a:r>
            <a:r>
              <a:rPr lang="fr-FR" sz="2000" dirty="0" smtClean="0"/>
              <a:t> </a:t>
            </a:r>
            <a:r>
              <a:rPr lang="fr-FR" sz="2000" dirty="0"/>
              <a:t>: </a:t>
            </a:r>
            <a:r>
              <a:rPr lang="fr-FR" sz="1800" dirty="0" smtClean="0"/>
              <a:t>paire d’éléments=(</a:t>
            </a:r>
            <a:r>
              <a:rPr lang="fr-FR" sz="1800" dirty="0" err="1" smtClean="0"/>
              <a:t>clé,valeur</a:t>
            </a:r>
            <a:r>
              <a:rPr lang="fr-FR" sz="1800" dirty="0" smtClean="0"/>
              <a:t>) </a:t>
            </a:r>
            <a:r>
              <a:rPr lang="fr-FR" sz="1800" dirty="0">
                <a:sym typeface="Wingdings" panose="05000000000000000000" pitchFamily="2" charset="2"/>
              </a:rPr>
              <a:t> </a:t>
            </a:r>
            <a:r>
              <a:rPr lang="fr-FR" sz="1800" b="1" dirty="0"/>
              <a:t>table </a:t>
            </a:r>
            <a:r>
              <a:rPr lang="fr-FR" sz="1800" b="1" dirty="0" smtClean="0"/>
              <a:t>associative</a:t>
            </a:r>
          </a:p>
          <a:p>
            <a:pPr marL="0" indent="0">
              <a:buNone/>
            </a:pPr>
            <a:r>
              <a:rPr lang="fr-FR" sz="2000" dirty="0" smtClean="0"/>
              <a:t>(</a:t>
            </a:r>
            <a:r>
              <a:rPr lang="fr-FR" sz="2000" dirty="0" err="1" smtClean="0"/>
              <a:t>unordered</a:t>
            </a:r>
            <a:r>
              <a:rPr lang="fr-FR" sz="2000" dirty="0" smtClean="0"/>
              <a:t>_) set/</a:t>
            </a:r>
            <a:r>
              <a:rPr lang="fr-FR" sz="2000" dirty="0" err="1" smtClean="0"/>
              <a:t>multiset</a:t>
            </a:r>
            <a:r>
              <a:rPr lang="fr-FR" sz="2000" dirty="0" smtClean="0"/>
              <a:t> </a:t>
            </a:r>
            <a:r>
              <a:rPr lang="fr-FR" sz="2000" dirty="0"/>
              <a:t>: </a:t>
            </a:r>
            <a:r>
              <a:rPr lang="fr-FR" sz="1800" dirty="0" smtClean="0"/>
              <a:t>{clé} </a:t>
            </a:r>
            <a:r>
              <a:rPr lang="fr-FR" sz="1800" dirty="0" smtClean="0">
                <a:sym typeface="Wingdings" panose="05000000000000000000" pitchFamily="2" charset="2"/>
              </a:rPr>
              <a:t> </a:t>
            </a:r>
            <a:r>
              <a:rPr lang="fr-FR" sz="1800" b="1" dirty="0">
                <a:sym typeface="Wingdings" panose="05000000000000000000" pitchFamily="2" charset="2"/>
              </a:rPr>
              <a:t>des </a:t>
            </a:r>
            <a:r>
              <a:rPr lang="fr-FR" sz="1800" b="1" dirty="0" smtClean="0">
                <a:sym typeface="Wingdings" panose="05000000000000000000" pitchFamily="2" charset="2"/>
              </a:rPr>
              <a:t>ensembles</a:t>
            </a:r>
          </a:p>
          <a:p>
            <a:pPr marL="0" indent="0">
              <a:buNone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Spécialisés : </a:t>
            </a:r>
          </a:p>
          <a:p>
            <a:pPr marL="0" indent="0">
              <a:buNone/>
            </a:pPr>
            <a:r>
              <a:rPr lang="fr-FR" sz="2400" dirty="0" smtClean="0"/>
              <a:t>string : chaînes de caractères</a:t>
            </a:r>
          </a:p>
          <a:p>
            <a:pPr marL="0" indent="0">
              <a:buNone/>
            </a:pPr>
            <a:r>
              <a:rPr lang="fr-FR" sz="2400" dirty="0" err="1"/>
              <a:t>b</a:t>
            </a:r>
            <a:r>
              <a:rPr lang="fr-FR" sz="2400" dirty="0" err="1" smtClean="0"/>
              <a:t>itset</a:t>
            </a:r>
            <a:r>
              <a:rPr lang="fr-FR" sz="2400" dirty="0" smtClean="0"/>
              <a:t> : tableaux de booléens</a:t>
            </a:r>
          </a:p>
          <a:p>
            <a:pPr lvl="1">
              <a:buFontTx/>
              <a:buChar char="-"/>
            </a:pPr>
            <a:endParaRPr lang="fr-FR" sz="20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8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C++ avancé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Librairie BOOST</a:t>
            </a:r>
          </a:p>
          <a:p>
            <a:r>
              <a:rPr lang="fr-FR" dirty="0" smtClean="0"/>
              <a:t>smart pointeur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90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5292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Bibliothèque BOOST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Ensemble de classes formant un référentiel complémentaire à la bibliothèque STL</a:t>
            </a:r>
          </a:p>
          <a:p>
            <a:r>
              <a:rPr lang="fr-FR" sz="2400" dirty="0" smtClean="0"/>
              <a:t>Intégration des classes de BOOST dans les nouvelles normes C++ : C++11, C++14, C++17</a:t>
            </a:r>
          </a:p>
          <a:p>
            <a:r>
              <a:rPr lang="fr-FR" sz="2400" dirty="0" smtClean="0"/>
              <a:t>Sous licence de logiciel libre </a:t>
            </a:r>
            <a:r>
              <a:rPr lang="fr-FR" sz="2400" dirty="0" smtClean="0">
                <a:sym typeface="Wingdings" panose="05000000000000000000" pitchFamily="2" charset="2"/>
              </a:rPr>
              <a:t> installation et linkage lors de la compilation pour l’utilisation</a:t>
            </a:r>
          </a:p>
          <a:p>
            <a:r>
              <a:rPr lang="fr-FR" sz="2400" dirty="0" smtClean="0">
                <a:sym typeface="Wingdings" panose="05000000000000000000" pitchFamily="2" charset="2"/>
              </a:rPr>
              <a:t>Important pour le MPI lorsqu’on utilise des conteneurs de la STL : string, </a:t>
            </a:r>
            <a:r>
              <a:rPr lang="fr-FR" sz="2400" dirty="0" err="1" smtClean="0">
                <a:sym typeface="Wingdings" panose="05000000000000000000" pitchFamily="2" charset="2"/>
              </a:rPr>
              <a:t>vector</a:t>
            </a:r>
            <a:r>
              <a:rPr lang="fr-FR" sz="2400" dirty="0" smtClean="0">
                <a:sym typeface="Wingdings" panose="05000000000000000000" pitchFamily="2" charset="2"/>
              </a:rPr>
              <a:t>, …</a:t>
            </a: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91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7831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Smart pointeur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600204"/>
            <a:ext cx="8712968" cy="4525963"/>
          </a:xfrm>
        </p:spPr>
        <p:txBody>
          <a:bodyPr>
            <a:normAutofit/>
          </a:bodyPr>
          <a:lstStyle/>
          <a:p>
            <a:r>
              <a:rPr lang="fr-FR" sz="2000" dirty="0" smtClean="0"/>
              <a:t>Les pointeurs traditionnels présentent des insuffisances :</a:t>
            </a:r>
          </a:p>
          <a:p>
            <a:pPr lvl="1"/>
            <a:r>
              <a:rPr lang="fr-FR" sz="1800" dirty="0" smtClean="0"/>
              <a:t>Si Allocation alors </a:t>
            </a:r>
            <a:r>
              <a:rPr lang="fr-FR" sz="1800" dirty="0" err="1" smtClean="0"/>
              <a:t>Désallocation</a:t>
            </a:r>
            <a:r>
              <a:rPr lang="fr-FR" sz="1800" dirty="0" smtClean="0"/>
              <a:t> sinon fuite mémoire </a:t>
            </a:r>
            <a:r>
              <a:rPr lang="fr-FR" sz="1800" dirty="0" smtClean="0">
                <a:sym typeface="Wingdings" panose="05000000000000000000" pitchFamily="2" charset="2"/>
              </a:rPr>
              <a:t></a:t>
            </a:r>
            <a:r>
              <a:rPr lang="fr-FR" sz="1800" dirty="0" smtClean="0"/>
              <a:t>  </a:t>
            </a:r>
            <a:r>
              <a:rPr lang="fr-FR" sz="1800" dirty="0" err="1" smtClean="0"/>
              <a:t>Seg</a:t>
            </a:r>
            <a:r>
              <a:rPr lang="fr-FR" sz="1800" dirty="0"/>
              <a:t>.</a:t>
            </a:r>
            <a:r>
              <a:rPr lang="fr-FR" sz="1800" dirty="0" smtClean="0"/>
              <a:t> </a:t>
            </a:r>
            <a:r>
              <a:rPr lang="fr-FR" sz="1800" dirty="0" err="1" smtClean="0"/>
              <a:t>Fault</a:t>
            </a:r>
            <a:endParaRPr lang="fr-FR" sz="1800" dirty="0" smtClean="0"/>
          </a:p>
          <a:p>
            <a:pPr lvl="1"/>
            <a:r>
              <a:rPr lang="fr-FR" sz="1800" dirty="0" smtClean="0"/>
              <a:t>Interdit de </a:t>
            </a:r>
            <a:r>
              <a:rPr lang="fr-FR" sz="1800" dirty="0" err="1" smtClean="0"/>
              <a:t>désallouer</a:t>
            </a:r>
            <a:r>
              <a:rPr lang="fr-FR" sz="1800" dirty="0" smtClean="0"/>
              <a:t> une zone mémoire non allouée </a:t>
            </a:r>
            <a:r>
              <a:rPr lang="fr-FR" sz="1800" dirty="0" smtClean="0">
                <a:sym typeface="Wingdings" panose="05000000000000000000" pitchFamily="2" charset="2"/>
              </a:rPr>
              <a:t> </a:t>
            </a:r>
            <a:r>
              <a:rPr lang="fr-FR" sz="1800" dirty="0" err="1" smtClean="0">
                <a:sym typeface="Wingdings" panose="05000000000000000000" pitchFamily="2" charset="2"/>
              </a:rPr>
              <a:t>Seg</a:t>
            </a:r>
            <a:r>
              <a:rPr lang="fr-FR" sz="1800" dirty="0" smtClean="0">
                <a:sym typeface="Wingdings" panose="05000000000000000000" pitchFamily="2" charset="2"/>
              </a:rPr>
              <a:t>. </a:t>
            </a:r>
            <a:r>
              <a:rPr lang="fr-FR" sz="1800" dirty="0" err="1" smtClean="0">
                <a:sym typeface="Wingdings" panose="05000000000000000000" pitchFamily="2" charset="2"/>
              </a:rPr>
              <a:t>Fault</a:t>
            </a:r>
            <a:endParaRPr lang="fr-FR" sz="1800" dirty="0" smtClean="0"/>
          </a:p>
          <a:p>
            <a:pPr lvl="1"/>
            <a:r>
              <a:rPr lang="fr-FR" sz="1800" dirty="0" smtClean="0"/>
              <a:t>Interdit de </a:t>
            </a:r>
            <a:r>
              <a:rPr lang="fr-FR" sz="1800" dirty="0" err="1" smtClean="0"/>
              <a:t>désallouer</a:t>
            </a:r>
            <a:r>
              <a:rPr lang="fr-FR" sz="1800" dirty="0" smtClean="0"/>
              <a:t> un pointeur déjà </a:t>
            </a:r>
            <a:r>
              <a:rPr lang="fr-FR" sz="1800" dirty="0" err="1" smtClean="0"/>
              <a:t>désalloué</a:t>
            </a:r>
            <a:r>
              <a:rPr lang="fr-FR" sz="1800" dirty="0" smtClean="0"/>
              <a:t> </a:t>
            </a:r>
            <a:r>
              <a:rPr lang="fr-FR" sz="1800" dirty="0" smtClean="0">
                <a:sym typeface="Wingdings" panose="05000000000000000000" pitchFamily="2" charset="2"/>
              </a:rPr>
              <a:t> </a:t>
            </a:r>
            <a:r>
              <a:rPr lang="fr-FR" sz="1800" dirty="0" err="1" smtClean="0">
                <a:sym typeface="Wingdings" panose="05000000000000000000" pitchFamily="2" charset="2"/>
              </a:rPr>
              <a:t>Seg</a:t>
            </a:r>
            <a:r>
              <a:rPr lang="fr-FR" sz="1800" dirty="0" smtClean="0">
                <a:sym typeface="Wingdings" panose="05000000000000000000" pitchFamily="2" charset="2"/>
              </a:rPr>
              <a:t>. </a:t>
            </a:r>
            <a:r>
              <a:rPr lang="fr-FR" sz="1800" dirty="0" err="1" smtClean="0">
                <a:sym typeface="Wingdings" panose="05000000000000000000" pitchFamily="2" charset="2"/>
              </a:rPr>
              <a:t>Fault</a:t>
            </a:r>
            <a:endParaRPr lang="fr-FR" sz="1800" dirty="0" smtClean="0">
              <a:sym typeface="Wingdings" panose="05000000000000000000" pitchFamily="2" charset="2"/>
            </a:endParaRPr>
          </a:p>
          <a:p>
            <a:pPr lvl="1"/>
            <a:r>
              <a:rPr lang="fr-FR" sz="1800" dirty="0" smtClean="0">
                <a:sym typeface="Wingdings" panose="05000000000000000000" pitchFamily="2" charset="2"/>
              </a:rPr>
              <a:t>…</a:t>
            </a:r>
            <a:endParaRPr lang="fr-FR" sz="1800" dirty="0" smtClean="0"/>
          </a:p>
          <a:p>
            <a:r>
              <a:rPr lang="fr-FR" sz="2000" dirty="0" smtClean="0"/>
              <a:t>Smart pointeur : corrige les insuffisances des pointeurs en ajoutant de l’intelligence</a:t>
            </a:r>
          </a:p>
          <a:p>
            <a:pPr lvl="1">
              <a:buFont typeface="Wingdings"/>
              <a:buChar char="è"/>
            </a:pPr>
            <a:r>
              <a:rPr lang="fr-FR" sz="1800" dirty="0" smtClean="0">
                <a:sym typeface="Wingdings" panose="05000000000000000000" pitchFamily="2" charset="2"/>
              </a:rPr>
              <a:t>Classe qui encapsule la notion de pointeur en offrant une sémantique qui gère les opérations liées à la durée de vie des pointeurs (création, copie, destruction, …), à la taille de la mémoire allouée (vérification des bornes)</a:t>
            </a:r>
            <a:endParaRPr lang="fr-FR" sz="1800" dirty="0">
              <a:sym typeface="Wingdings" panose="05000000000000000000" pitchFamily="2" charset="2"/>
            </a:endParaRPr>
          </a:p>
          <a:p>
            <a:pPr marL="0" lvl="1" indent="0">
              <a:spcBef>
                <a:spcPts val="0"/>
              </a:spcBef>
              <a:buNone/>
            </a:pPr>
            <a:endParaRPr lang="fr-FR" sz="1800" dirty="0" smtClean="0">
              <a:sym typeface="Wingdings" panose="05000000000000000000" pitchFamily="2" charset="2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fr-FR" sz="1800" dirty="0" err="1" smtClean="0">
                <a:sym typeface="Wingdings" panose="05000000000000000000" pitchFamily="2" charset="2"/>
              </a:rPr>
              <a:t>unique_ptr</a:t>
            </a:r>
            <a:r>
              <a:rPr lang="fr-FR" sz="1800" dirty="0" smtClean="0">
                <a:sym typeface="Wingdings" panose="05000000000000000000" pitchFamily="2" charset="2"/>
              </a:rPr>
              <a:t>()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fr-FR" sz="1800" dirty="0" err="1">
                <a:sym typeface="Wingdings" panose="05000000000000000000" pitchFamily="2" charset="2"/>
              </a:rPr>
              <a:t>s</a:t>
            </a:r>
            <a:r>
              <a:rPr lang="fr-FR" sz="1800" dirty="0" err="1" smtClean="0">
                <a:sym typeface="Wingdings" panose="05000000000000000000" pitchFamily="2" charset="2"/>
              </a:rPr>
              <a:t>hared_ptr</a:t>
            </a:r>
            <a:r>
              <a:rPr lang="fr-FR" sz="1800" dirty="0" smtClean="0">
                <a:sym typeface="Wingdings" panose="05000000000000000000" pitchFamily="2" charset="2"/>
              </a:rPr>
              <a:t>()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fr-FR" sz="1800" dirty="0" err="1">
                <a:sym typeface="Wingdings" panose="05000000000000000000" pitchFamily="2" charset="2"/>
              </a:rPr>
              <a:t>w</a:t>
            </a:r>
            <a:r>
              <a:rPr lang="fr-FR" sz="1800" dirty="0" err="1" smtClean="0">
                <a:sym typeface="Wingdings" panose="05000000000000000000" pitchFamily="2" charset="2"/>
              </a:rPr>
              <a:t>eak_ptr</a:t>
            </a:r>
            <a:r>
              <a:rPr lang="fr-FR" sz="1800" dirty="0" smtClean="0">
                <a:sym typeface="Wingdings" panose="05000000000000000000" pitchFamily="2" charset="2"/>
              </a:rPr>
              <a:t>()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92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16038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smtClean="0"/>
              <a:t>Livre :</a:t>
            </a:r>
          </a:p>
          <a:p>
            <a:pPr marL="0" indent="0">
              <a:buNone/>
            </a:pPr>
            <a:r>
              <a:rPr lang="fr-FR" sz="1600" dirty="0" smtClean="0"/>
              <a:t>Apprendre le C++, C. Delannoy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2400" b="1" dirty="0" smtClean="0"/>
              <a:t>Site Web :</a:t>
            </a:r>
          </a:p>
          <a:p>
            <a:pPr marL="0" indent="0">
              <a:buNone/>
            </a:pPr>
            <a:r>
              <a:rPr lang="fr-FR" sz="1600" dirty="0">
                <a:hlinkClick r:id="rId2"/>
              </a:rPr>
              <a:t>https://www.geeksforgeeks.org/the-c-standard-template-library-stl</a:t>
            </a:r>
            <a:r>
              <a:rPr lang="fr-FR" sz="1600" dirty="0" smtClean="0">
                <a:hlinkClick r:id="rId2"/>
              </a:rPr>
              <a:t>/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>
                <a:hlinkClick r:id="rId3"/>
              </a:rPr>
              <a:t>https://</a:t>
            </a:r>
            <a:r>
              <a:rPr lang="fr-FR" sz="1600" dirty="0" smtClean="0">
                <a:hlinkClick r:id="rId3"/>
              </a:rPr>
              <a:t>www.commentcamarche.net/faq/11255-introduction-a-la-stl-en-c-standard-template-library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>
                <a:hlinkClick r:id="rId4"/>
              </a:rPr>
              <a:t>http://www.cplusplus.com/reference/stl</a:t>
            </a:r>
            <a:r>
              <a:rPr lang="fr-FR" sz="1600" dirty="0" smtClean="0">
                <a:hlinkClick r:id="rId4"/>
              </a:rPr>
              <a:t>/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>
                <a:hlinkClick r:id="rId5"/>
              </a:rPr>
              <a:t>https://cpp.developpez.com/cours/stl</a:t>
            </a:r>
            <a:r>
              <a:rPr lang="fr-FR" sz="1600" dirty="0" smtClean="0">
                <a:hlinkClick r:id="rId5"/>
              </a:rPr>
              <a:t>/</a:t>
            </a:r>
            <a:endParaRPr lang="fr-FR" sz="1600" dirty="0" smtClean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2400" b="1" dirty="0" smtClean="0"/>
              <a:t>Présentations :</a:t>
            </a:r>
            <a:endParaRPr lang="fr-FR" sz="2400" b="1" dirty="0"/>
          </a:p>
          <a:p>
            <a:pPr marL="0" indent="0">
              <a:buNone/>
            </a:pPr>
            <a:r>
              <a:rPr lang="fr-FR" sz="1600" dirty="0">
                <a:hlinkClick r:id="rId6"/>
              </a:rPr>
              <a:t>http://</a:t>
            </a:r>
            <a:r>
              <a:rPr lang="fr-FR" sz="1600" dirty="0" smtClean="0">
                <a:hlinkClick r:id="rId6"/>
              </a:rPr>
              <a:t>tvaira.free.fr/dev/cours/cours-conteneurs-stl.pdf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>
                <a:hlinkClick r:id="rId7"/>
              </a:rPr>
              <a:t>https://</a:t>
            </a:r>
            <a:r>
              <a:rPr lang="fr-FR" sz="1600" dirty="0" smtClean="0">
                <a:hlinkClick r:id="rId7"/>
              </a:rPr>
              <a:t>calcul.math.cnrs.fr/attachments/spip/Documents/Journees/dec2005/C_avance.pdf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/>
              <a:t>https://ensiwiki.ensimag.fr/images/1/15/Slides_cours3_c.pdf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A27D-63E2-478A-99A9-E7F41C569662}" type="slidenum">
              <a:rPr lang="fr-FR" smtClean="0"/>
              <a:t>93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8618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55435</TotalTime>
  <Words>6308</Words>
  <Application>Microsoft Office PowerPoint</Application>
  <PresentationFormat>Affichage à l'écran (4:3)</PresentationFormat>
  <Paragraphs>1626</Paragraphs>
  <Slides>93</Slides>
  <Notes>25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93</vt:i4>
      </vt:variant>
    </vt:vector>
  </HeadingPairs>
  <TitlesOfParts>
    <vt:vector size="94" baseType="lpstr">
      <vt:lpstr>Thème Office</vt:lpstr>
      <vt:lpstr>Bibliothèque STL en C++ </vt:lpstr>
      <vt:lpstr>STL</vt:lpstr>
      <vt:lpstr>Suivre les nouveautés</vt:lpstr>
      <vt:lpstr>La documentation</vt:lpstr>
      <vt:lpstr>Diagramme UML de la STL</vt:lpstr>
      <vt:lpstr>Philosophie générale</vt:lpstr>
      <vt:lpstr>Vue général de la STL</vt:lpstr>
      <vt:lpstr>Les conteneurs généraux</vt:lpstr>
      <vt:lpstr>Les conteneurs généraux</vt:lpstr>
      <vt:lpstr>Conteneurs de quoi ? </vt:lpstr>
      <vt:lpstr>Conteneurs de quoi ? </vt:lpstr>
      <vt:lpstr>Présentation PowerPoint</vt:lpstr>
      <vt:lpstr>Les itérateurs </vt:lpstr>
      <vt:lpstr>Différentes catégories</vt:lpstr>
      <vt:lpstr>5 catégories d’itérateurs</vt:lpstr>
      <vt:lpstr>A chaque conteneur son itérateur </vt:lpstr>
      <vt:lpstr>Plusieurs types d’itérateurs</vt:lpstr>
      <vt:lpstr>Operations / Fonctions</vt:lpstr>
      <vt:lpstr>Les opérations par type d’itérateurs</vt:lpstr>
      <vt:lpstr>Validité des itérateurs</vt:lpstr>
      <vt:lpstr>Balayer un itérateur </vt:lpstr>
      <vt:lpstr>Exemple général: insertion, suppression </vt:lpstr>
      <vt:lpstr>Exemple général: insertion, suppression </vt:lpstr>
      <vt:lpstr>Exemple – suite  </vt:lpstr>
      <vt:lpstr>Présentation PowerPoint</vt:lpstr>
      <vt:lpstr>STD::ARRAY&lt;T&gt;</vt:lpstr>
      <vt:lpstr>STD:: ARRAY&lt;T&gt;</vt:lpstr>
      <vt:lpstr>STD::VECTOR&lt;T&gt;</vt:lpstr>
      <vt:lpstr>STD:: VECTOR&lt;T&gt;</vt:lpstr>
      <vt:lpstr>STD::VECTOR&lt;T&gt; - Exemple</vt:lpstr>
      <vt:lpstr>STD::VECTOR&lt;T&gt; - Exemple</vt:lpstr>
      <vt:lpstr>STD :: DEQUE&lt;T&gt;</vt:lpstr>
      <vt:lpstr>STD :: DEQUE&lt;T&gt;</vt:lpstr>
      <vt:lpstr>STD::DEQUE&lt;T&gt; - Exemple</vt:lpstr>
      <vt:lpstr>STD::DEQUE&lt;T&gt; - Exemple</vt:lpstr>
      <vt:lpstr>STD::LIST&lt;T&gt;</vt:lpstr>
      <vt:lpstr>STD::LIST&lt;T&gt;</vt:lpstr>
      <vt:lpstr>STD::LIST&lt;T&gt; - Exemple</vt:lpstr>
      <vt:lpstr>STD::LIST&lt;T&gt; - Exemple</vt:lpstr>
      <vt:lpstr>Vector, Deque, List- Initialisation</vt:lpstr>
      <vt:lpstr>Fonctions membres communes à vector, deque, list</vt:lpstr>
      <vt:lpstr>Fonctions membres communes à vector, deque, list</vt:lpstr>
      <vt:lpstr>Fonctions membres communes à vector, deque, list</vt:lpstr>
      <vt:lpstr>Fonctions membres spécifiques à LIST&lt;T&gt;</vt:lpstr>
      <vt:lpstr>Présentation PowerPoint</vt:lpstr>
      <vt:lpstr>La pile (stack)</vt:lpstr>
      <vt:lpstr>Exemple</vt:lpstr>
      <vt:lpstr>Exemple</vt:lpstr>
      <vt:lpstr>La file (queue)</vt:lpstr>
      <vt:lpstr>La file (queue)</vt:lpstr>
      <vt:lpstr>La file (queue)</vt:lpstr>
      <vt:lpstr>File d’attente prioritaire (priority_queue)</vt:lpstr>
      <vt:lpstr>Exemple</vt:lpstr>
      <vt:lpstr>Exemple</vt:lpstr>
      <vt:lpstr>Exemple - greater</vt:lpstr>
      <vt:lpstr>Exemple - greater</vt:lpstr>
      <vt:lpstr>Fonctions membres communes</vt:lpstr>
      <vt:lpstr>Présentation PowerPoint</vt:lpstr>
      <vt:lpstr>Conteneurs associatifs</vt:lpstr>
      <vt:lpstr>map/multimap</vt:lpstr>
      <vt:lpstr>map/multimap</vt:lpstr>
      <vt:lpstr>Fonctions membres</vt:lpstr>
      <vt:lpstr>extract/merge</vt:lpstr>
      <vt:lpstr>Exemple complet avec merge</vt:lpstr>
      <vt:lpstr>Exemple complet avec merge</vt:lpstr>
      <vt:lpstr>set/multiset</vt:lpstr>
      <vt:lpstr>set/multiset</vt:lpstr>
      <vt:lpstr>Présentation PowerPoint</vt:lpstr>
      <vt:lpstr>Nouvelle syntaxe disponible pour « for »</vt:lpstr>
      <vt:lpstr>Le type « auto »</vt:lpstr>
      <vt:lpstr>Présentation PowerPoint</vt:lpstr>
      <vt:lpstr>string</vt:lpstr>
      <vt:lpstr>Fonctions de manipulation</vt:lpstr>
      <vt:lpstr>Fonctions de manipulation</vt:lpstr>
      <vt:lpstr>Exemple</vt:lpstr>
      <vt:lpstr>Exemple</vt:lpstr>
      <vt:lpstr>Présentation PowerPoint</vt:lpstr>
      <vt:lpstr>#include &lt;algorithm&gt;</vt:lpstr>
      <vt:lpstr>Généralités</vt:lpstr>
      <vt:lpstr>Comparaison</vt:lpstr>
      <vt:lpstr>Recherche, remplacement</vt:lpstr>
      <vt:lpstr>Copie, suppression</vt:lpstr>
      <vt:lpstr>Réarrangements</vt:lpstr>
      <vt:lpstr>Tri et fusion</vt:lpstr>
      <vt:lpstr>Exemple - sort</vt:lpstr>
      <vt:lpstr>Exemple - sort</vt:lpstr>
      <vt:lpstr>#include &lt;numeric&gt;</vt:lpstr>
      <vt:lpstr>Exemple accumulate</vt:lpstr>
      <vt:lpstr>#include &lt;complex&gt;</vt:lpstr>
      <vt:lpstr>C++ avancé</vt:lpstr>
      <vt:lpstr>Bibliothèque BOOST</vt:lpstr>
      <vt:lpstr>Smart pointeur</vt:lpstr>
      <vt:lpstr>Références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pelyakim</dc:creator>
  <cp:lastModifiedBy>pelyakim</cp:lastModifiedBy>
  <cp:revision>927</cp:revision>
  <dcterms:created xsi:type="dcterms:W3CDTF">2019-10-07T09:33:29Z</dcterms:created>
  <dcterms:modified xsi:type="dcterms:W3CDTF">2019-11-22T10:28:55Z</dcterms:modified>
</cp:coreProperties>
</file>