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3"/>
  </p:notesMasterIdLst>
  <p:sldIdLst>
    <p:sldId id="256" r:id="rId2"/>
    <p:sldId id="265" r:id="rId3"/>
    <p:sldId id="266" r:id="rId4"/>
    <p:sldId id="279" r:id="rId5"/>
    <p:sldId id="268" r:id="rId6"/>
    <p:sldId id="271" r:id="rId7"/>
    <p:sldId id="267" r:id="rId8"/>
    <p:sldId id="259" r:id="rId9"/>
    <p:sldId id="420" r:id="rId10"/>
    <p:sldId id="423" r:id="rId11"/>
    <p:sldId id="424" r:id="rId12"/>
    <p:sldId id="346" r:id="rId13"/>
    <p:sldId id="347" r:id="rId14"/>
    <p:sldId id="349" r:id="rId15"/>
    <p:sldId id="422" r:id="rId16"/>
    <p:sldId id="351" r:id="rId17"/>
    <p:sldId id="352" r:id="rId18"/>
    <p:sldId id="348" r:id="rId19"/>
    <p:sldId id="350" r:id="rId20"/>
    <p:sldId id="425" r:id="rId21"/>
    <p:sldId id="353" r:id="rId22"/>
    <p:sldId id="354" r:id="rId23"/>
    <p:sldId id="436" r:id="rId24"/>
    <p:sldId id="355" r:id="rId25"/>
    <p:sldId id="322" r:id="rId26"/>
    <p:sldId id="381" r:id="rId27"/>
    <p:sldId id="379" r:id="rId28"/>
    <p:sldId id="272" r:id="rId29"/>
    <p:sldId id="275" r:id="rId30"/>
    <p:sldId id="273" r:id="rId31"/>
    <p:sldId id="437" r:id="rId32"/>
    <p:sldId id="296" r:id="rId33"/>
    <p:sldId id="333" r:id="rId34"/>
    <p:sldId id="435" r:id="rId35"/>
    <p:sldId id="438" r:id="rId36"/>
    <p:sldId id="300" r:id="rId37"/>
    <p:sldId id="295" r:id="rId38"/>
    <p:sldId id="301" r:id="rId39"/>
    <p:sldId id="439" r:id="rId40"/>
    <p:sldId id="302" r:id="rId41"/>
    <p:sldId id="368" r:id="rId42"/>
    <p:sldId id="303" r:id="rId43"/>
    <p:sldId id="380" r:id="rId44"/>
    <p:sldId id="356" r:id="rId45"/>
    <p:sldId id="377" r:id="rId46"/>
    <p:sldId id="388" r:id="rId47"/>
    <p:sldId id="389" r:id="rId48"/>
    <p:sldId id="372" r:id="rId49"/>
    <p:sldId id="390" r:id="rId50"/>
    <p:sldId id="391" r:id="rId51"/>
    <p:sldId id="378" r:id="rId52"/>
    <p:sldId id="383" r:id="rId53"/>
    <p:sldId id="386" r:id="rId54"/>
    <p:sldId id="382" r:id="rId55"/>
    <p:sldId id="387" r:id="rId56"/>
    <p:sldId id="358" r:id="rId57"/>
    <p:sldId id="366" r:id="rId58"/>
    <p:sldId id="392" r:id="rId59"/>
    <p:sldId id="412" r:id="rId60"/>
    <p:sldId id="395" r:id="rId61"/>
    <p:sldId id="413" r:id="rId62"/>
    <p:sldId id="396" r:id="rId63"/>
    <p:sldId id="398" r:id="rId64"/>
    <p:sldId id="399" r:id="rId65"/>
    <p:sldId id="414" r:id="rId66"/>
    <p:sldId id="415" r:id="rId67"/>
    <p:sldId id="367" r:id="rId68"/>
    <p:sldId id="338" r:id="rId69"/>
    <p:sldId id="339" r:id="rId70"/>
    <p:sldId id="340" r:id="rId71"/>
    <p:sldId id="401" r:id="rId72"/>
    <p:sldId id="341" r:id="rId73"/>
    <p:sldId id="403" r:id="rId74"/>
    <p:sldId id="343" r:id="rId75"/>
    <p:sldId id="402" r:id="rId76"/>
    <p:sldId id="344" r:id="rId77"/>
    <p:sldId id="405" r:id="rId78"/>
    <p:sldId id="409" r:id="rId79"/>
    <p:sldId id="410" r:id="rId80"/>
    <p:sldId id="406" r:id="rId81"/>
    <p:sldId id="408" r:id="rId82"/>
    <p:sldId id="416" r:id="rId83"/>
    <p:sldId id="418" r:id="rId84"/>
    <p:sldId id="419" r:id="rId85"/>
    <p:sldId id="426" r:id="rId86"/>
    <p:sldId id="431" r:id="rId87"/>
    <p:sldId id="433" r:id="rId88"/>
    <p:sldId id="427" r:id="rId89"/>
    <p:sldId id="429" r:id="rId90"/>
    <p:sldId id="428" r:id="rId91"/>
    <p:sldId id="430" r:id="rId9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E739"/>
    <a:srgbClr val="008400"/>
    <a:srgbClr val="239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0" autoAdjust="0"/>
    <p:restoredTop sz="89862" autoAdjust="0"/>
  </p:normalViewPr>
  <p:slideViewPr>
    <p:cSldViewPr>
      <p:cViewPr>
        <p:scale>
          <a:sx n="80" d="100"/>
          <a:sy n="80" d="100"/>
        </p:scale>
        <p:origin x="-121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A472-FBEE-45AD-8484-835E8DDA007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668F2-B8E1-4893-A45E-F3BFE8B95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6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23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9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9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3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Lucida Console" panose="020B0609040504020204" pitchFamily="49" charset="0"/>
              </a:rPr>
              <a:t>Les </a:t>
            </a:r>
            <a:r>
              <a:rPr lang="fr-FR" sz="1200" dirty="0" err="1" smtClean="0">
                <a:latin typeface="Lucida Console" panose="020B0609040504020204" pitchFamily="49" charset="0"/>
              </a:rPr>
              <a:t>itérateurs</a:t>
            </a:r>
            <a:r>
              <a:rPr lang="fr-FR" sz="1200" dirty="0" smtClean="0">
                <a:latin typeface="Lucida Console" panose="020B0609040504020204" pitchFamily="49" charset="0"/>
              </a:rPr>
              <a:t> ne sont pas optimisés pour l’opérateur de comparaison,</a:t>
            </a:r>
            <a:r>
              <a:rPr lang="fr-FR" sz="1200" baseline="0" dirty="0" smtClean="0">
                <a:latin typeface="Lucida Console" panose="020B0609040504020204" pitchFamily="49" charset="0"/>
              </a:rPr>
              <a:t> </a:t>
            </a:r>
            <a:r>
              <a:rPr lang="fr-FR" sz="1200" dirty="0" smtClean="0">
                <a:latin typeface="Lucida Console" panose="020B0609040504020204" pitchFamily="49" charset="0"/>
              </a:rPr>
              <a:t>i != 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est donc plus efficace que i&lt;=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0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Lucida Console" panose="020B0609040504020204" pitchFamily="49" charset="0"/>
              </a:rPr>
              <a:t>Les </a:t>
            </a:r>
            <a:r>
              <a:rPr lang="fr-FR" sz="1200" dirty="0" err="1" smtClean="0">
                <a:latin typeface="Lucida Console" panose="020B0609040504020204" pitchFamily="49" charset="0"/>
              </a:rPr>
              <a:t>itérateurs</a:t>
            </a:r>
            <a:r>
              <a:rPr lang="fr-FR" sz="1200" dirty="0" smtClean="0">
                <a:latin typeface="Lucida Console" panose="020B0609040504020204" pitchFamily="49" charset="0"/>
              </a:rPr>
              <a:t> ne sont pas optimisés pour l’opérateur de comparaison,</a:t>
            </a:r>
            <a:r>
              <a:rPr lang="fr-FR" sz="1200" baseline="0" dirty="0" smtClean="0">
                <a:latin typeface="Lucida Console" panose="020B0609040504020204" pitchFamily="49" charset="0"/>
              </a:rPr>
              <a:t> </a:t>
            </a:r>
            <a:r>
              <a:rPr lang="fr-FR" sz="1200" dirty="0" smtClean="0">
                <a:latin typeface="Lucida Console" panose="020B0609040504020204" pitchFamily="49" charset="0"/>
              </a:rPr>
              <a:t>i != 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est donc plus efficace que i&lt;=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0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4828-9C66-4E11-BA67-BB9D29BB936E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BD7-2E5C-45A1-A646-C33E95E9DB1C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1" y="274646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3A1-7442-42ED-A05F-190B036CD072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5F9C-D165-43EF-9FBF-DEF0C6A0F904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9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1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F9CD-8F40-4155-B80D-37299E703EE5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CA22-C51F-4802-8FA6-8CB19AB5241C}" type="datetime1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6" indent="0">
              <a:buNone/>
              <a:defRPr sz="1800" b="1"/>
            </a:lvl3pPr>
            <a:lvl4pPr marL="1370484" indent="0">
              <a:buNone/>
              <a:defRPr sz="1600" b="1"/>
            </a:lvl4pPr>
            <a:lvl5pPr marL="1827311" indent="0">
              <a:buNone/>
              <a:defRPr sz="1600" b="1"/>
            </a:lvl5pPr>
            <a:lvl6pPr marL="2284139" indent="0">
              <a:buNone/>
              <a:defRPr sz="1600" b="1"/>
            </a:lvl6pPr>
            <a:lvl7pPr marL="2740966" indent="0">
              <a:buNone/>
              <a:defRPr sz="1600" b="1"/>
            </a:lvl7pPr>
            <a:lvl8pPr marL="3197792" indent="0">
              <a:buNone/>
              <a:defRPr sz="1600" b="1"/>
            </a:lvl8pPr>
            <a:lvl9pPr marL="3654621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6" indent="0">
              <a:buNone/>
              <a:defRPr sz="1800" b="1"/>
            </a:lvl3pPr>
            <a:lvl4pPr marL="1370484" indent="0">
              <a:buNone/>
              <a:defRPr sz="1600" b="1"/>
            </a:lvl4pPr>
            <a:lvl5pPr marL="1827311" indent="0">
              <a:buNone/>
              <a:defRPr sz="1600" b="1"/>
            </a:lvl5pPr>
            <a:lvl6pPr marL="2284139" indent="0">
              <a:buNone/>
              <a:defRPr sz="1600" b="1"/>
            </a:lvl6pPr>
            <a:lvl7pPr marL="2740966" indent="0">
              <a:buNone/>
              <a:defRPr sz="1600" b="1"/>
            </a:lvl7pPr>
            <a:lvl8pPr marL="3197792" indent="0">
              <a:buNone/>
              <a:defRPr sz="1600" b="1"/>
            </a:lvl8pPr>
            <a:lvl9pPr marL="3654621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1BA-E99B-4E5B-84C1-77209C69F616}" type="datetime1">
              <a:rPr lang="fr-FR" smtClean="0"/>
              <a:t>14/11/2019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3B85-619F-4A1A-81BE-2D1CCF8F0E9B}" type="datetime1">
              <a:rPr lang="fr-FR" smtClean="0"/>
              <a:t>14/11/2019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689-EA1F-4571-BA31-BA73CBF073FF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27" indent="0">
              <a:buNone/>
              <a:defRPr sz="1200"/>
            </a:lvl2pPr>
            <a:lvl3pPr marL="913656" indent="0">
              <a:buNone/>
              <a:defRPr sz="1000"/>
            </a:lvl3pPr>
            <a:lvl4pPr marL="1370484" indent="0">
              <a:buNone/>
              <a:defRPr sz="900"/>
            </a:lvl4pPr>
            <a:lvl5pPr marL="1827311" indent="0">
              <a:buNone/>
              <a:defRPr sz="900"/>
            </a:lvl5pPr>
            <a:lvl6pPr marL="2284139" indent="0">
              <a:buNone/>
              <a:defRPr sz="900"/>
            </a:lvl6pPr>
            <a:lvl7pPr marL="2740966" indent="0">
              <a:buNone/>
              <a:defRPr sz="900"/>
            </a:lvl7pPr>
            <a:lvl8pPr marL="3197792" indent="0">
              <a:buNone/>
              <a:defRPr sz="900"/>
            </a:lvl8pPr>
            <a:lvl9pPr marL="3654621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2B07-5EE0-4589-8471-2584D0D9AC08}" type="datetime1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27" indent="0">
              <a:buNone/>
              <a:defRPr sz="2800"/>
            </a:lvl2pPr>
            <a:lvl3pPr marL="913656" indent="0">
              <a:buNone/>
              <a:defRPr sz="2400"/>
            </a:lvl3pPr>
            <a:lvl4pPr marL="1370484" indent="0">
              <a:buNone/>
              <a:defRPr sz="2000"/>
            </a:lvl4pPr>
            <a:lvl5pPr marL="1827311" indent="0">
              <a:buNone/>
              <a:defRPr sz="2000"/>
            </a:lvl5pPr>
            <a:lvl6pPr marL="2284139" indent="0">
              <a:buNone/>
              <a:defRPr sz="2000"/>
            </a:lvl6pPr>
            <a:lvl7pPr marL="2740966" indent="0">
              <a:buNone/>
              <a:defRPr sz="2000"/>
            </a:lvl7pPr>
            <a:lvl8pPr marL="3197792" indent="0">
              <a:buNone/>
              <a:defRPr sz="2000"/>
            </a:lvl8pPr>
            <a:lvl9pPr marL="3654621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27" indent="0">
              <a:buNone/>
              <a:defRPr sz="1200"/>
            </a:lvl2pPr>
            <a:lvl3pPr marL="913656" indent="0">
              <a:buNone/>
              <a:defRPr sz="1000"/>
            </a:lvl3pPr>
            <a:lvl4pPr marL="1370484" indent="0">
              <a:buNone/>
              <a:defRPr sz="900"/>
            </a:lvl4pPr>
            <a:lvl5pPr marL="1827311" indent="0">
              <a:buNone/>
              <a:defRPr sz="900"/>
            </a:lvl5pPr>
            <a:lvl6pPr marL="2284139" indent="0">
              <a:buNone/>
              <a:defRPr sz="900"/>
            </a:lvl6pPr>
            <a:lvl7pPr marL="2740966" indent="0">
              <a:buNone/>
              <a:defRPr sz="900"/>
            </a:lvl7pPr>
            <a:lvl8pPr marL="3197792" indent="0">
              <a:buNone/>
              <a:defRPr sz="900"/>
            </a:lvl8pPr>
            <a:lvl9pPr marL="3654621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0390-D394-4084-AAFF-88A0727E052F}" type="datetime1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362" tIns="45683" rIns="91362" bIns="4568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8"/>
            <a:ext cx="2133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65E7-BB6F-4CB1-910A-E02F1F6BF90A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36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0" indent="-342620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45" indent="-285515" algn="l" defTabSz="913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72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98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26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53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80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09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35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7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56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84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11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39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66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92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21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-plus-plus/" TargetMode="External"/><Relationship Id="rId4" Type="http://schemas.openxmlformats.org/officeDocument/2006/relationships/hyperlink" Target="https://github.com/cpp-frug/materials/blob/gh-pages/news/2016_n5_Bilan-Cpp17-et-attentes-Cpp20.m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faq/11255-introduction-a-la-stl-en-c-standard-template-library" TargetMode="External"/><Relationship Id="rId2" Type="http://schemas.openxmlformats.org/officeDocument/2006/relationships/hyperlink" Target="http://www.martinbroadhurst.com/stl/stl_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the-c-standard-template-library-stl/" TargetMode="External"/><Relationship Id="rId5" Type="http://schemas.openxmlformats.org/officeDocument/2006/relationships/hyperlink" Target="http://www.cplusplus.com/reference/stl/" TargetMode="External"/><Relationship Id="rId4" Type="http://schemas.openxmlformats.org/officeDocument/2006/relationships/hyperlink" Target="http://www.cplusplus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faq/11255-introduction-a-la-stl-en-c-standard-template-library" TargetMode="External"/><Relationship Id="rId7" Type="http://schemas.openxmlformats.org/officeDocument/2006/relationships/hyperlink" Target="https://calcul.math.cnrs.fr/attachments/spip/Documents/Journees/dec2005/C_avance.pdf" TargetMode="External"/><Relationship Id="rId2" Type="http://schemas.openxmlformats.org/officeDocument/2006/relationships/hyperlink" Target="https://www.geeksforgeeks.org/the-c-standard-template-library-s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vaira.free.fr/dev/cours/cours-conteneurs-stl.pdf" TargetMode="External"/><Relationship Id="rId5" Type="http://schemas.openxmlformats.org/officeDocument/2006/relationships/hyperlink" Target="https://cpp.developpez.com/cours/stl/" TargetMode="External"/><Relationship Id="rId4" Type="http://schemas.openxmlformats.org/officeDocument/2006/relationships/hyperlink" Target="http://www.cplusplus.com/reference/s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940" y="1556792"/>
            <a:ext cx="7772400" cy="1658611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Bibliothèque STL en C++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9645" y="4871045"/>
            <a:ext cx="7772400" cy="1658611"/>
          </a:xfrm>
          <a:prstGeom prst="rect">
            <a:avLst/>
          </a:prstGeom>
        </p:spPr>
        <p:txBody>
          <a:bodyPr vert="horz" lIns="91362" tIns="45683" rIns="91362" bIns="45683" rtlCol="0" anchor="ctr">
            <a:normAutofit/>
          </a:bodyPr>
          <a:lstStyle>
            <a:lvl1pPr algn="ctr" defTabSz="91365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P. ELYAKIME et E. </a:t>
            </a:r>
            <a:r>
              <a:rPr lang="fr-FR" dirty="0" err="1" smtClean="0"/>
              <a:t>Courcelle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sz="2800" dirty="0" smtClean="0"/>
              <a:t>pierre.elyakime@imft.fr </a:t>
            </a:r>
          </a:p>
          <a:p>
            <a:r>
              <a:rPr lang="fr-FR" sz="2800" dirty="0" smtClean="0"/>
              <a:t>emmanuel.courcelle@inp-toulouse.fr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030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de quoi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8784976" cy="4896544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fr-FR" sz="2400" dirty="0"/>
              <a:t>D’objets </a:t>
            </a:r>
            <a:r>
              <a:rPr lang="fr-FR" sz="2400" dirty="0" smtClean="0"/>
              <a:t> [</a:t>
            </a:r>
            <a:r>
              <a:rPr lang="fr-FR" sz="2000" dirty="0" err="1" smtClean="0">
                <a:latin typeface="Lucida Console" panose="020B0609040504020204" pitchFamily="49" charset="0"/>
              </a:rPr>
              <a:t>seq</a:t>
            </a:r>
            <a:r>
              <a:rPr lang="fr-FR" sz="2000" dirty="0" smtClean="0">
                <a:latin typeface="Lucida Console" panose="020B0609040504020204" pitchFamily="49" charset="0"/>
              </a:rPr>
              <a:t>&lt;objets&gt;, ord&lt;</a:t>
            </a:r>
            <a:r>
              <a:rPr lang="fr-FR" sz="2000" dirty="0" err="1" smtClean="0">
                <a:latin typeface="Lucida Console" panose="020B0609040504020204" pitchFamily="49" charset="0"/>
              </a:rPr>
              <a:t>cle</a:t>
            </a:r>
            <a:r>
              <a:rPr lang="fr-FR" sz="2000" dirty="0" smtClean="0">
                <a:latin typeface="Lucida Console" panose="020B0609040504020204" pitchFamily="49" charset="0"/>
              </a:rPr>
              <a:t>, valeur&gt;, ord&lt;</a:t>
            </a:r>
            <a:r>
              <a:rPr lang="fr-FR" sz="2000" dirty="0" err="1" smtClean="0">
                <a:latin typeface="Lucida Console" panose="020B0609040504020204" pitchFamily="49" charset="0"/>
              </a:rPr>
              <a:t>cle</a:t>
            </a:r>
            <a:r>
              <a:rPr lang="fr-FR" sz="2000" dirty="0" smtClean="0">
                <a:latin typeface="Lucida Console" panose="020B0609040504020204" pitchFamily="49" charset="0"/>
              </a:rPr>
              <a:t>&gt;]</a:t>
            </a: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400" dirty="0" smtClean="0"/>
              <a:t>qui définissent des types en tant que membres publics :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4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</a:t>
            </a:r>
            <a:r>
              <a:rPr lang="fr-FR" sz="2000" dirty="0" err="1" smtClean="0">
                <a:latin typeface="Lucida Console" panose="020B0609040504020204" pitchFamily="49" charset="0"/>
              </a:rPr>
              <a:t>value_type</a:t>
            </a:r>
            <a:r>
              <a:rPr lang="fr-FR" sz="2000" dirty="0" smtClean="0"/>
              <a:t> : l’objet en lui-même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-(</a:t>
            </a:r>
            <a:r>
              <a:rPr lang="fr-FR" sz="2000" dirty="0" err="1" smtClean="0">
                <a:latin typeface="Lucida Console" panose="020B0609040504020204" pitchFamily="49" charset="0"/>
              </a:rPr>
              <a:t>const</a:t>
            </a:r>
            <a:r>
              <a:rPr lang="fr-FR" sz="2000" dirty="0" smtClean="0">
                <a:latin typeface="Lucida Console" panose="020B0609040504020204" pitchFamily="49" charset="0"/>
              </a:rPr>
              <a:t>_)</a:t>
            </a:r>
            <a:r>
              <a:rPr lang="fr-FR" sz="2000" dirty="0" err="1" smtClean="0">
                <a:latin typeface="Lucida Console" panose="020B0609040504020204" pitchFamily="49" charset="0"/>
              </a:rPr>
              <a:t>reference</a:t>
            </a:r>
            <a:r>
              <a:rPr lang="fr-FR" sz="2000" dirty="0" smtClean="0"/>
              <a:t>: sa référence (non modifiable)           </a:t>
            </a:r>
            <a:r>
              <a:rPr lang="fr-FR" sz="2000" dirty="0" err="1" smtClean="0">
                <a:latin typeface="Lucida Console" panose="020B0609040504020204" pitchFamily="49" charset="0"/>
              </a:rPr>
              <a:t>value_type</a:t>
            </a:r>
            <a:r>
              <a:rPr lang="fr-FR" sz="2000" dirty="0">
                <a:latin typeface="Lucida Console" panose="020B0609040504020204" pitchFamily="49" charset="0"/>
              </a:rPr>
              <a:t>&amp;</a:t>
            </a:r>
            <a:endParaRPr lang="fr-F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</a:t>
            </a:r>
            <a:r>
              <a:rPr lang="fr-FR" sz="2000" dirty="0" err="1" smtClean="0">
                <a:latin typeface="Lucida Console" panose="020B0609040504020204" pitchFamily="49" charset="0"/>
              </a:rPr>
              <a:t>size_type</a:t>
            </a:r>
            <a:r>
              <a:rPr lang="fr-FR" sz="2000" dirty="0" smtClean="0"/>
              <a:t> : numéros d’indices, nombres d’éléments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-(</a:t>
            </a:r>
            <a:r>
              <a:rPr lang="fr-FR" sz="2000" dirty="0" err="1" smtClean="0">
                <a:latin typeface="Lucida Console" panose="020B0609040504020204" pitchFamily="49" charset="0"/>
              </a:rPr>
              <a:t>const</a:t>
            </a:r>
            <a:r>
              <a:rPr lang="fr-FR" sz="2000" dirty="0" smtClean="0">
                <a:latin typeface="Lucida Console" panose="020B0609040504020204" pitchFamily="49" charset="0"/>
              </a:rPr>
              <a:t>_)</a:t>
            </a:r>
            <a:r>
              <a:rPr lang="fr-FR" sz="2000" dirty="0" err="1" smtClean="0">
                <a:latin typeface="Lucida Console" panose="020B0609040504020204" pitchFamily="49" charset="0"/>
              </a:rPr>
              <a:t>iterator</a:t>
            </a:r>
            <a:r>
              <a:rPr lang="fr-FR" sz="2000" dirty="0" smtClean="0"/>
              <a:t>: balaye le conteneur (non modifiable) </a:t>
            </a:r>
            <a:r>
              <a:rPr lang="fr-FR" sz="2000" dirty="0" err="1" smtClean="0">
                <a:latin typeface="Lucida Console" panose="020B0609040504020204" pitchFamily="49" charset="0"/>
              </a:rPr>
              <a:t>value_type</a:t>
            </a:r>
            <a:r>
              <a:rPr lang="fr-FR" sz="2000" dirty="0" smtClean="0">
                <a:latin typeface="Lucida Console" panose="020B0609040504020204" pitchFamily="49" charset="0"/>
              </a:rPr>
              <a:t>*</a:t>
            </a:r>
            <a:endParaRPr lang="fr-F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-(</a:t>
            </a:r>
            <a:r>
              <a:rPr lang="fr-FR" sz="2000" dirty="0" err="1" smtClean="0">
                <a:latin typeface="Lucida Console" panose="020B0609040504020204" pitchFamily="49" charset="0"/>
              </a:rPr>
              <a:t>const</a:t>
            </a:r>
            <a:r>
              <a:rPr lang="fr-FR" sz="2000" dirty="0" smtClean="0">
                <a:latin typeface="Lucida Console" panose="020B0609040504020204" pitchFamily="49" charset="0"/>
              </a:rPr>
              <a:t>_)</a:t>
            </a:r>
            <a:r>
              <a:rPr lang="fr-FR" sz="2000" dirty="0" err="1" smtClean="0">
                <a:latin typeface="Lucida Console" panose="020B0609040504020204" pitchFamily="49" charset="0"/>
              </a:rPr>
              <a:t>reverse_iterator</a:t>
            </a:r>
            <a:r>
              <a:rPr lang="fr-FR" sz="2000" dirty="0" smtClean="0"/>
              <a:t>: balaye </a:t>
            </a:r>
            <a:r>
              <a:rPr lang="fr-FR" sz="2000" dirty="0"/>
              <a:t>le </a:t>
            </a:r>
            <a:r>
              <a:rPr lang="fr-FR" sz="2000" dirty="0" smtClean="0"/>
              <a:t>conteneur à l’envers </a:t>
            </a:r>
            <a:r>
              <a:rPr lang="fr-FR" sz="2000" dirty="0"/>
              <a:t>(non modifiable)</a:t>
            </a:r>
            <a:r>
              <a:rPr lang="fr-FR" sz="2000" dirty="0" smtClean="0"/>
              <a:t>  </a:t>
            </a:r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r>
              <a:rPr lang="fr-FR" sz="2000" dirty="0" smtClean="0"/>
              <a:t>…</a:t>
            </a:r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smtClean="0"/>
              <a:t>Pour les conteneurs associatifs 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key : clé d’accès aux éléments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T : type d’élément stockés valeur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pair&lt;key, T&gt; : les objets stockés dans </a:t>
            </a:r>
            <a:r>
              <a:rPr lang="fr-FR" sz="2000" dirty="0" err="1" smtClean="0"/>
              <a:t>map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de quoi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fr-FR" dirty="0" smtClean="0"/>
              <a:t>et disposent des opérations : 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err="1" smtClean="0"/>
              <a:t>operator</a:t>
            </a:r>
            <a:r>
              <a:rPr lang="fr-FR" sz="2400" dirty="0" smtClean="0"/>
              <a:t> =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err="1"/>
              <a:t>o</a:t>
            </a:r>
            <a:r>
              <a:rPr lang="fr-FR" sz="2400" dirty="0" err="1" smtClean="0"/>
              <a:t>perator</a:t>
            </a:r>
            <a:r>
              <a:rPr lang="fr-FR" sz="2400" dirty="0" smtClean="0"/>
              <a:t> ==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dirty="0" smtClean="0"/>
              <a:t>Pour les conteneurs ordonnés la clé doit avoir :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err="1"/>
              <a:t>o</a:t>
            </a:r>
            <a:r>
              <a:rPr lang="fr-FR" sz="2400" dirty="0" err="1" smtClean="0"/>
              <a:t>perator</a:t>
            </a:r>
            <a:r>
              <a:rPr lang="fr-FR" sz="2400" dirty="0" smtClean="0"/>
              <a:t> &lt;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830" lvl="1" indent="0" algn="ctr">
              <a:buNone/>
            </a:pPr>
            <a:endParaRPr lang="fr-FR" dirty="0" smtClean="0"/>
          </a:p>
          <a:p>
            <a:pPr marL="456830" lvl="1" indent="0" algn="ctr">
              <a:buNone/>
            </a:pPr>
            <a:endParaRPr lang="fr-FR" dirty="0"/>
          </a:p>
          <a:p>
            <a:pPr marL="456830" lvl="1" indent="0" algn="ctr">
              <a:buNone/>
            </a:pPr>
            <a:r>
              <a:rPr lang="fr-FR" dirty="0" smtClean="0"/>
              <a:t>  </a:t>
            </a:r>
            <a:r>
              <a:rPr lang="fr-FR" sz="4800" dirty="0" smtClean="0"/>
              <a:t>Les </a:t>
            </a:r>
            <a:r>
              <a:rPr lang="fr-FR" sz="4800" dirty="0" err="1" smtClean="0"/>
              <a:t>itérateurs</a:t>
            </a:r>
            <a:r>
              <a:rPr lang="fr-FR" sz="4800" dirty="0" smtClean="0"/>
              <a:t> 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6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itérateurs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à"/>
            </a:pPr>
            <a:r>
              <a:rPr lang="fr-FR" sz="2400" dirty="0" smtClean="0"/>
              <a:t>Généralise la notion de pointeur : utilisés </a:t>
            </a:r>
            <a:r>
              <a:rPr lang="fr-FR" sz="2400" dirty="0"/>
              <a:t>pour parcourir </a:t>
            </a:r>
            <a:r>
              <a:rPr lang="fr-FR" sz="2400" dirty="0" smtClean="0"/>
              <a:t>les éléments des conteneurs </a:t>
            </a:r>
            <a:endParaRPr lang="fr-FR" sz="2400" dirty="0" smtClean="0"/>
          </a:p>
          <a:p>
            <a:pPr>
              <a:buFont typeface="Wingdings"/>
              <a:buChar char="à"/>
            </a:pPr>
            <a:endParaRPr lang="fr-FR" sz="2400" dirty="0" smtClean="0"/>
          </a:p>
          <a:p>
            <a:pPr>
              <a:buFont typeface="Wingdings"/>
              <a:buChar char="à"/>
            </a:pPr>
            <a:endParaRPr lang="fr-FR" sz="2400" dirty="0"/>
          </a:p>
          <a:p>
            <a:pPr>
              <a:buFont typeface="Wingdings"/>
              <a:buChar char="à"/>
            </a:pPr>
            <a:endParaRPr lang="fr-FR" sz="2400" dirty="0" smtClean="0"/>
          </a:p>
          <a:p>
            <a:pPr>
              <a:buFont typeface="Wingdings"/>
              <a:buChar char="à"/>
            </a:pPr>
            <a:r>
              <a:rPr lang="fr-FR" sz="2400" dirty="0" smtClean="0"/>
              <a:t>Pratique : permet de se déplacer dans un conteneur sans connaitre sa taille, pratique avec des conteneurs dont la taille varie souvent !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Code réutilisable : en changeant le </a:t>
            </a:r>
            <a:r>
              <a:rPr lang="fr-FR" sz="2400" dirty="0" err="1" smtClean="0"/>
              <a:t>class_name</a:t>
            </a:r>
            <a:r>
              <a:rPr lang="fr-FR" sz="2400" dirty="0" smtClean="0"/>
              <a:t> 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Dynamique : permet d’insérer et supprimer dynamiquement des éléments quand et comme nous le voulons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Utile pour ce déplacer dans un conteneur qui n’a pas une mémoire </a:t>
            </a:r>
            <a:r>
              <a:rPr lang="fr-FR" sz="2400" dirty="0" err="1" smtClean="0"/>
              <a:t>contigue</a:t>
            </a:r>
            <a:r>
              <a:rPr lang="fr-FR" sz="2400" dirty="0" smtClean="0"/>
              <a:t> </a:t>
            </a:r>
            <a:r>
              <a:rPr lang="fr-FR" sz="2400" dirty="0" err="1" smtClean="0"/>
              <a:t>map</a:t>
            </a:r>
            <a:r>
              <a:rPr lang="fr-FR" sz="2400" dirty="0" smtClean="0"/>
              <a:t>, set</a:t>
            </a:r>
          </a:p>
          <a:p>
            <a:pPr lvl="1">
              <a:buFont typeface="Wingdings"/>
              <a:buChar char="à"/>
            </a:pPr>
            <a:endParaRPr lang="fr-FR" sz="2000" dirty="0"/>
          </a:p>
          <a:p>
            <a:pPr>
              <a:buFont typeface="Wingdings"/>
              <a:buChar char="à"/>
            </a:pPr>
            <a:endParaRPr lang="fr-FR" sz="2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13</a:t>
            </a:fld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827584" y="2204864"/>
            <a:ext cx="756084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std</a:t>
            </a:r>
            <a:r>
              <a:rPr lang="en-US" sz="2400" dirty="0" smtClean="0">
                <a:solidFill>
                  <a:schemeClr val="tx1"/>
                </a:solidFill>
              </a:rPr>
              <a:t> :: </a:t>
            </a:r>
            <a:r>
              <a:rPr lang="en-US" sz="2400" dirty="0" err="1" smtClean="0">
                <a:solidFill>
                  <a:schemeClr val="tx1"/>
                </a:solidFill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</a:rPr>
              <a:t>lass_name</a:t>
            </a:r>
            <a:r>
              <a:rPr lang="en-US" sz="2400" dirty="0" smtClean="0">
                <a:solidFill>
                  <a:schemeClr val="tx1"/>
                </a:solidFill>
              </a:rPr>
              <a:t> &lt;</a:t>
            </a:r>
            <a:r>
              <a:rPr lang="en-US" sz="2400" dirty="0" err="1" smtClean="0">
                <a:solidFill>
                  <a:schemeClr val="tx1"/>
                </a:solidFill>
              </a:rPr>
              <a:t>template_parameters</a:t>
            </a:r>
            <a:r>
              <a:rPr lang="en-US" sz="2400" dirty="0" smtClean="0">
                <a:solidFill>
                  <a:schemeClr val="tx1"/>
                </a:solidFill>
              </a:rPr>
              <a:t>&gt; :: iterator name;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331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5 </a:t>
            </a:r>
            <a:r>
              <a:rPr lang="fr-FR" dirty="0" smtClean="0"/>
              <a:t>catégories</a:t>
            </a:r>
            <a:r>
              <a:rPr lang="fr-FR" dirty="0" smtClean="0"/>
              <a:t> </a:t>
            </a:r>
            <a:r>
              <a:rPr lang="fr-FR" dirty="0" smtClean="0"/>
              <a:t>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 algn="ctr">
              <a:buNone/>
            </a:pPr>
            <a:r>
              <a:rPr lang="fr-FR" sz="3600" dirty="0">
                <a:cs typeface="Arial Unicode MS" pitchFamily="2"/>
              </a:rPr>
              <a:t>Qui peut le plus peut le moins</a:t>
            </a:r>
          </a:p>
          <a:p>
            <a:pPr marL="0" indent="0">
              <a:buNone/>
            </a:pPr>
            <a:endParaRPr lang="fr-FR" sz="2000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353598"/>
            <a:ext cx="7395709" cy="4127757"/>
            <a:chOff x="1472445" y="1454760"/>
            <a:chExt cx="7395709" cy="4127757"/>
          </a:xfrm>
        </p:grpSpPr>
        <p:sp>
          <p:nvSpPr>
            <p:cNvPr id="8" name="ZoneTexte 7"/>
            <p:cNvSpPr txBox="1"/>
            <p:nvPr/>
          </p:nvSpPr>
          <p:spPr>
            <a:xfrm>
              <a:off x="1472445" y="1454760"/>
              <a:ext cx="2275110" cy="10616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Input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Je lis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(une fois)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++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j'avance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53860" y="2709719"/>
              <a:ext cx="4112280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 err="1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Forward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Je lis, j'écris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(plusieurs fois)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431846" y="1454760"/>
              <a:ext cx="2436308" cy="10616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Output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J'écris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(une fois)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++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j'avance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848514" y="3886663"/>
              <a:ext cx="2581925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2400" b="1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Bidirectionnels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</a:t>
              </a: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 -- 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Je recule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423549" y="4874759"/>
              <a:ext cx="2872902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 err="1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Random</a:t>
              </a:r>
              <a:r>
                <a:rPr lang="fr-FR" sz="2400" b="1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- </a:t>
              </a:r>
              <a:r>
                <a:rPr lang="fr-FR" sz="2400" b="1" i="0" u="none" strike="noStrike" dirty="0" err="1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Acess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 - 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Calcul d'adresses</a:t>
              </a:r>
            </a:p>
          </p:txBody>
        </p:sp>
        <p:cxnSp>
          <p:nvCxnSpPr>
            <p:cNvPr id="14" name="Connecteur en arc 13"/>
            <p:cNvCxnSpPr/>
            <p:nvPr/>
          </p:nvCxnSpPr>
          <p:spPr>
            <a:xfrm rot="5400000" flipH="1" flipV="1">
              <a:off x="6084256" y="4725464"/>
              <a:ext cx="1151488" cy="12700"/>
            </a:xfrm>
            <a:prstGeom prst="curvedConnector3">
              <a:avLst>
                <a:gd name="adj1" fmla="val 50000"/>
              </a:avLst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  <p:cxnSp>
          <p:nvCxnSpPr>
            <p:cNvPr id="15" name="Connecteur en arc 14"/>
            <p:cNvCxnSpPr/>
            <p:nvPr/>
          </p:nvCxnSpPr>
          <p:spPr>
            <a:xfrm rot="16200000" flipH="1">
              <a:off x="2787078" y="3142206"/>
              <a:ext cx="1083958" cy="959038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headEnd type="arrow"/>
            </a:ln>
          </p:spPr>
        </p:cxnSp>
        <p:cxnSp>
          <p:nvCxnSpPr>
            <p:cNvPr id="16" name="Connecteur en arc 15"/>
            <p:cNvCxnSpPr>
              <a:stCxn id="10" idx="0"/>
              <a:endCxn id="11" idx="1"/>
            </p:cNvCxnSpPr>
            <p:nvPr/>
          </p:nvCxnSpPr>
          <p:spPr>
            <a:xfrm rot="5400000" flipH="1" flipV="1">
              <a:off x="5508853" y="1786726"/>
              <a:ext cx="724140" cy="1121846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  <p:cxnSp>
          <p:nvCxnSpPr>
            <p:cNvPr id="17" name="Connecteur en arc 16"/>
            <p:cNvCxnSpPr>
              <a:stCxn id="10" idx="0"/>
              <a:endCxn id="8" idx="3"/>
            </p:cNvCxnSpPr>
            <p:nvPr/>
          </p:nvCxnSpPr>
          <p:spPr>
            <a:xfrm rot="16200000" flipV="1">
              <a:off x="4166708" y="1566426"/>
              <a:ext cx="724140" cy="1562445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Différentes catégories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Cinq catégories d’</a:t>
            </a:r>
            <a:r>
              <a:rPr lang="fr-FR" sz="2800" dirty="0" err="1" smtClean="0"/>
              <a:t>itérateurs</a:t>
            </a:r>
            <a:endParaRPr lang="fr-FR" sz="28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endParaRPr lang="fr-FR" sz="2100" b="1" dirty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r>
              <a:rPr lang="fr-FR" sz="2000" b="1" dirty="0" smtClean="0"/>
              <a:t>Input </a:t>
            </a:r>
            <a:r>
              <a:rPr lang="fr-FR" sz="2000" b="1" dirty="0"/>
              <a:t>: </a:t>
            </a:r>
            <a:r>
              <a:rPr lang="fr-FR" sz="2000" dirty="0" smtClean="0"/>
              <a:t>peut lire </a:t>
            </a:r>
            <a:r>
              <a:rPr lang="fr-FR" sz="2000" dirty="0" smtClean="0"/>
              <a:t>une fois chaque élément, </a:t>
            </a:r>
            <a:r>
              <a:rPr lang="fr-FR" sz="2000" dirty="0" smtClean="0"/>
              <a:t>se déplace dans un seul sens </a:t>
            </a:r>
          </a:p>
          <a:p>
            <a:pPr marL="0" indent="0">
              <a:buNone/>
            </a:pPr>
            <a:r>
              <a:rPr lang="fr-FR" sz="2000" b="1" dirty="0" smtClean="0"/>
              <a:t>Output :  </a:t>
            </a:r>
            <a:r>
              <a:rPr lang="fr-FR" sz="2000" dirty="0" smtClean="0"/>
              <a:t>peut écrire </a:t>
            </a:r>
            <a:r>
              <a:rPr lang="fr-FR" sz="2000" dirty="0"/>
              <a:t>une fois chaque élément, </a:t>
            </a:r>
            <a:r>
              <a:rPr lang="fr-FR" sz="2000" dirty="0" smtClean="0"/>
              <a:t>se déplace dans un seul sens</a:t>
            </a:r>
          </a:p>
          <a:p>
            <a:pPr marL="0" indent="0">
              <a:buNone/>
            </a:pPr>
            <a:r>
              <a:rPr lang="fr-FR" sz="2000" b="1" dirty="0" err="1" smtClean="0"/>
              <a:t>Forward</a:t>
            </a:r>
            <a:r>
              <a:rPr lang="fr-FR" sz="2000" b="1" dirty="0"/>
              <a:t> </a:t>
            </a:r>
            <a:r>
              <a:rPr lang="fr-FR" sz="2000" b="1" dirty="0" smtClean="0"/>
              <a:t>: </a:t>
            </a:r>
            <a:r>
              <a:rPr lang="fr-FR" sz="2000" dirty="0" smtClean="0"/>
              <a:t>supporte la lecture et l’écriture</a:t>
            </a:r>
          </a:p>
          <a:p>
            <a:pPr marL="0" indent="0">
              <a:buNone/>
            </a:pPr>
            <a:r>
              <a:rPr lang="fr-FR" sz="2000" b="1" dirty="0" err="1" smtClean="0"/>
              <a:t>Bidirectionnal</a:t>
            </a:r>
            <a:r>
              <a:rPr lang="fr-FR" sz="2000" b="1" dirty="0" smtClean="0"/>
              <a:t> : </a:t>
            </a:r>
            <a:r>
              <a:rPr lang="fr-FR" sz="2000" dirty="0" smtClean="0"/>
              <a:t>accède et affecte en se déplaçant dans les deux sens </a:t>
            </a:r>
            <a:r>
              <a:rPr lang="fr-FR" sz="2000" dirty="0" smtClean="0"/>
              <a:t>mais </a:t>
            </a:r>
            <a:r>
              <a:rPr lang="fr-FR" sz="2000" dirty="0" smtClean="0"/>
              <a:t>d’un seul élément à la fois</a:t>
            </a:r>
          </a:p>
          <a:p>
            <a:pPr marL="0" indent="0">
              <a:buNone/>
            </a:pPr>
            <a:r>
              <a:rPr lang="fr-FR" sz="2000" b="1" dirty="0" err="1" smtClean="0"/>
              <a:t>Random-access</a:t>
            </a:r>
            <a:r>
              <a:rPr lang="fr-FR" sz="2000" b="1" dirty="0" smtClean="0"/>
              <a:t> : </a:t>
            </a:r>
            <a:r>
              <a:rPr lang="fr-FR" sz="2000" dirty="0" smtClean="0"/>
              <a:t>accèdent de façon aléatoire à n’importe quel élément du conteneur. Même fonct</a:t>
            </a:r>
            <a:r>
              <a:rPr lang="fr-FR" sz="2000" dirty="0"/>
              <a:t>ionnalité </a:t>
            </a:r>
            <a:r>
              <a:rPr lang="fr-FR" sz="2000" dirty="0" smtClean="0"/>
              <a:t>que les pointeurs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689305"/>
            <a:ext cx="3674031" cy="201657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11667" y="3705879"/>
            <a:ext cx="121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geeksforgeeks.org</a:t>
            </a:r>
            <a:endParaRPr lang="fr-FR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dirty="0"/>
              <a:t>A chaque conteneur son </a:t>
            </a:r>
            <a:r>
              <a:rPr lang="fr-FR" dirty="0" err="1"/>
              <a:t>itérateur</a:t>
            </a:r>
            <a:r>
              <a:rPr lang="fr-FR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Bidirectionnel </a:t>
            </a:r>
            <a:r>
              <a:rPr lang="fr-FR" sz="28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      </a:t>
            </a:r>
            <a:r>
              <a:rPr lang="fr-FR" sz="2400" dirty="0" err="1" smtClean="0"/>
              <a:t>list</a:t>
            </a:r>
            <a:r>
              <a:rPr lang="fr-FR" sz="2400" dirty="0" smtClean="0"/>
              <a:t>, </a:t>
            </a:r>
            <a:r>
              <a:rPr lang="fr-FR" sz="2400" dirty="0" err="1" smtClean="0"/>
              <a:t>map</a:t>
            </a:r>
            <a:r>
              <a:rPr lang="fr-FR" sz="2400" dirty="0" smtClean="0"/>
              <a:t>, </a:t>
            </a:r>
            <a:r>
              <a:rPr lang="fr-FR" sz="2400" dirty="0" err="1" smtClean="0"/>
              <a:t>multimap</a:t>
            </a:r>
            <a:r>
              <a:rPr lang="fr-FR" sz="2400" dirty="0" smtClean="0"/>
              <a:t>, set, </a:t>
            </a:r>
            <a:r>
              <a:rPr lang="fr-FR" sz="2400" dirty="0" err="1" smtClean="0"/>
              <a:t>multiset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access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     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Input/Output/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</a:t>
            </a:r>
            <a:r>
              <a:rPr lang="fr-FR" sz="2400" dirty="0" err="1" smtClean="0"/>
              <a:t>iostream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No </a:t>
            </a:r>
            <a:r>
              <a:rPr lang="fr-FR" sz="2800" dirty="0" err="1" smtClean="0"/>
              <a:t>iterator</a:t>
            </a:r>
            <a:r>
              <a:rPr lang="fr-FR" sz="2800" dirty="0" smtClean="0"/>
              <a:t> </a:t>
            </a:r>
            <a:r>
              <a:rPr lang="fr-FR" sz="2800" dirty="0" err="1" smtClean="0"/>
              <a:t>supported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      </a:t>
            </a:r>
            <a:r>
              <a:rPr lang="fr-FR" sz="2400" dirty="0" err="1" smtClean="0"/>
              <a:t>stack</a:t>
            </a:r>
            <a:r>
              <a:rPr lang="fr-FR" sz="2400" dirty="0" smtClean="0"/>
              <a:t>, queue, </a:t>
            </a:r>
            <a:r>
              <a:rPr lang="fr-FR" sz="2400" dirty="0" err="1" smtClean="0"/>
              <a:t>priority</a:t>
            </a:r>
            <a:r>
              <a:rPr lang="fr-FR" sz="2400" dirty="0" smtClean="0"/>
              <a:t>-queue</a:t>
            </a: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Plusieurs types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i="1" dirty="0" smtClean="0">
                <a:latin typeface="Lucida Console" panose="020B0609040504020204" pitchFamily="49" charset="0"/>
              </a:rPr>
              <a:t>container&lt;T</a:t>
            </a:r>
            <a:r>
              <a:rPr lang="fr-FR" sz="2000" i="1" dirty="0">
                <a:latin typeface="Lucida Console" panose="020B0609040504020204" pitchFamily="49" charset="0"/>
              </a:rPr>
              <a:t>&gt;::</a:t>
            </a:r>
            <a:r>
              <a:rPr lang="fr-FR" sz="2000" i="1" dirty="0" err="1">
                <a:latin typeface="Lucida Console" panose="020B0609040504020204" pitchFamily="49" charset="0"/>
              </a:rPr>
              <a:t>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>
                <a:latin typeface="Lucida Console" panose="020B0609040504020204" pitchFamily="49" charset="0"/>
              </a:rPr>
              <a:t>it</a:t>
            </a:r>
            <a:r>
              <a:rPr lang="fr-FR" sz="2000" i="1" dirty="0">
                <a:latin typeface="Lucida Console" panose="020B0609040504020204" pitchFamily="49" charset="0"/>
              </a:rPr>
              <a:t>           </a:t>
            </a:r>
            <a:r>
              <a:rPr lang="fr-FR" sz="2000" i="1" dirty="0" smtClean="0">
                <a:latin typeface="Lucida Console" panose="020B0609040504020204" pitchFamily="49" charset="0"/>
              </a:rPr>
              <a:t>        </a:t>
            </a:r>
            <a:r>
              <a:rPr lang="fr-FR" sz="2000" dirty="0" smtClean="0"/>
              <a:t>(</a:t>
            </a:r>
            <a:r>
              <a:rPr lang="fr-FR" sz="2000" dirty="0" err="1"/>
              <a:t>read</a:t>
            </a:r>
            <a:r>
              <a:rPr lang="fr-FR" sz="2000" dirty="0"/>
              <a:t>/</a:t>
            </a:r>
            <a:r>
              <a:rPr lang="fr-FR" sz="2000" dirty="0" err="1"/>
              <a:t>write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i="1" dirty="0">
                <a:latin typeface="Lucida Console" panose="020B0609040504020204" pitchFamily="49" charset="0"/>
              </a:rPr>
              <a:t>container&lt;T&gt;::</a:t>
            </a:r>
            <a:r>
              <a:rPr lang="fr-FR" sz="2000" i="1" dirty="0" err="1">
                <a:latin typeface="Lucida Console" panose="020B0609040504020204" pitchFamily="49" charset="0"/>
              </a:rPr>
              <a:t>reverse_iterator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 smtClean="0">
                <a:latin typeface="Lucida Console" panose="020B0609040504020204" pitchFamily="49" charset="0"/>
              </a:rPr>
              <a:t>it</a:t>
            </a:r>
            <a:r>
              <a:rPr lang="fr-FR" sz="2000" i="1" dirty="0" smtClean="0">
                <a:latin typeface="Lucida Console" panose="020B0609040504020204" pitchFamily="49" charset="0"/>
              </a:rPr>
              <a:t>  </a:t>
            </a:r>
            <a:r>
              <a:rPr lang="fr-FR" sz="1600" i="1" dirty="0" smtClean="0">
                <a:latin typeface="Lucida Console" panose="020B0609040504020204" pitchFamily="49" charset="0"/>
              </a:rPr>
              <a:t>[au moins </a:t>
            </a:r>
            <a:r>
              <a:rPr lang="fr-FR" sz="1600" i="1" dirty="0" err="1" smtClean="0">
                <a:latin typeface="Lucida Console" panose="020B0609040504020204" pitchFamily="49" charset="0"/>
              </a:rPr>
              <a:t>Bidir</a:t>
            </a:r>
            <a:r>
              <a:rPr lang="fr-FR" sz="1600" i="1" dirty="0" smtClean="0">
                <a:latin typeface="Lucida Console" panose="020B0609040504020204" pitchFamily="49" charset="0"/>
              </a:rPr>
              <a:t>]</a:t>
            </a:r>
            <a:endParaRPr lang="fr-FR" sz="1600" dirty="0"/>
          </a:p>
          <a:p>
            <a:pPr marL="0" indent="0">
              <a:buNone/>
            </a:pPr>
            <a:r>
              <a:rPr lang="fr-FR" sz="2000" i="1" dirty="0">
                <a:latin typeface="Lucida Console" panose="020B0609040504020204" pitchFamily="49" charset="0"/>
              </a:rPr>
              <a:t>container&lt;T&gt;::</a:t>
            </a:r>
            <a:r>
              <a:rPr lang="fr-FR" sz="2000" i="1" dirty="0" err="1">
                <a:latin typeface="Lucida Console" panose="020B0609040504020204" pitchFamily="49" charset="0"/>
              </a:rPr>
              <a:t>const_iterator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>
                <a:latin typeface="Lucida Console" panose="020B0609040504020204" pitchFamily="49" charset="0"/>
              </a:rPr>
              <a:t>it</a:t>
            </a:r>
            <a:r>
              <a:rPr lang="fr-FR" sz="2000" i="1" dirty="0">
                <a:latin typeface="Lucida Console" panose="020B0609040504020204" pitchFamily="49" charset="0"/>
              </a:rPr>
              <a:t>     </a:t>
            </a:r>
            <a:r>
              <a:rPr lang="fr-FR" sz="2000" i="1" dirty="0" smtClean="0">
                <a:latin typeface="Lucida Console" panose="020B0609040504020204" pitchFamily="49" charset="0"/>
              </a:rPr>
              <a:t>        </a:t>
            </a:r>
            <a:r>
              <a:rPr lang="fr-FR" sz="2000" dirty="0" smtClean="0"/>
              <a:t>(</a:t>
            </a:r>
            <a:r>
              <a:rPr lang="fr-FR" sz="2000" dirty="0" err="1"/>
              <a:t>read-only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i="1" dirty="0" smtClean="0">
                <a:latin typeface="Lucida Console" panose="020B0609040504020204" pitchFamily="49" charset="0"/>
              </a:rPr>
              <a:t>container&lt;T</a:t>
            </a:r>
            <a:r>
              <a:rPr lang="fr-FR" sz="2000" i="1" dirty="0">
                <a:latin typeface="Lucida Console" panose="020B0609040504020204" pitchFamily="49" charset="0"/>
              </a:rPr>
              <a:t>&gt;::</a:t>
            </a:r>
            <a:r>
              <a:rPr lang="fr-FR" sz="2000" i="1" dirty="0" err="1">
                <a:latin typeface="Lucida Console" panose="020B0609040504020204" pitchFamily="49" charset="0"/>
              </a:rPr>
              <a:t>const_reverse_iterator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>
                <a:latin typeface="Lucida Console" panose="020B0609040504020204" pitchFamily="49" charset="0"/>
              </a:rPr>
              <a:t>it</a:t>
            </a: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grpSp>
        <p:nvGrpSpPr>
          <p:cNvPr id="4" name="Groupe 3"/>
          <p:cNvGrpSpPr/>
          <p:nvPr/>
        </p:nvGrpSpPr>
        <p:grpSpPr>
          <a:xfrm>
            <a:off x="185437" y="3014487"/>
            <a:ext cx="6150545" cy="2593869"/>
            <a:chOff x="1945592" y="1796220"/>
            <a:chExt cx="5248048" cy="3107961"/>
          </a:xfrm>
        </p:grpSpPr>
        <p:grpSp>
          <p:nvGrpSpPr>
            <p:cNvPr id="5" name="Groupe 4"/>
            <p:cNvGrpSpPr/>
            <p:nvPr/>
          </p:nvGrpSpPr>
          <p:grpSpPr>
            <a:xfrm>
              <a:off x="2612410" y="2939269"/>
              <a:ext cx="3918614" cy="653171"/>
              <a:chOff x="2880000" y="3240000"/>
              <a:chExt cx="4320000" cy="720000"/>
            </a:xfrm>
          </p:grpSpPr>
          <p:sp>
            <p:nvSpPr>
              <p:cNvPr id="16" name="Forme libre 15"/>
              <p:cNvSpPr/>
              <p:nvPr/>
            </p:nvSpPr>
            <p:spPr>
              <a:xfrm>
                <a:off x="2880000" y="3240000"/>
                <a:ext cx="4320000" cy="720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7" name="Connecteur droit 16"/>
              <p:cNvSpPr/>
              <p:nvPr/>
            </p:nvSpPr>
            <p:spPr>
              <a:xfrm>
                <a:off x="360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8" name="Connecteur droit 17"/>
              <p:cNvSpPr/>
              <p:nvPr/>
            </p:nvSpPr>
            <p:spPr>
              <a:xfrm>
                <a:off x="432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9" name="Connecteur droit 18"/>
              <p:cNvSpPr/>
              <p:nvPr/>
            </p:nvSpPr>
            <p:spPr>
              <a:xfrm>
                <a:off x="504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0" name="Connecteur droit 19"/>
              <p:cNvSpPr/>
              <p:nvPr/>
            </p:nvSpPr>
            <p:spPr>
              <a:xfrm>
                <a:off x="576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1" name="Connecteur droit 20"/>
              <p:cNvSpPr/>
              <p:nvPr/>
            </p:nvSpPr>
            <p:spPr>
              <a:xfrm>
                <a:off x="648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2598695" y="1796220"/>
              <a:ext cx="846386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begin</a:t>
              </a:r>
            </a:p>
          </p:txBody>
        </p:sp>
        <p:sp>
          <p:nvSpPr>
            <p:cNvPr id="7" name="Connecteur droit 6"/>
            <p:cNvSpPr/>
            <p:nvPr/>
          </p:nvSpPr>
          <p:spPr>
            <a:xfrm>
              <a:off x="2938961" y="2122805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8" name="Connecteur droit 7"/>
            <p:cNvSpPr/>
            <p:nvPr/>
          </p:nvSpPr>
          <p:spPr>
            <a:xfrm>
              <a:off x="6882393" y="2159710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custDash>
                <a:ds d="51000" sp="51000"/>
                <a:ds d="51000" sp="51000"/>
              </a:custDash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85809" y="1796220"/>
              <a:ext cx="507831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end</a:t>
              </a: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3592063" y="1959513"/>
              <a:ext cx="2775685" cy="0"/>
            </a:xfrm>
            <a:prstGeom prst="line">
              <a:avLst/>
            </a:prstGeom>
            <a:noFill/>
            <a:ln w="108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48983" tIns="48983" rIns="48983" bIns="48983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61594" y="4572196"/>
              <a:ext cx="1015663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rbegin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945592" y="4584606"/>
              <a:ext cx="677108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rend</a:t>
              </a:r>
            </a:p>
          </p:txBody>
        </p:sp>
        <p:sp>
          <p:nvSpPr>
            <p:cNvPr id="13" name="Connecteur droit 12"/>
            <p:cNvSpPr/>
            <p:nvPr/>
          </p:nvSpPr>
          <p:spPr>
            <a:xfrm>
              <a:off x="6204472" y="3592440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Connecteur droit 13"/>
            <p:cNvSpPr/>
            <p:nvPr/>
          </p:nvSpPr>
          <p:spPr>
            <a:xfrm>
              <a:off x="2285858" y="3592440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custDash>
                <a:ds d="51000" sp="51000"/>
                <a:ds d="51000" sp="51000"/>
              </a:custDash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Connecteur droit 14"/>
            <p:cNvSpPr/>
            <p:nvPr/>
          </p:nvSpPr>
          <p:spPr>
            <a:xfrm>
              <a:off x="2938961" y="4735489"/>
              <a:ext cx="2775685" cy="0"/>
            </a:xfrm>
            <a:prstGeom prst="line">
              <a:avLst/>
            </a:prstGeom>
            <a:noFill/>
            <a:ln w="108000">
              <a:solidFill>
                <a:schemeClr val="tx1"/>
              </a:solidFill>
              <a:prstDash val="solid"/>
              <a:headEnd type="arrow"/>
            </a:ln>
          </p:spPr>
          <p:txBody>
            <a:bodyPr vert="horz" wrap="none" lIns="48983" tIns="48983" rIns="48983" bIns="48983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1187391" y="6042155"/>
            <a:ext cx="6985009" cy="4276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hangingPunct="0"/>
            <a:r>
              <a:rPr lang="fr-FR" sz="2900" b="1" dirty="0" smtClean="0">
                <a:latin typeface="Albany" pitchFamily="34"/>
                <a:ea typeface="HG Mincho Light J" pitchFamily="2"/>
                <a:cs typeface="Arial Unicode MS" pitchFamily="2"/>
              </a:rPr>
              <a:t>Intervalle : </a:t>
            </a:r>
            <a:r>
              <a:rPr lang="fr-FR" sz="2900" b="1" dirty="0" smtClean="0">
                <a:solidFill>
                  <a:srgbClr val="FF9966"/>
                </a:solidFill>
                <a:latin typeface="Albany" pitchFamily="34"/>
                <a:ea typeface="HG Mincho Light J" pitchFamily="2"/>
                <a:cs typeface="Arial Unicode MS" pitchFamily="2"/>
              </a:rPr>
              <a:t>[ </a:t>
            </a:r>
            <a:r>
              <a:rPr lang="fr-FR" sz="2900" b="1" dirty="0">
                <a:solidFill>
                  <a:srgbClr val="FF9966"/>
                </a:solidFill>
                <a:latin typeface="Albany" pitchFamily="34"/>
                <a:ea typeface="HG Mincho Light J" pitchFamily="2"/>
                <a:cs typeface="Arial Unicode MS" pitchFamily="2"/>
              </a:rPr>
              <a:t>Itérateur1,  Itérateur2 [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516216" y="3272602"/>
            <a:ext cx="2694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Fonctions de déplacements :</a:t>
            </a:r>
          </a:p>
          <a:p>
            <a:r>
              <a:rPr lang="fr-FR" sz="1600" b="1" i="1" dirty="0" smtClean="0">
                <a:latin typeface="Lucida Console" panose="020B0609040504020204" pitchFamily="49" charset="0"/>
              </a:rPr>
              <a:t>- 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()/end()</a:t>
            </a:r>
          </a:p>
          <a:p>
            <a:r>
              <a:rPr lang="fr-FR" sz="1600" b="1" i="1" dirty="0" smtClean="0">
                <a:latin typeface="Lucida Console" panose="020B0609040504020204" pitchFamily="49" charset="0"/>
              </a:rPr>
              <a:t>- rend()/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rbegin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sz="1600" b="1" i="1" dirty="0" err="1" smtClean="0">
                <a:latin typeface="Lucida Console" panose="020B0609040504020204" pitchFamily="49" charset="0"/>
              </a:rPr>
              <a:t>cbegin</a:t>
            </a:r>
            <a:r>
              <a:rPr lang="fr-FR" sz="1600" b="1" i="1" dirty="0">
                <a:latin typeface="Lucida Console" panose="020B0609040504020204" pitchFamily="49" charset="0"/>
              </a:rPr>
              <a:t>()/</a:t>
            </a:r>
            <a:r>
              <a:rPr lang="fr-FR" sz="1600" b="1" i="1" dirty="0" err="1">
                <a:latin typeface="Lucida Console" panose="020B0609040504020204" pitchFamily="49" charset="0"/>
              </a:rPr>
              <a:t>cend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sz="1600" b="1" i="1" dirty="0" err="1" smtClean="0">
                <a:latin typeface="Lucida Console" panose="020B0609040504020204" pitchFamily="49" charset="0"/>
              </a:rPr>
              <a:t>crend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()/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crbegin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Operations /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Opérations de base :</a:t>
            </a:r>
            <a:endParaRPr lang="fr-FR" sz="2400" dirty="0" smtClean="0"/>
          </a:p>
          <a:p>
            <a:pPr marL="0" indent="0">
              <a:buNone/>
            </a:pPr>
            <a:r>
              <a:rPr lang="fr-FR" sz="1800" b="1" i="1" dirty="0" smtClean="0">
                <a:latin typeface="Lucida Console" panose="020B0609040504020204" pitchFamily="49" charset="0"/>
              </a:rPr>
              <a:t>*(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it+i</a:t>
            </a:r>
            <a:r>
              <a:rPr lang="fr-FR" sz="1800" b="1" i="1" dirty="0" smtClean="0">
                <a:latin typeface="Lucida Console" panose="020B0609040504020204" pitchFamily="49" charset="0"/>
              </a:rPr>
              <a:t>) </a:t>
            </a:r>
            <a:r>
              <a:rPr lang="fr-FR" sz="2000" dirty="0" smtClean="0"/>
              <a:t>ou  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</a:t>
            </a:r>
            <a:r>
              <a:rPr lang="fr-FR" sz="1800" b="1" i="1" dirty="0" smtClean="0">
                <a:latin typeface="Lucida Console" panose="020B0609040504020204" pitchFamily="49" charset="0"/>
              </a:rPr>
              <a:t>[i]</a:t>
            </a:r>
            <a:r>
              <a:rPr lang="fr-FR" sz="2000" b="1" i="1" dirty="0" smtClean="0">
                <a:latin typeface="Lucida Console" panose="020B0609040504020204" pitchFamily="49" charset="0"/>
              </a:rPr>
              <a:t> </a:t>
            </a:r>
            <a:r>
              <a:rPr lang="fr-FR" sz="2000" dirty="0" smtClean="0"/>
              <a:t>: </a:t>
            </a:r>
            <a:r>
              <a:rPr lang="fr-FR" sz="2000" dirty="0" smtClean="0"/>
              <a:t>retourne </a:t>
            </a:r>
            <a:r>
              <a:rPr lang="fr-FR" sz="2000" dirty="0" smtClean="0"/>
              <a:t>l'élément </a:t>
            </a:r>
            <a:r>
              <a:rPr lang="fr-FR" sz="2000" dirty="0" smtClean="0"/>
              <a:t> i pointé </a:t>
            </a:r>
            <a:r>
              <a:rPr lang="fr-FR" sz="2000" dirty="0" smtClean="0"/>
              <a:t>par l'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</a:t>
            </a:r>
            <a:endParaRPr lang="fr-FR" sz="1800" b="1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++</a:t>
            </a:r>
            <a:r>
              <a:rPr lang="fr-FR" sz="2000" b="1" i="1" dirty="0" smtClean="0"/>
              <a:t> </a:t>
            </a:r>
            <a:r>
              <a:rPr lang="fr-FR" sz="2000" dirty="0" smtClean="0"/>
              <a:t>et</a:t>
            </a:r>
            <a:r>
              <a:rPr lang="fr-FR" sz="2000" b="1" i="1" dirty="0" smtClean="0"/>
              <a:t> </a:t>
            </a:r>
            <a:r>
              <a:rPr lang="fr-FR" sz="2000" b="1" i="1" dirty="0" smtClean="0">
                <a:latin typeface="Lucida Console" panose="020B0609040504020204" pitchFamily="49" charset="0"/>
              </a:rPr>
              <a:t>--</a:t>
            </a:r>
            <a:r>
              <a:rPr lang="fr-FR" sz="2000" b="1" i="1" dirty="0" smtClean="0"/>
              <a:t> </a:t>
            </a:r>
            <a:r>
              <a:rPr lang="fr-FR" sz="2000" dirty="0" smtClean="0"/>
              <a:t>: </a:t>
            </a:r>
            <a:r>
              <a:rPr lang="fr-FR" sz="2000" dirty="0" smtClean="0"/>
              <a:t>passe à </a:t>
            </a:r>
            <a:r>
              <a:rPr lang="fr-FR" sz="2000" dirty="0" smtClean="0"/>
              <a:t>l'élément suivant et précédent</a:t>
            </a: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==</a:t>
            </a:r>
            <a:r>
              <a:rPr lang="fr-FR" sz="2000" b="1" i="1" dirty="0" smtClean="0"/>
              <a:t> </a:t>
            </a:r>
            <a:r>
              <a:rPr lang="fr-FR" sz="2000" dirty="0" smtClean="0"/>
              <a:t>et </a:t>
            </a:r>
            <a:r>
              <a:rPr lang="fr-FR" sz="2000" b="1" i="1" dirty="0" smtClean="0">
                <a:latin typeface="Lucida Console" panose="020B0609040504020204" pitchFamily="49" charset="0"/>
              </a:rPr>
              <a:t>!=</a:t>
            </a:r>
            <a:r>
              <a:rPr lang="fr-FR" sz="2000" b="1" i="1" dirty="0" smtClean="0"/>
              <a:t> </a:t>
            </a:r>
            <a:r>
              <a:rPr lang="fr-FR" sz="2000" dirty="0" smtClean="0"/>
              <a:t>: </a:t>
            </a:r>
            <a:r>
              <a:rPr lang="fr-FR" sz="2000" dirty="0" smtClean="0"/>
              <a:t>compare 2 </a:t>
            </a:r>
            <a:r>
              <a:rPr lang="fr-FR" sz="2000" dirty="0" err="1" smtClean="0"/>
              <a:t>itérateurs</a:t>
            </a:r>
            <a:r>
              <a:rPr lang="fr-FR" sz="2000" dirty="0" smtClean="0"/>
              <a:t> qui pointent sur le même élément</a:t>
            </a:r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+=</a:t>
            </a:r>
            <a:r>
              <a:rPr lang="fr-FR" sz="2000" dirty="0" smtClean="0"/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-=</a:t>
            </a:r>
            <a:r>
              <a:rPr lang="fr-FR" sz="2000" dirty="0"/>
              <a:t> </a:t>
            </a:r>
            <a:r>
              <a:rPr lang="fr-FR" sz="2000" dirty="0" smtClean="0"/>
              <a:t>: </a:t>
            </a:r>
            <a:r>
              <a:rPr lang="fr-FR" sz="2000" dirty="0" smtClean="0"/>
              <a:t>affecte </a:t>
            </a:r>
            <a:r>
              <a:rPr lang="fr-FR" sz="2000" dirty="0" smtClean="0"/>
              <a:t>en additionnant ou en soustrayant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Fonction membres :</a:t>
            </a:r>
          </a:p>
          <a:p>
            <a:pPr marL="0" indent="0">
              <a:buNone/>
            </a:pPr>
            <a:r>
              <a:rPr lang="fr-FR" sz="2000" dirty="0" err="1" smtClean="0"/>
              <a:t>advance</a:t>
            </a:r>
            <a:r>
              <a:rPr lang="fr-FR" sz="2000" dirty="0" smtClean="0"/>
              <a:t>(</a:t>
            </a:r>
            <a:r>
              <a:rPr lang="fr-FR" sz="2000" dirty="0" err="1" smtClean="0"/>
              <a:t>InputIt</a:t>
            </a:r>
            <a:r>
              <a:rPr lang="fr-FR" sz="2000" dirty="0" smtClean="0"/>
              <a:t> &amp;</a:t>
            </a:r>
            <a:r>
              <a:rPr lang="fr-FR" sz="2000" dirty="0" err="1" smtClean="0"/>
              <a:t>it</a:t>
            </a:r>
            <a:r>
              <a:rPr lang="fr-FR" sz="2000" dirty="0" smtClean="0"/>
              <a:t>, Distance n) : avance l’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de n</a:t>
            </a:r>
          </a:p>
          <a:p>
            <a:pPr marL="0" indent="0">
              <a:buNone/>
            </a:pPr>
            <a:r>
              <a:rPr lang="fr-FR" sz="2000" dirty="0" smtClean="0"/>
              <a:t>distance(</a:t>
            </a:r>
            <a:r>
              <a:rPr lang="fr-FR" sz="2000" dirty="0" err="1" smtClean="0"/>
              <a:t>InputIt</a:t>
            </a:r>
            <a:r>
              <a:rPr lang="fr-FR" sz="2000" dirty="0" smtClean="0"/>
              <a:t> first, </a:t>
            </a:r>
            <a:r>
              <a:rPr lang="fr-FR" sz="2000" dirty="0" err="1" smtClean="0"/>
              <a:t>InputIt</a:t>
            </a:r>
            <a:r>
              <a:rPr lang="fr-FR" sz="2000" dirty="0" smtClean="0"/>
              <a:t> last) : calcul le nombre d’éléments entre first et last</a:t>
            </a:r>
          </a:p>
          <a:p>
            <a:pPr marL="0" indent="0">
              <a:buNone/>
            </a:pPr>
            <a:r>
              <a:rPr lang="fr-FR" sz="2000" dirty="0" err="1"/>
              <a:t>b</a:t>
            </a:r>
            <a:r>
              <a:rPr lang="fr-FR" sz="2000" dirty="0" err="1" smtClean="0"/>
              <a:t>egin</a:t>
            </a:r>
            <a:r>
              <a:rPr lang="fr-FR" sz="2000" dirty="0" smtClean="0"/>
              <a:t>() / end() : renvoie un 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sur le début /fin de la </a:t>
            </a:r>
            <a:r>
              <a:rPr lang="fr-FR" sz="2000" dirty="0" err="1" smtClean="0"/>
              <a:t>sequence</a:t>
            </a: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prev</a:t>
            </a:r>
            <a:r>
              <a:rPr lang="fr-FR" sz="2000" dirty="0" smtClean="0"/>
              <a:t>(Distance n)/</a:t>
            </a:r>
            <a:r>
              <a:rPr lang="fr-FR" sz="2000" dirty="0" err="1" smtClean="0"/>
              <a:t>next</a:t>
            </a:r>
            <a:r>
              <a:rPr lang="fr-FR" sz="2000" dirty="0" smtClean="0"/>
              <a:t>(Distance n) : renvoie l’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pointant sur l’élément qui avance/recul de 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opérations par type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729" r="1116" b="40278"/>
          <a:stretch/>
        </p:blipFill>
        <p:spPr>
          <a:xfrm>
            <a:off x="512155" y="2060848"/>
            <a:ext cx="8039121" cy="259228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22601" y="4725144"/>
            <a:ext cx="121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</a:t>
            </a:r>
            <a:r>
              <a:rPr lang="fr-FR" sz="1100" dirty="0" smtClean="0"/>
              <a:t>eeksforgeeks.org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STL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/>
              <a:t>Standard Template Library : </a:t>
            </a:r>
            <a:r>
              <a:rPr lang="fr-FR" sz="2400" dirty="0" smtClean="0"/>
              <a:t>bibliothèque C++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développée par Alexander </a:t>
            </a:r>
            <a:r>
              <a:rPr lang="fr-FR" sz="2400" dirty="0" err="1" smtClean="0"/>
              <a:t>Stepanov</a:t>
            </a:r>
            <a:r>
              <a:rPr lang="fr-FR" sz="2400" dirty="0" smtClean="0"/>
              <a:t> (SGI) à partir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De 1992, inclus dans la norme ANSI/ISO C++ dès 1998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p</a:t>
            </a:r>
            <a:r>
              <a:rPr lang="fr-FR" sz="2400" dirty="0" smtClean="0"/>
              <a:t>ar l’Organisation International de la Normalisation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(ISO) et mise en </a:t>
            </a:r>
            <a:r>
              <a:rPr lang="fr-FR" sz="2400" dirty="0" err="1" smtClean="0"/>
              <a:t>oeuvre</a:t>
            </a:r>
            <a:r>
              <a:rPr lang="fr-FR" sz="2400" dirty="0" smtClean="0"/>
              <a:t> à l’aide des </a:t>
            </a:r>
            <a:r>
              <a:rPr lang="fr-FR" sz="2400" dirty="0" err="1" smtClean="0"/>
              <a:t>templates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251933"/>
            <a:ext cx="1837797" cy="24527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72808" cy="31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3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Validité des 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Un </a:t>
            </a:r>
            <a:r>
              <a:rPr lang="fr-FR" sz="2400" dirty="0" err="1" smtClean="0"/>
              <a:t>itérateur</a:t>
            </a:r>
            <a:r>
              <a:rPr lang="fr-FR" sz="2400" dirty="0" smtClean="0"/>
              <a:t> </a:t>
            </a:r>
            <a:r>
              <a:rPr lang="fr-FR" sz="2400" dirty="0" smtClean="0"/>
              <a:t>est dit valide s’il pointe </a:t>
            </a:r>
            <a:r>
              <a:rPr lang="fr-FR" sz="2400" dirty="0" smtClean="0"/>
              <a:t>sur un élément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err="1" smtClean="0">
                <a:sym typeface="Wingdings" panose="05000000000000000000" pitchFamily="2" charset="2"/>
              </a:rPr>
              <a:t>it</a:t>
            </a:r>
            <a:r>
              <a:rPr lang="fr-FR" sz="2400" dirty="0" smtClean="0">
                <a:sym typeface="Wingdings" panose="05000000000000000000" pitchFamily="2" charset="2"/>
              </a:rPr>
              <a:t>* renvoie un élément du conteneur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S’il ne pointe sur rien, il est dit invalide</a:t>
            </a:r>
          </a:p>
          <a:p>
            <a:pPr marL="0" indent="0">
              <a:buNone/>
            </a:pPr>
            <a:endParaRPr lang="fr-F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Il peut devenir invalide si :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Il n’a pas été initialisé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Le conteneur a été redimensionné (par des insertions/suppressions par ex.) 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Le conteneur a été détruit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L’</a:t>
            </a:r>
            <a:r>
              <a:rPr lang="fr-FR" sz="2400" dirty="0" err="1" smtClean="0">
                <a:sym typeface="Wingdings" panose="05000000000000000000" pitchFamily="2" charset="2"/>
              </a:rPr>
              <a:t>itérateur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pointe sur la fin de la séquence</a:t>
            </a: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Balayer un </a:t>
            </a:r>
            <a:r>
              <a:rPr lang="fr-FR" dirty="0" err="1" smtClean="0"/>
              <a:t>itérateur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conteneur&lt;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&gt; C;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conteneur&lt;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&gt;::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iterator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;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conteneur&lt;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&gt;::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reverse_iterator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;</a:t>
            </a:r>
          </a:p>
          <a:p>
            <a:pPr lvl="0">
              <a:buNone/>
            </a:pPr>
            <a:r>
              <a:rPr lang="fr-FR" sz="1900" b="1" dirty="0" smtClean="0">
                <a:solidFill>
                  <a:srgbClr val="62E739"/>
                </a:solidFill>
                <a:latin typeface="Lucida Console" panose="020B0609040504020204" pitchFamily="49" charset="0"/>
                <a:cs typeface="Arial Unicode MS" pitchFamily="2"/>
              </a:rPr>
              <a:t>// Lecture par le début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for (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C.begin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i!=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C.end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++i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){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 ...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*i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...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}</a:t>
            </a:r>
          </a:p>
          <a:p>
            <a:pPr lvl="0">
              <a:buNone/>
            </a:pPr>
            <a:r>
              <a:rPr lang="fr-FR" sz="1900" b="1" dirty="0" smtClean="0">
                <a:solidFill>
                  <a:srgbClr val="62E739"/>
                </a:solidFill>
                <a:latin typeface="Lucida Console" panose="020B0609040504020204" pitchFamily="49" charset="0"/>
                <a:cs typeface="Arial Unicode MS" pitchFamily="2"/>
              </a:rPr>
              <a:t>// Lecture par la fin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for (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C.rbegin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i!=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C.rend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++i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){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 ...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*i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...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}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Exemple général: insertion, suppression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86592"/>
            <a:ext cx="4680520" cy="55387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// C++ program to </a:t>
            </a:r>
            <a:r>
              <a:rPr lang="fr-FR" sz="1400" b="1" dirty="0" err="1">
                <a:latin typeface="Lucida Console" panose="020B0609040504020204" pitchFamily="49" charset="0"/>
              </a:rPr>
              <a:t>demonstrate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endParaRPr lang="fr-FR" sz="13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namespace</a:t>
            </a: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std</a:t>
            </a:r>
            <a:r>
              <a:rPr lang="fr-FR" sz="1400" b="1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main()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 v = { 1, 2, 3 };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&gt;::</a:t>
            </a:r>
            <a:r>
              <a:rPr lang="fr-FR" sz="1400" b="1" dirty="0" err="1"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latin typeface="Lucida Console" panose="020B0609040504020204" pitchFamily="49" charset="0"/>
              </a:rPr>
              <a:t> i;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j;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for </a:t>
            </a:r>
            <a:r>
              <a:rPr lang="fr-FR" sz="1400" b="1" dirty="0">
                <a:latin typeface="Lucida Console" panose="020B0609040504020204" pitchFamily="49" charset="0"/>
              </a:rPr>
              <a:t>(i 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(); i != </a:t>
            </a:r>
            <a:r>
              <a:rPr lang="fr-FR" sz="1400" b="1" dirty="0" err="1">
                <a:latin typeface="Lucida Console" panose="020B0609040504020204" pitchFamily="49" charset="0"/>
              </a:rPr>
              <a:t>v.end</a:t>
            </a:r>
            <a:r>
              <a:rPr lang="fr-FR" sz="1400" b="1" dirty="0">
                <a:latin typeface="Lucida Console" panose="020B0609040504020204" pitchFamily="49" charset="0"/>
              </a:rPr>
              <a:t>(); ++i) </a:t>
            </a:r>
            <a:r>
              <a:rPr lang="fr-FR" sz="1400" b="1" dirty="0" smtClean="0">
                <a:latin typeface="Lucida Console" panose="020B0609040504020204" pitchFamily="49" charset="0"/>
              </a:rPr>
              <a:t>{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  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5 at the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beginning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of v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  if </a:t>
            </a:r>
            <a:r>
              <a:rPr lang="fr-FR" sz="1400" b="1" dirty="0">
                <a:latin typeface="Lucida Console" panose="020B0609040504020204" pitchFamily="49" charset="0"/>
              </a:rPr>
              <a:t>(i ==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()) {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smtClean="0">
                <a:latin typeface="Lucida Console" panose="020B0609040504020204" pitchFamily="49" charset="0"/>
              </a:rPr>
              <a:t>      i </a:t>
            </a:r>
            <a:r>
              <a:rPr lang="fr-FR" sz="1400" b="1" dirty="0">
                <a:latin typeface="Lucida Console" panose="020B0609040504020204" pitchFamily="49" charset="0"/>
              </a:rPr>
              <a:t>= </a:t>
            </a:r>
            <a:r>
              <a:rPr lang="fr-FR" sz="1400" b="1" dirty="0" err="1">
                <a:latin typeface="Lucida Console" panose="020B0609040504020204" pitchFamily="49" charset="0"/>
              </a:rPr>
              <a:t>v.insert</a:t>
            </a:r>
            <a:r>
              <a:rPr lang="fr-FR" sz="1400" b="1" dirty="0">
                <a:latin typeface="Lucida Console" panose="020B0609040504020204" pitchFamily="49" charset="0"/>
              </a:rPr>
              <a:t>(i, 5);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fr-FR" sz="1300" b="1" dirty="0" smtClean="0">
              <a:solidFill>
                <a:srgbClr val="62E73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 </a:t>
            </a:r>
            <a:r>
              <a:rPr lang="fr-FR" sz="13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5 1 2 3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860032" y="987688"/>
            <a:ext cx="4176464" cy="553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 </a:t>
            </a:r>
            <a:r>
              <a:rPr lang="fr-FR" sz="1800" dirty="0" smtClean="0">
                <a:latin typeface="Lucida Console" panose="020B0609040504020204" pitchFamily="49" charset="0"/>
              </a:rPr>
              <a:t>   </a:t>
            </a: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if (i ==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 + 1)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   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v.erase</a:t>
            </a:r>
            <a:r>
              <a:rPr lang="fr-FR" sz="1300" b="1" dirty="0" smtClean="0">
                <a:latin typeface="Lucida Console" panose="020B0609040504020204" pitchFamily="49" charset="0"/>
              </a:rPr>
              <a:t>(i);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i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now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points to 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after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//the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deleted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v </a:t>
            </a:r>
            <a:r>
              <a:rPr lang="fr-FR" sz="13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5 2 3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Accessing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cout &lt;&lt; *i &lt;&lt; " " 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return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Exemple général: insertion, suppression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86592"/>
            <a:ext cx="4680520" cy="55387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// C++ program to </a:t>
            </a:r>
            <a:r>
              <a:rPr lang="fr-FR" sz="1400" b="1" dirty="0" err="1">
                <a:latin typeface="Lucida Console" panose="020B0609040504020204" pitchFamily="49" charset="0"/>
              </a:rPr>
              <a:t>demonstrate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endParaRPr lang="fr-FR" sz="13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namespace</a:t>
            </a: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std</a:t>
            </a:r>
            <a:r>
              <a:rPr lang="fr-FR" sz="1400" b="1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main()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 v = { 1, 2, 3 };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&gt;::</a:t>
            </a:r>
            <a:r>
              <a:rPr lang="fr-FR" sz="1400" b="1" dirty="0" err="1"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latin typeface="Lucida Console" panose="020B0609040504020204" pitchFamily="49" charset="0"/>
              </a:rPr>
              <a:t> i;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j;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for </a:t>
            </a:r>
            <a:r>
              <a:rPr lang="fr-FR" sz="1400" b="1" dirty="0">
                <a:latin typeface="Lucida Console" panose="020B0609040504020204" pitchFamily="49" charset="0"/>
              </a:rPr>
              <a:t>(i 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(); i != </a:t>
            </a:r>
            <a:r>
              <a:rPr lang="fr-FR" sz="1400" b="1" dirty="0" err="1">
                <a:latin typeface="Lucida Console" panose="020B0609040504020204" pitchFamily="49" charset="0"/>
              </a:rPr>
              <a:t>v.end</a:t>
            </a:r>
            <a:r>
              <a:rPr lang="fr-FR" sz="1400" b="1" dirty="0">
                <a:latin typeface="Lucida Console" panose="020B0609040504020204" pitchFamily="49" charset="0"/>
              </a:rPr>
              <a:t>(); ++i) </a:t>
            </a:r>
            <a:r>
              <a:rPr lang="fr-FR" sz="1400" b="1" dirty="0" smtClean="0">
                <a:latin typeface="Lucida Console" panose="020B0609040504020204" pitchFamily="49" charset="0"/>
              </a:rPr>
              <a:t>{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  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5 at the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beginning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of v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  if </a:t>
            </a:r>
            <a:r>
              <a:rPr lang="fr-FR" sz="1400" b="1" dirty="0">
                <a:latin typeface="Lucida Console" panose="020B0609040504020204" pitchFamily="49" charset="0"/>
              </a:rPr>
              <a:t>(i ==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()) {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smtClean="0">
                <a:latin typeface="Lucida Console" panose="020B0609040504020204" pitchFamily="49" charset="0"/>
              </a:rPr>
              <a:t>      i </a:t>
            </a:r>
            <a:r>
              <a:rPr lang="fr-FR" sz="1400" b="1" dirty="0">
                <a:latin typeface="Lucida Console" panose="020B0609040504020204" pitchFamily="49" charset="0"/>
              </a:rPr>
              <a:t>= </a:t>
            </a:r>
            <a:r>
              <a:rPr lang="fr-FR" sz="1400" b="1" dirty="0" err="1">
                <a:latin typeface="Lucida Console" panose="020B0609040504020204" pitchFamily="49" charset="0"/>
              </a:rPr>
              <a:t>v.insert</a:t>
            </a:r>
            <a:r>
              <a:rPr lang="fr-FR" sz="1400" b="1" dirty="0">
                <a:latin typeface="Lucida Console" panose="020B0609040504020204" pitchFamily="49" charset="0"/>
              </a:rPr>
              <a:t>(i, 5);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fr-FR" sz="1300" b="1" dirty="0" smtClean="0">
              <a:solidFill>
                <a:srgbClr val="62E73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 </a:t>
            </a:r>
            <a:r>
              <a:rPr lang="fr-FR" sz="13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5 1 2 3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860032" y="987688"/>
            <a:ext cx="4176464" cy="553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 </a:t>
            </a:r>
            <a:r>
              <a:rPr lang="fr-FR" sz="1800" dirty="0" smtClean="0">
                <a:latin typeface="Lucida Console" panose="020B0609040504020204" pitchFamily="49" charset="0"/>
              </a:rPr>
              <a:t>   </a:t>
            </a: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if (i ==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 + 1)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   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v.erase</a:t>
            </a:r>
            <a:r>
              <a:rPr lang="fr-FR" sz="1300" b="1" dirty="0" smtClean="0">
                <a:latin typeface="Lucida Console" panose="020B0609040504020204" pitchFamily="49" charset="0"/>
              </a:rPr>
              <a:t>(i);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i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now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points to 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after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//the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deleted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v </a:t>
            </a:r>
            <a:r>
              <a:rPr lang="fr-FR" sz="13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5 2 3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Accessing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cout &lt;&lt; *i &lt;&lt; " " 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return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23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419872" y="1988840"/>
            <a:ext cx="2880320" cy="900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5 </a:t>
            </a:r>
            <a:r>
              <a:rPr lang="fr-FR" sz="2800" dirty="0" smtClean="0">
                <a:solidFill>
                  <a:schemeClr val="tx1"/>
                </a:solidFill>
              </a:rPr>
              <a:t>2 3 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Exemple – suite 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/>
              <a:t>Explications </a:t>
            </a:r>
            <a:r>
              <a:rPr lang="fr-FR" sz="2800" b="1" dirty="0" smtClean="0"/>
              <a:t>: </a:t>
            </a:r>
          </a:p>
          <a:p>
            <a:pPr marL="0" indent="0">
              <a:buNone/>
            </a:pPr>
            <a:r>
              <a:rPr lang="fr-FR" sz="2400" dirty="0" smtClean="0">
                <a:latin typeface="+mj-lt"/>
              </a:rPr>
              <a:t>1. Les </a:t>
            </a:r>
            <a:r>
              <a:rPr lang="fr-FR" sz="2400" dirty="0" err="1">
                <a:latin typeface="+mj-lt"/>
              </a:rPr>
              <a:t>itérateurs</a:t>
            </a:r>
            <a:r>
              <a:rPr lang="fr-FR" sz="2400" dirty="0">
                <a:latin typeface="+mj-lt"/>
              </a:rPr>
              <a:t> ne sont pas optimisés pour l’opérateur de comparaison, </a:t>
            </a:r>
            <a:r>
              <a:rPr lang="fr-FR" sz="2400" dirty="0" smtClean="0">
                <a:latin typeface="Lucida Console" panose="020B0609040504020204" pitchFamily="49" charset="0"/>
              </a:rPr>
              <a:t>i!=</a:t>
            </a:r>
            <a:r>
              <a:rPr lang="fr-FR" sz="2400" dirty="0" err="1" smtClean="0">
                <a:latin typeface="Lucida Console" panose="020B0609040504020204" pitchFamily="49" charset="0"/>
              </a:rPr>
              <a:t>v.end</a:t>
            </a:r>
            <a:r>
              <a:rPr lang="fr-FR" sz="2400" dirty="0">
                <a:latin typeface="Lucida Console" panose="020B0609040504020204" pitchFamily="49" charset="0"/>
              </a:rPr>
              <a:t>()</a:t>
            </a:r>
            <a:r>
              <a:rPr lang="fr-FR" sz="2400" i="1" dirty="0">
                <a:latin typeface="Lucida Console" panose="020B0609040504020204" pitchFamily="49" charset="0"/>
              </a:rPr>
              <a:t> </a:t>
            </a:r>
            <a:r>
              <a:rPr lang="fr-FR" sz="2400" dirty="0">
                <a:latin typeface="+mj-lt"/>
              </a:rPr>
              <a:t>est donc plus efficace que </a:t>
            </a:r>
            <a:r>
              <a:rPr lang="fr-FR" sz="2400" dirty="0">
                <a:latin typeface="Lucida Console" panose="020B0609040504020204" pitchFamily="49" charset="0"/>
              </a:rPr>
              <a:t>i&lt;=</a:t>
            </a:r>
            <a:r>
              <a:rPr lang="fr-FR" sz="2400" dirty="0" err="1">
                <a:latin typeface="Lucida Console" panose="020B0609040504020204" pitchFamily="49" charset="0"/>
              </a:rPr>
              <a:t>v.end</a:t>
            </a:r>
            <a:r>
              <a:rPr lang="fr-FR" sz="2400" dirty="0"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fr-FR" sz="2400" dirty="0" smtClean="0"/>
              <a:t>2.  Comme le montre ce code, il </a:t>
            </a:r>
            <a:r>
              <a:rPr lang="fr-FR" sz="2400" dirty="0"/>
              <a:t>est facile et dynamique d’ajouter et de supprimer des éléments du conteneur à l’aide </a:t>
            </a:r>
            <a:r>
              <a:rPr lang="fr-FR" sz="2400" dirty="0" smtClean="0"/>
              <a:t>d’un </a:t>
            </a:r>
            <a:r>
              <a:rPr lang="fr-FR" sz="2400" dirty="0" err="1" smtClean="0"/>
              <a:t>itérateur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Toutefois, procéder de la même façon sans les utiliser aurait été très fastidieux, car il faudrait déplacer les éléments à chaque fois avant leur insertion et après leur suppression. . </a:t>
            </a:r>
            <a:endParaRPr lang="fr-FR" sz="24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4400" dirty="0" smtClean="0"/>
              <a:t>Conteneurs séquentiels</a:t>
            </a:r>
          </a:p>
          <a:p>
            <a:pPr marL="0" indent="0">
              <a:buNone/>
            </a:pPr>
            <a:r>
              <a:rPr lang="fr-FR" sz="2800" dirty="0" smtClean="0"/>
              <a:t>                             - </a:t>
            </a:r>
            <a:r>
              <a:rPr lang="fr-FR" sz="2800" dirty="0" err="1" smtClean="0"/>
              <a:t>Array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	      - </a:t>
            </a:r>
            <a:r>
              <a:rPr lang="fr-FR" sz="2800" dirty="0" err="1" smtClean="0"/>
              <a:t>Vector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        - List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        - </a:t>
            </a:r>
            <a:r>
              <a:rPr lang="fr-FR" sz="2800" dirty="0" err="1" smtClean="0"/>
              <a:t>Deque</a:t>
            </a:r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STD::ARRAY&lt;T&gt;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L’équivalent du tableau en C, mais à taille constante</a:t>
            </a:r>
          </a:p>
          <a:p>
            <a:r>
              <a:rPr lang="fr-FR" sz="2400" b="1" dirty="0" smtClean="0"/>
              <a:t>Gestion automatique de la mémoire </a:t>
            </a:r>
            <a:r>
              <a:rPr lang="fr-FR" sz="2400" dirty="0" smtClean="0"/>
              <a:t>(allocation à la création d’un </a:t>
            </a:r>
            <a:r>
              <a:rPr lang="fr-FR" sz="2400" dirty="0" err="1" smtClean="0"/>
              <a:t>array</a:t>
            </a:r>
            <a:r>
              <a:rPr lang="fr-FR" sz="2400" dirty="0" smtClean="0"/>
              <a:t>, </a:t>
            </a:r>
            <a:r>
              <a:rPr lang="fr-FR" sz="2400" dirty="0" err="1" smtClean="0"/>
              <a:t>désallocation</a:t>
            </a:r>
            <a:r>
              <a:rPr lang="fr-FR" sz="2400" dirty="0" smtClean="0"/>
              <a:t> à la fin de l’exécution du binaire)</a:t>
            </a:r>
          </a:p>
          <a:p>
            <a:r>
              <a:rPr lang="fr-FR" sz="2400" dirty="0" smtClean="0"/>
              <a:t>Accès rapide à tout élément du tableau =&gt; </a:t>
            </a:r>
            <a:r>
              <a:rPr lang="fr-FR" sz="2400" b="1" dirty="0" err="1" smtClean="0"/>
              <a:t>itérateurs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Random</a:t>
            </a:r>
            <a:r>
              <a:rPr lang="fr-FR" sz="2400" b="1" dirty="0" smtClean="0"/>
              <a:t> Access </a:t>
            </a:r>
          </a:p>
          <a:p>
            <a:endParaRPr lang="fr-FR" sz="2400" b="1" i="1" dirty="0"/>
          </a:p>
          <a:p>
            <a:r>
              <a:rPr lang="fr-FR" sz="2000" i="1" dirty="0" smtClean="0"/>
              <a:t>Complexité :</a:t>
            </a:r>
            <a:endParaRPr lang="fr-FR" sz="2000" dirty="0" smtClean="0"/>
          </a:p>
          <a:p>
            <a:pPr lvl="1"/>
            <a:r>
              <a:rPr lang="fr-FR" sz="1800" dirty="0" smtClean="0"/>
              <a:t>Accès O(1) </a:t>
            </a:r>
          </a:p>
          <a:p>
            <a:pPr lvl="1"/>
            <a:r>
              <a:rPr lang="fr-FR" sz="1800" dirty="0" smtClean="0"/>
              <a:t>Insertion et suppression en O(n) en début de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(</a:t>
            </a:r>
            <a:r>
              <a:rPr lang="fr-FR" sz="1800" dirty="0" err="1" smtClean="0"/>
              <a:t>pop_back</a:t>
            </a:r>
            <a:r>
              <a:rPr lang="fr-FR" sz="1800" dirty="0" smtClean="0"/>
              <a:t>), </a:t>
            </a:r>
          </a:p>
          <a:p>
            <a:pPr lvl="1"/>
            <a:r>
              <a:rPr lang="fr-FR" sz="1800" dirty="0" smtClean="0"/>
              <a:t>Insertion et suppression en O(1) en fin de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(</a:t>
            </a:r>
            <a:r>
              <a:rPr lang="fr-FR" sz="1800" dirty="0" err="1" smtClean="0"/>
              <a:t>push_back</a:t>
            </a:r>
            <a:r>
              <a:rPr lang="fr-FR" sz="1800" dirty="0" smtClean="0"/>
              <a:t>). Dans les deux cas des réallocations peuvent survenir</a:t>
            </a:r>
          </a:p>
          <a:p>
            <a:pPr marL="456830" lvl="1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826" y="260648"/>
            <a:ext cx="8229600" cy="1143000"/>
          </a:xfrm>
        </p:spPr>
        <p:txBody>
          <a:bodyPr/>
          <a:lstStyle/>
          <a:p>
            <a:r>
              <a:rPr lang="fr-FR" dirty="0" smtClean="0"/>
              <a:t>STD:: ARRAY&lt;T&gt;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93779" y="3645024"/>
            <a:ext cx="87038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array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a(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array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 smtClean="0">
                <a:latin typeface="Lucida Console"/>
                <a:cs typeface="Lucida Console"/>
              </a:rPr>
              <a:t>a.at(2</a:t>
            </a:r>
            <a:r>
              <a:rPr lang="fr-FR" sz="1400" spc="5" dirty="0">
                <a:latin typeface="Lucida Console"/>
                <a:cs typeface="Lucida Console"/>
              </a:rPr>
              <a:t>); ou </a:t>
            </a:r>
            <a:r>
              <a:rPr lang="fr-FR" sz="1400" spc="5" dirty="0" smtClean="0">
                <a:latin typeface="Lucida Console"/>
                <a:cs typeface="Lucida Console"/>
              </a:rPr>
              <a:t>a[2</a:t>
            </a:r>
            <a:r>
              <a:rPr lang="fr-FR" sz="1400" spc="5" dirty="0">
                <a:latin typeface="Lucida Console"/>
                <a:cs typeface="Lucida Console"/>
              </a:rPr>
              <a:t>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 err="1" smtClean="0">
                <a:latin typeface="Lucida Console"/>
                <a:cs typeface="Lucida Console"/>
              </a:rPr>
              <a:t>a.data</a:t>
            </a:r>
            <a:r>
              <a:rPr lang="fr-FR" sz="1400" spc="5" dirty="0" smtClean="0"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accede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directement 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a.front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1ier élément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accès au dernier élément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a.fill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(5);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remplit le tableau avec la valeur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specifie</a:t>
            </a: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72925" y="2258972"/>
            <a:ext cx="4988452" cy="1156497"/>
            <a:chOff x="620652" y="1419580"/>
            <a:chExt cx="6561325" cy="2605724"/>
          </a:xfrm>
        </p:grpSpPr>
        <p:sp>
          <p:nvSpPr>
            <p:cNvPr id="44" name="Forme libre 43"/>
            <p:cNvSpPr/>
            <p:nvPr/>
          </p:nvSpPr>
          <p:spPr>
            <a:xfrm>
              <a:off x="883103" y="1448467"/>
              <a:ext cx="6298874" cy="6438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5" name="Connecteur droit 44"/>
            <p:cNvSpPr/>
            <p:nvPr/>
          </p:nvSpPr>
          <p:spPr>
            <a:xfrm>
              <a:off x="1932915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6" name="Connecteur droit 45"/>
            <p:cNvSpPr/>
            <p:nvPr/>
          </p:nvSpPr>
          <p:spPr>
            <a:xfrm>
              <a:off x="2982727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7" name="Connecteur droit 46"/>
            <p:cNvSpPr/>
            <p:nvPr/>
          </p:nvSpPr>
          <p:spPr>
            <a:xfrm>
              <a:off x="4032540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8" name="Connecteur droit 47"/>
            <p:cNvSpPr/>
            <p:nvPr/>
          </p:nvSpPr>
          <p:spPr>
            <a:xfrm>
              <a:off x="5082352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9" name="Connecteur droit 48"/>
            <p:cNvSpPr/>
            <p:nvPr/>
          </p:nvSpPr>
          <p:spPr>
            <a:xfrm>
              <a:off x="6132164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210626" y="3096418"/>
              <a:ext cx="339237" cy="9288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[]</a:t>
              </a:r>
            </a:p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at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620652" y="2736150"/>
              <a:ext cx="848093" cy="464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  <a:endParaRPr lang="fr-FR" sz="16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132162" y="2748385"/>
              <a:ext cx="678475" cy="464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</p:txBody>
        </p:sp>
        <p:sp>
          <p:nvSpPr>
            <p:cNvPr id="54" name="Connecteur droit 53"/>
            <p:cNvSpPr/>
            <p:nvPr/>
          </p:nvSpPr>
          <p:spPr>
            <a:xfrm>
              <a:off x="6657073" y="2092310"/>
              <a:ext cx="0" cy="643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6" name="Connecteur droit 55"/>
            <p:cNvSpPr/>
            <p:nvPr/>
          </p:nvSpPr>
          <p:spPr>
            <a:xfrm flipV="1">
              <a:off x="3507634" y="2092308"/>
              <a:ext cx="0" cy="876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1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9" name="Connecteur droit 58"/>
            <p:cNvSpPr/>
            <p:nvPr/>
          </p:nvSpPr>
          <p:spPr>
            <a:xfrm>
              <a:off x="1408010" y="2092310"/>
              <a:ext cx="0" cy="643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130008" y="1467404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289524" y="1467404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352391" y="1419580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7025447" y="1480209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</a:t>
            </a:r>
            <a:r>
              <a:rPr lang="fr-FR" sz="2800" dirty="0" err="1" smtClean="0"/>
              <a:t>Random</a:t>
            </a:r>
            <a:endParaRPr lang="fr-FR" sz="28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31726" y="1268673"/>
            <a:ext cx="6500514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</a:t>
            </a:r>
            <a:r>
              <a:rPr lang="en-US" sz="2400" dirty="0" smtClean="0">
                <a:solidFill>
                  <a:schemeClr val="tx1"/>
                </a:solidFill>
              </a:rPr>
              <a:t>&lt; class T, </a:t>
            </a:r>
            <a:r>
              <a:rPr lang="en-US" sz="2400" dirty="0" err="1" smtClean="0">
                <a:solidFill>
                  <a:schemeClr val="tx1"/>
                </a:solidFill>
              </a:rPr>
              <a:t>std</a:t>
            </a:r>
            <a:r>
              <a:rPr lang="en-US" sz="2400" dirty="0" smtClean="0">
                <a:solidFill>
                  <a:schemeClr val="tx1"/>
                </a:solidFill>
              </a:rPr>
              <a:t>::</a:t>
            </a:r>
            <a:r>
              <a:rPr lang="en-US" sz="2400" dirty="0" err="1" smtClean="0">
                <a:solidFill>
                  <a:schemeClr val="tx1"/>
                </a:solidFill>
              </a:rPr>
              <a:t>size_t</a:t>
            </a:r>
            <a:r>
              <a:rPr lang="en-US" sz="2400" dirty="0" smtClean="0">
                <a:solidFill>
                  <a:schemeClr val="tx1"/>
                </a:solidFill>
              </a:rPr>
              <a:t> N &gt;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array;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L’équivalent du tableau</a:t>
            </a:r>
          </a:p>
          <a:p>
            <a:r>
              <a:rPr lang="fr-FR" sz="2400" b="1" dirty="0" smtClean="0"/>
              <a:t>Gestion automatique de la mémoire </a:t>
            </a:r>
            <a:r>
              <a:rPr lang="fr-FR" sz="2400" dirty="0" smtClean="0"/>
              <a:t>(allocation à la création d’un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désallocation</a:t>
            </a:r>
            <a:r>
              <a:rPr lang="fr-FR" sz="2400" dirty="0" smtClean="0"/>
              <a:t> à la fin de l’exécution du binaire)</a:t>
            </a:r>
          </a:p>
          <a:p>
            <a:r>
              <a:rPr lang="fr-FR" sz="2400" dirty="0" smtClean="0"/>
              <a:t>Accès rapide à tout élément du tableau =&gt; </a:t>
            </a:r>
            <a:r>
              <a:rPr lang="fr-FR" sz="2400" b="1" dirty="0" err="1" smtClean="0"/>
              <a:t>itérateurs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Random</a:t>
            </a:r>
            <a:r>
              <a:rPr lang="fr-FR" sz="2400" b="1" dirty="0" smtClean="0"/>
              <a:t> Access </a:t>
            </a:r>
          </a:p>
          <a:p>
            <a:endParaRPr lang="fr-FR" sz="2400" b="1" i="1" dirty="0"/>
          </a:p>
          <a:p>
            <a:r>
              <a:rPr lang="fr-FR" sz="2400" i="1" dirty="0" smtClean="0"/>
              <a:t>Complexité :</a:t>
            </a:r>
            <a:endParaRPr lang="fr-FR" sz="2400" dirty="0" smtClean="0"/>
          </a:p>
          <a:p>
            <a:pPr lvl="1"/>
            <a:r>
              <a:rPr lang="fr-FR" sz="2000" dirty="0" smtClean="0"/>
              <a:t>Accès O(1) </a:t>
            </a:r>
          </a:p>
          <a:p>
            <a:pPr lvl="1"/>
            <a:r>
              <a:rPr lang="fr-FR" sz="2000" dirty="0" smtClean="0"/>
              <a:t>Insertion et suppression en O(n) en début de </a:t>
            </a:r>
            <a:r>
              <a:rPr lang="fr-FR" sz="2000" dirty="0" err="1" smtClean="0"/>
              <a:t>vector</a:t>
            </a:r>
            <a:r>
              <a:rPr lang="fr-FR" sz="2000" dirty="0" smtClean="0"/>
              <a:t> (</a:t>
            </a:r>
            <a:r>
              <a:rPr lang="fr-FR" sz="2000" dirty="0" err="1" smtClean="0"/>
              <a:t>pop_back</a:t>
            </a:r>
            <a:r>
              <a:rPr lang="fr-FR" sz="2000" dirty="0" smtClean="0"/>
              <a:t>), </a:t>
            </a:r>
          </a:p>
          <a:p>
            <a:pPr lvl="1"/>
            <a:r>
              <a:rPr lang="fr-FR" sz="2000" dirty="0" smtClean="0"/>
              <a:t>Insertion et suppression en O(1) en fin de </a:t>
            </a:r>
            <a:r>
              <a:rPr lang="fr-FR" sz="2000" dirty="0" err="1" smtClean="0"/>
              <a:t>vector</a:t>
            </a:r>
            <a:r>
              <a:rPr lang="fr-FR" sz="2000" dirty="0" smtClean="0"/>
              <a:t> (</a:t>
            </a:r>
            <a:r>
              <a:rPr lang="fr-FR" sz="2000" dirty="0" err="1" smtClean="0"/>
              <a:t>push_back</a:t>
            </a:r>
            <a:r>
              <a:rPr lang="fr-FR" sz="2000" dirty="0" smtClean="0"/>
              <a:t>). Dans les deux cas des réallocations peuvent survenir</a:t>
            </a:r>
          </a:p>
          <a:p>
            <a:pPr marL="456830" lvl="1" indent="0">
              <a:buNone/>
            </a:pPr>
            <a:endParaRPr lang="fr-FR" sz="2400" dirty="0"/>
          </a:p>
          <a:p>
            <a:pPr>
              <a:buFont typeface="Symbol"/>
              <a:buChar char="Þ"/>
            </a:pPr>
            <a:r>
              <a:rPr lang="fr-FR" sz="2400" dirty="0" smtClean="0"/>
              <a:t>Une réallocation mémoire est coûteuse en terme de performances</a:t>
            </a:r>
          </a:p>
          <a:p>
            <a:pPr>
              <a:buFont typeface="Symbol"/>
              <a:buChar char="Þ"/>
            </a:pPr>
            <a:r>
              <a:rPr lang="fr-FR" sz="2400" dirty="0"/>
              <a:t>C</a:t>
            </a:r>
            <a:r>
              <a:rPr lang="fr-FR" sz="2400" dirty="0" smtClean="0"/>
              <a:t>réer autant que possible la bonne taille du vecteur dès le début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826" y="260648"/>
            <a:ext cx="8229600" cy="1143000"/>
          </a:xfrm>
        </p:spPr>
        <p:txBody>
          <a:bodyPr/>
          <a:lstStyle/>
          <a:p>
            <a:r>
              <a:rPr lang="fr-FR" dirty="0" smtClean="0"/>
              <a:t>STD:: VECTOR&lt;T&gt;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93779" y="3645024"/>
            <a:ext cx="8703876" cy="2642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vector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v(</a:t>
            </a:r>
            <a:r>
              <a:rPr lang="fr-FR" sz="1400" spc="5" dirty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vector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 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>
                <a:latin typeface="Lucida Console"/>
                <a:cs typeface="Lucida Console"/>
              </a:rPr>
              <a:t>v.at(2); ou v[2];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v.front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1ier élément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accès au dernier élément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1400" dirty="0" smtClean="0">
                <a:solidFill>
                  <a:srgbClr val="272AD8"/>
                </a:solidFill>
                <a:latin typeface="Lucida Console"/>
                <a:cs typeface="Lucida Console"/>
              </a:rPr>
              <a:t>3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insertion de 3 par la fin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v.pop_back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suppression du dernier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923960" y="1931433"/>
            <a:ext cx="5232216" cy="1500532"/>
            <a:chOff x="620652" y="1419580"/>
            <a:chExt cx="6881948" cy="2778269"/>
          </a:xfrm>
        </p:grpSpPr>
        <p:sp>
          <p:nvSpPr>
            <p:cNvPr id="52" name="ZoneTexte 51"/>
            <p:cNvSpPr txBox="1"/>
            <p:nvPr/>
          </p:nvSpPr>
          <p:spPr>
            <a:xfrm>
              <a:off x="5500610" y="3094844"/>
              <a:ext cx="2001990" cy="11030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Ctr="0" compatLnSpc="0">
              <a:spAutoFit/>
            </a:bodyPr>
            <a:lstStyle/>
            <a:p>
              <a:pPr hangingPunct="0"/>
              <a:r>
                <a:rPr lang="fr-FR" sz="24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 </a:t>
              </a:r>
              <a:r>
                <a:rPr lang="fr-FR" sz="1400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sz="14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sz="14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1400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sz="14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620652" y="1419580"/>
              <a:ext cx="6881948" cy="2605724"/>
              <a:chOff x="620652" y="1419580"/>
              <a:chExt cx="6881948" cy="2605724"/>
            </a:xfrm>
          </p:grpSpPr>
          <p:sp>
            <p:nvSpPr>
              <p:cNvPr id="44" name="Forme libre 43"/>
              <p:cNvSpPr/>
              <p:nvPr/>
            </p:nvSpPr>
            <p:spPr>
              <a:xfrm>
                <a:off x="883103" y="1448467"/>
                <a:ext cx="6298874" cy="64384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5" name="Connecteur droit 44"/>
              <p:cNvSpPr/>
              <p:nvPr/>
            </p:nvSpPr>
            <p:spPr>
              <a:xfrm>
                <a:off x="1932915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6" name="Connecteur droit 45"/>
              <p:cNvSpPr/>
              <p:nvPr/>
            </p:nvSpPr>
            <p:spPr>
              <a:xfrm>
                <a:off x="2982727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7" name="Connecteur droit 46"/>
              <p:cNvSpPr/>
              <p:nvPr/>
            </p:nvSpPr>
            <p:spPr>
              <a:xfrm>
                <a:off x="4032540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8" name="Connecteur droit 47"/>
              <p:cNvSpPr/>
              <p:nvPr/>
            </p:nvSpPr>
            <p:spPr>
              <a:xfrm>
                <a:off x="5082352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9" name="Connecteur droit 48"/>
              <p:cNvSpPr/>
              <p:nvPr/>
            </p:nvSpPr>
            <p:spPr>
              <a:xfrm>
                <a:off x="6132164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3210626" y="3096418"/>
                <a:ext cx="339237" cy="928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[]</a:t>
                </a:r>
              </a:p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at</a:t>
                </a: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620652" y="2736150"/>
                <a:ext cx="848093" cy="464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 smtClean="0">
                    <a:latin typeface="Courier New" pitchFamily="49"/>
                    <a:ea typeface="HG Mincho Light J" pitchFamily="2"/>
                    <a:cs typeface="Arial Unicode MS" pitchFamily="2"/>
                  </a:rPr>
                  <a:t>front</a:t>
                </a:r>
                <a:endPara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132162" y="2748385"/>
                <a:ext cx="678475" cy="464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back</a:t>
                </a:r>
              </a:p>
            </p:txBody>
          </p:sp>
          <p:sp>
            <p:nvSpPr>
              <p:cNvPr id="54" name="Connecteur droit 53"/>
              <p:cNvSpPr/>
              <p:nvPr/>
            </p:nvSpPr>
            <p:spPr>
              <a:xfrm>
                <a:off x="6657073" y="2092310"/>
                <a:ext cx="0" cy="64384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cxnSp>
            <p:nvCxnSpPr>
              <p:cNvPr id="55" name="Connecteur en arc 54"/>
              <p:cNvCxnSpPr>
                <a:stCxn id="52" idx="3"/>
                <a:endCxn id="44" idx="1"/>
              </p:cNvCxnSpPr>
              <p:nvPr/>
            </p:nvCxnSpPr>
            <p:spPr>
              <a:xfrm flipH="1" flipV="1">
                <a:off x="7181977" y="1770389"/>
                <a:ext cx="320623" cy="1875959"/>
              </a:xfrm>
              <a:prstGeom prst="curvedConnector3">
                <a:avLst>
                  <a:gd name="adj1" fmla="val -98233"/>
                </a:avLst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</p:cxnSp>
          <p:sp>
            <p:nvSpPr>
              <p:cNvPr id="56" name="Connecteur droit 55"/>
              <p:cNvSpPr/>
              <p:nvPr/>
            </p:nvSpPr>
            <p:spPr>
              <a:xfrm flipV="1">
                <a:off x="3507634" y="2092308"/>
                <a:ext cx="0" cy="876062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1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9" name="Connecteur droit 58"/>
              <p:cNvSpPr/>
              <p:nvPr/>
            </p:nvSpPr>
            <p:spPr>
              <a:xfrm>
                <a:off x="1408010" y="2092310"/>
                <a:ext cx="0" cy="64384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1130008" y="1467404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2</a:t>
                </a:r>
                <a:endParaRPr lang="fr-FR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3289524" y="1467404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5</a:t>
                </a:r>
                <a:endParaRPr lang="fr-FR" dirty="0"/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6352391" y="1419580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</p:grpSp>
      </p:grpSp>
      <p:sp>
        <p:nvSpPr>
          <p:cNvPr id="23" name="ZoneTexte 22"/>
          <p:cNvSpPr txBox="1"/>
          <p:nvPr/>
        </p:nvSpPr>
        <p:spPr>
          <a:xfrm>
            <a:off x="7025447" y="1480209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</a:t>
            </a:r>
            <a:r>
              <a:rPr lang="fr-FR" sz="2800" dirty="0" err="1" smtClean="0"/>
              <a:t>Random</a:t>
            </a:r>
            <a:endParaRPr lang="fr-FR" sz="28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31726" y="1268673"/>
            <a:ext cx="5163412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</a:t>
            </a:r>
            <a:r>
              <a:rPr lang="en-US" sz="2400" dirty="0" smtClean="0">
                <a:solidFill>
                  <a:schemeClr val="tx1"/>
                </a:solidFill>
              </a:rPr>
              <a:t>&lt; class 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 smtClean="0">
                <a:solidFill>
                  <a:schemeClr val="tx1"/>
                </a:solidFill>
              </a:rPr>
              <a:t>vector;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Suivre les nouveautés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ISO </a:t>
            </a:r>
            <a:r>
              <a:rPr lang="fr-FR" sz="2400" b="1" dirty="0" err="1" smtClean="0"/>
              <a:t>org</a:t>
            </a:r>
            <a:r>
              <a:rPr lang="fr-FR" sz="2400" b="1" dirty="0" smtClean="0"/>
              <a:t> : </a:t>
            </a:r>
            <a:r>
              <a:rPr lang="fr-FR" sz="2400" b="1" dirty="0" smtClean="0">
                <a:hlinkClick r:id="rId2"/>
              </a:rPr>
              <a:t>https://isocpp.org/files/papers/p0636r0.html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                 </a:t>
            </a:r>
            <a:r>
              <a:rPr lang="fr-FR" sz="2400" b="1" dirty="0" smtClean="0">
                <a:hlinkClick r:id="rId3"/>
              </a:rPr>
              <a:t>https://isocpp.org/</a:t>
            </a:r>
            <a:endParaRPr lang="fr-FR" sz="2400" b="1" dirty="0" smtClean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 err="1" smtClean="0"/>
              <a:t>FRench</a:t>
            </a:r>
            <a:r>
              <a:rPr lang="fr-FR" sz="2400" b="1" dirty="0" smtClean="0"/>
              <a:t> User Group (FRUG) </a:t>
            </a:r>
            <a:r>
              <a:rPr lang="fr-FR" sz="2400" dirty="0" smtClean="0"/>
              <a:t>: </a:t>
            </a:r>
            <a:r>
              <a:rPr lang="fr-FR" sz="2400" dirty="0" smtClean="0">
                <a:hlinkClick r:id="rId4"/>
              </a:rPr>
              <a:t>https://github.com/cpp-frug/materials/blob/gh-pages/news/2016_n5_Bilan-Cpp17-et-attentes-Cpp20.md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GeeksforGeeks</a:t>
            </a:r>
            <a:r>
              <a:rPr lang="fr-FR" sz="2400" b="1" dirty="0" smtClean="0"/>
              <a:t> : </a:t>
            </a:r>
            <a:r>
              <a:rPr lang="fr-FR" sz="2400" dirty="0" smtClean="0">
                <a:hlinkClick r:id="rId5"/>
              </a:rPr>
              <a:t>https://www.geeksforgeeks.org/c-plus-plus/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 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maintenant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maintenant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31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1844824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est </a:t>
            </a:r>
            <a:r>
              <a:rPr lang="fr-FR" sz="2400" dirty="0">
                <a:solidFill>
                  <a:schemeClr val="tx1"/>
                </a:solidFill>
              </a:rPr>
              <a:t>1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élément </a:t>
            </a:r>
            <a:r>
              <a:rPr lang="fr-FR" sz="2400" dirty="0" smtClean="0">
                <a:solidFill>
                  <a:schemeClr val="tx1"/>
                </a:solidFill>
              </a:rPr>
              <a:t>est </a:t>
            </a:r>
            <a:r>
              <a:rPr lang="fr-FR" sz="2400" dirty="0">
                <a:solidFill>
                  <a:schemeClr val="tx1"/>
                </a:solidFill>
              </a:rPr>
              <a:t>3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élément </a:t>
            </a:r>
            <a:r>
              <a:rPr lang="fr-FR" sz="2400" dirty="0" smtClean="0">
                <a:solidFill>
                  <a:schemeClr val="tx1"/>
                </a:solidFill>
              </a:rPr>
              <a:t>est </a:t>
            </a:r>
            <a:r>
              <a:rPr lang="fr-FR" sz="2400" dirty="0">
                <a:solidFill>
                  <a:schemeClr val="tx1"/>
                </a:solidFill>
              </a:rPr>
              <a:t>maintenant 2</a:t>
            </a:r>
          </a:p>
        </p:txBody>
      </p:sp>
    </p:spTree>
    <p:extLst>
      <p:ext uri="{BB962C8B-B14F-4D97-AF65-F5344CB8AC3E}">
        <p14:creationId xmlns:p14="http://schemas.microsoft.com/office/powerpoint/2010/main" val="17776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 :: DEQUE&lt;T&gt;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4"/>
                <a:ext cx="8856984" cy="4525963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 smtClean="0"/>
                  <a:t>Tableau à double entrée avec insertion et suppression aux extrémités (</a:t>
                </a:r>
                <a:r>
                  <a:rPr lang="fr-FR" sz="2000" dirty="0" err="1" smtClean="0"/>
                  <a:t>fin,début</a:t>
                </a:r>
                <a:r>
                  <a:rPr lang="fr-FR" sz="2000" dirty="0" smtClean="0"/>
                  <a:t>) rapide</a:t>
                </a:r>
              </a:p>
              <a:p>
                <a:r>
                  <a:rPr lang="fr-FR" sz="2000" dirty="0" smtClean="0"/>
                  <a:t>Stockage non contiguë des éléments (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fr-FR" sz="2000" dirty="0" smtClean="0"/>
                  <a:t> </a:t>
                </a:r>
                <a:r>
                  <a:rPr lang="fr-FR" sz="2000" dirty="0" err="1" smtClean="0"/>
                  <a:t>vector</a:t>
                </a:r>
                <a:r>
                  <a:rPr lang="fr-FR" sz="2000" dirty="0" smtClean="0"/>
                  <a:t>)</a:t>
                </a:r>
              </a:p>
              <a:p>
                <a:r>
                  <a:rPr lang="fr-FR" sz="2000" dirty="0" smtClean="0"/>
                  <a:t>Stockage automatiquement </a:t>
                </a:r>
                <a:r>
                  <a:rPr lang="fr-FR" sz="2000" b="1" dirty="0" smtClean="0"/>
                  <a:t>contracté et dilaté </a:t>
                </a:r>
                <a:r>
                  <a:rPr lang="fr-FR" sz="2000" dirty="0" smtClean="0"/>
                  <a:t>selon les besoins</a:t>
                </a:r>
              </a:p>
              <a:p>
                <a:r>
                  <a:rPr lang="fr-FR" sz="2000" dirty="0" smtClean="0"/>
                  <a:t>Accès rapide à tout élément </a:t>
                </a:r>
                <a:r>
                  <a:rPr lang="fr-FR" sz="2000" dirty="0"/>
                  <a:t>du tableau </a:t>
                </a:r>
                <a:r>
                  <a:rPr lang="fr-FR" sz="2000" dirty="0" smtClean="0"/>
                  <a:t>=&gt; </a:t>
                </a:r>
                <a:r>
                  <a:rPr lang="fr-FR" sz="2000" b="1" dirty="0" err="1" smtClean="0"/>
                  <a:t>itérateurs</a:t>
                </a:r>
                <a:r>
                  <a:rPr lang="fr-FR" sz="2000" b="1" dirty="0" smtClean="0"/>
                  <a:t> </a:t>
                </a:r>
                <a:r>
                  <a:rPr lang="fr-FR" sz="2000" b="1" dirty="0" err="1" smtClean="0"/>
                  <a:t>Random</a:t>
                </a:r>
                <a:r>
                  <a:rPr lang="fr-FR" sz="2000" b="1" dirty="0" smtClean="0"/>
                  <a:t> Access</a:t>
                </a:r>
                <a:endParaRPr lang="fr-FR" sz="2400" dirty="0" smtClean="0"/>
              </a:p>
              <a:p>
                <a:endParaRPr lang="fr-FR" sz="2400" dirty="0"/>
              </a:p>
              <a:p>
                <a:r>
                  <a:rPr lang="fr-FR" sz="2400" i="1" dirty="0"/>
                  <a:t>Complexité :</a:t>
                </a:r>
                <a:endParaRPr lang="fr-FR" sz="2400" dirty="0"/>
              </a:p>
              <a:p>
                <a:pPr lvl="1"/>
                <a:r>
                  <a:rPr lang="fr-FR" sz="2000" dirty="0"/>
                  <a:t>Accès </a:t>
                </a:r>
                <a:r>
                  <a:rPr lang="fr-FR" sz="2000" dirty="0" smtClean="0"/>
                  <a:t>rapide aux éléments en O(1</a:t>
                </a:r>
                <a:r>
                  <a:rPr lang="fr-FR" sz="2000" dirty="0"/>
                  <a:t>) </a:t>
                </a:r>
              </a:p>
              <a:p>
                <a:pPr lvl="1"/>
                <a:r>
                  <a:rPr lang="fr-FR" sz="2000" dirty="0"/>
                  <a:t>Insertion et suppression en </a:t>
                </a:r>
                <a:r>
                  <a:rPr lang="fr-FR" sz="2000" dirty="0" smtClean="0"/>
                  <a:t>début et fin en O(1) </a:t>
                </a:r>
                <a:endParaRPr lang="fr-FR" sz="2000" dirty="0"/>
              </a:p>
              <a:p>
                <a:pPr lvl="1"/>
                <a:r>
                  <a:rPr lang="fr-FR" sz="2000" dirty="0" smtClean="0"/>
                  <a:t>Insertion </a:t>
                </a:r>
                <a:r>
                  <a:rPr lang="fr-FR" sz="2000" dirty="0"/>
                  <a:t>et suppression </a:t>
                </a:r>
                <a:r>
                  <a:rPr lang="fr-FR" sz="2000" dirty="0" smtClean="0"/>
                  <a:t>d’éléments en O(n)</a:t>
                </a:r>
                <a:endParaRPr lang="fr-FR" sz="2000" dirty="0"/>
              </a:p>
              <a:p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4"/>
                <a:ext cx="8856984" cy="4525963"/>
              </a:xfrm>
              <a:blipFill rotWithShape="1">
                <a:blip r:embed="rId2"/>
                <a:stretch>
                  <a:fillRect l="-964" t="-809" r="-9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370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/>
              <a:t>STD :: DEQUE&lt;T&gt;</a:t>
            </a:r>
            <a:endParaRPr lang="fr-FR" dirty="0">
              <a:cs typeface="Arial Unicode MS" pitchFamily="2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138432" y="2054715"/>
            <a:ext cx="4672491" cy="1158262"/>
            <a:chOff x="933249" y="1919919"/>
            <a:chExt cx="4259252" cy="2706989"/>
          </a:xfrm>
        </p:grpSpPr>
        <p:sp>
          <p:nvSpPr>
            <p:cNvPr id="4" name="Forme libre 3"/>
            <p:cNvSpPr/>
            <p:nvPr/>
          </p:nvSpPr>
          <p:spPr>
            <a:xfrm>
              <a:off x="4245166" y="1959839"/>
              <a:ext cx="653102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" name="Connecteur droit 4"/>
            <p:cNvSpPr/>
            <p:nvPr/>
          </p:nvSpPr>
          <p:spPr>
            <a:xfrm>
              <a:off x="4245165" y="1959839"/>
              <a:ext cx="0" cy="65317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49134" y="3266181"/>
              <a:ext cx="338554" cy="6391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[]</a:t>
              </a:r>
            </a:p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at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100942" y="3385372"/>
              <a:ext cx="1091559" cy="12415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  <a:p>
              <a:pPr hangingPunct="0"/>
              <a:r>
                <a:rPr lang="fr-FR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4571717" y="2613010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1" name="Connecteur en arc 10"/>
            <p:cNvCxnSpPr>
              <a:stCxn id="8" idx="3"/>
              <a:endCxn id="4" idx="1"/>
            </p:cNvCxnSpPr>
            <p:nvPr/>
          </p:nvCxnSpPr>
          <p:spPr>
            <a:xfrm flipH="1" flipV="1">
              <a:off x="4898268" y="2286424"/>
              <a:ext cx="294233" cy="1719717"/>
            </a:xfrm>
            <a:prstGeom prst="curvedConnector3">
              <a:avLst>
                <a:gd name="adj1" fmla="val -64430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2" name="Connecteur droit 11"/>
            <p:cNvSpPr/>
            <p:nvPr/>
          </p:nvSpPr>
          <p:spPr>
            <a:xfrm flipV="1">
              <a:off x="2612409" y="2613010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16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Connecteur droit 13"/>
            <p:cNvSpPr/>
            <p:nvPr/>
          </p:nvSpPr>
          <p:spPr>
            <a:xfrm>
              <a:off x="1534806" y="2639184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265512" y="1959513"/>
              <a:ext cx="653102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2285858" y="1959513"/>
              <a:ext cx="653102" cy="62802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1208255" y="1919919"/>
              <a:ext cx="653102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33249" y="3359846"/>
              <a:ext cx="1212844" cy="12415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</a:p>
            <a:p>
              <a:pPr hangingPunct="0"/>
              <a:r>
                <a:rPr lang="fr-FR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push_front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pop_front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20" name="Connecteur en arc 19"/>
            <p:cNvCxnSpPr>
              <a:stCxn id="19" idx="1"/>
              <a:endCxn id="18" idx="3"/>
            </p:cNvCxnSpPr>
            <p:nvPr/>
          </p:nvCxnSpPr>
          <p:spPr>
            <a:xfrm rot="10800000" flipH="1">
              <a:off x="933249" y="2246506"/>
              <a:ext cx="275006" cy="1734110"/>
            </a:xfrm>
            <a:prstGeom prst="curvedConnector3">
              <a:avLst>
                <a:gd name="adj1" fmla="val -68935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</p:grpSp>
      <p:sp>
        <p:nvSpPr>
          <p:cNvPr id="34" name="Rectangle 33"/>
          <p:cNvSpPr/>
          <p:nvPr/>
        </p:nvSpPr>
        <p:spPr>
          <a:xfrm>
            <a:off x="338273" y="3534013"/>
            <a:ext cx="8150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deque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d(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deque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spc="5" dirty="0" smtClean="0">
                <a:latin typeface="Lucida Console"/>
                <a:cs typeface="Lucida Console"/>
              </a:rPr>
              <a:t>d.at(2</a:t>
            </a:r>
            <a:r>
              <a:rPr lang="fr-FR" sz="1400" spc="5" dirty="0">
                <a:latin typeface="Lucida Console"/>
                <a:cs typeface="Lucida Console"/>
              </a:rPr>
              <a:t>); ou </a:t>
            </a:r>
            <a:r>
              <a:rPr lang="fr-FR" sz="1400" spc="5" dirty="0" smtClean="0">
                <a:latin typeface="Lucida Console"/>
                <a:cs typeface="Lucida Console"/>
              </a:rPr>
              <a:t>d[2</a:t>
            </a:r>
            <a:r>
              <a:rPr lang="fr-FR" sz="1400" spc="5" dirty="0">
                <a:latin typeface="Lucida Console"/>
                <a:cs typeface="Lucida Console"/>
              </a:rPr>
              <a:t>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endParaRPr lang="fr-FR" sz="8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d.front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 1ier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d.push_front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(2);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insère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des éléments (ici 2)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par le début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d.pop_front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1ier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endParaRPr lang="fr-FR" sz="800" spc="5" dirty="0"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dernier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(3);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insère des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éléments (ici 3)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par la fin</a:t>
            </a: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d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.pop_back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supprime le dernier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092280" y="1752587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</a:t>
            </a:r>
            <a:r>
              <a:rPr lang="fr-FR" sz="2800" dirty="0" err="1" smtClean="0"/>
              <a:t>Random</a:t>
            </a:r>
            <a:endParaRPr lang="fr-FR" sz="28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94085" y="1268760"/>
            <a:ext cx="498494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T&gt; </a:t>
            </a: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</a:rPr>
              <a:t>deque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</a:t>
            </a:r>
            <a:r>
              <a:rPr lang="fr-FR" dirty="0" smtClean="0"/>
              <a:t>::</a:t>
            </a:r>
            <a:r>
              <a:rPr lang="fr-FR" dirty="0" smtClean="0"/>
              <a:t>DEQUE</a:t>
            </a:r>
            <a:r>
              <a:rPr lang="fr-FR" dirty="0" smtClean="0"/>
              <a:t>&lt;T</a:t>
            </a:r>
            <a:r>
              <a:rPr lang="fr-FR" dirty="0" smtClean="0"/>
              <a:t>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</a:t>
            </a:r>
            <a:r>
              <a:rPr lang="fr-FR" dirty="0" smtClean="0"/>
              <a:t>::</a:t>
            </a:r>
            <a:r>
              <a:rPr lang="fr-FR" dirty="0" smtClean="0"/>
              <a:t>DEQUE</a:t>
            </a:r>
            <a:r>
              <a:rPr lang="fr-FR" dirty="0" smtClean="0"/>
              <a:t>&lt;T</a:t>
            </a:r>
            <a:r>
              <a:rPr lang="fr-FR" dirty="0" smtClean="0"/>
              <a:t>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35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11363" y="1700808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20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15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14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10</a:t>
            </a:r>
          </a:p>
        </p:txBody>
      </p:sp>
    </p:spTree>
    <p:extLst>
      <p:ext uri="{BB962C8B-B14F-4D97-AF65-F5344CB8AC3E}">
        <p14:creationId xmlns:p14="http://schemas.microsoft.com/office/powerpoint/2010/main" val="15371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STD::LIST&lt;T&gt;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List </a:t>
            </a:r>
            <a:r>
              <a:rPr lang="fr-FR" sz="2000" dirty="0"/>
              <a:t>doublement chaînée : </a:t>
            </a:r>
            <a:r>
              <a:rPr lang="fr-FR" sz="2000" dirty="0" smtClean="0"/>
              <a:t>itère </a:t>
            </a:r>
            <a:r>
              <a:rPr lang="fr-FR" sz="2000" dirty="0"/>
              <a:t>dans les deux </a:t>
            </a:r>
            <a:r>
              <a:rPr lang="fr-FR" sz="2000" dirty="0" smtClean="0"/>
              <a:t>sens =&gt; </a:t>
            </a:r>
            <a:r>
              <a:rPr lang="fr-FR" sz="2000" b="1" dirty="0" err="1" smtClean="0"/>
              <a:t>itérateur</a:t>
            </a:r>
            <a:r>
              <a:rPr lang="fr-FR" sz="2000" b="1" dirty="0" smtClean="0"/>
              <a:t> bidirectionnel</a:t>
            </a:r>
          </a:p>
          <a:p>
            <a:r>
              <a:rPr lang="fr-FR" sz="2000" dirty="0" smtClean="0"/>
              <a:t>Chaque « case » contient un élément et un pointeur sur la « case suivante » située ailleurs dans la mémoire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B050"/>
                </a:solidFill>
              </a:rPr>
              <a:t>!!</a:t>
            </a:r>
            <a:r>
              <a:rPr lang="fr-FR" sz="2000" dirty="0" smtClean="0"/>
              <a:t> insertion et suppression rapide à  tout </a:t>
            </a:r>
          </a:p>
          <a:p>
            <a:pPr marL="0" indent="0">
              <a:buNone/>
            </a:pPr>
            <a:r>
              <a:rPr lang="fr-FR" sz="2000" dirty="0" smtClean="0"/>
              <a:t>éléments : avantage vs </a:t>
            </a:r>
            <a:r>
              <a:rPr lang="fr-FR" sz="2000" dirty="0" err="1" smtClean="0"/>
              <a:t>vector</a:t>
            </a:r>
            <a:r>
              <a:rPr lang="fr-FR" sz="2000" dirty="0" smtClean="0"/>
              <a:t> et </a:t>
            </a:r>
            <a:r>
              <a:rPr lang="fr-FR" sz="2000" dirty="0" err="1" smtClean="0"/>
              <a:t>deque</a:t>
            </a:r>
            <a:endParaRPr lang="fr-FR" sz="2000" b="1" dirty="0"/>
          </a:p>
          <a:p>
            <a:pPr marL="0" indent="0"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!!</a:t>
            </a:r>
            <a:r>
              <a:rPr lang="fr-FR" sz="2000" b="1" dirty="0" smtClean="0"/>
              <a:t> </a:t>
            </a:r>
            <a:r>
              <a:rPr lang="fr-FR" sz="2000" dirty="0"/>
              <a:t>p</a:t>
            </a:r>
            <a:r>
              <a:rPr lang="fr-FR" sz="2000" dirty="0" smtClean="0"/>
              <a:t>as d’</a:t>
            </a:r>
            <a:r>
              <a:rPr lang="fr-FR" sz="2000" dirty="0" err="1" smtClean="0"/>
              <a:t>itérateurs</a:t>
            </a:r>
            <a:r>
              <a:rPr lang="fr-FR" sz="2000" dirty="0" smtClean="0"/>
              <a:t> à accès direct =&gt; </a:t>
            </a:r>
          </a:p>
          <a:p>
            <a:pPr marL="0" indent="0">
              <a:buNone/>
            </a:pPr>
            <a:r>
              <a:rPr lang="fr-FR" sz="2000" dirty="0" smtClean="0"/>
              <a:t>recherche d’éléments très lentes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400" i="1" dirty="0" smtClean="0"/>
              <a:t>Complexité :  n = taille du </a:t>
            </a:r>
            <a:r>
              <a:rPr lang="fr-FR" sz="2400" i="1" dirty="0" err="1" smtClean="0"/>
              <a:t>vector</a:t>
            </a:r>
            <a:endParaRPr lang="fr-FR" sz="2400" dirty="0" smtClean="0"/>
          </a:p>
          <a:p>
            <a:pPr lvl="1"/>
            <a:r>
              <a:rPr lang="fr-FR" sz="2000" dirty="0" smtClean="0"/>
              <a:t>Insertion ou suppression (en début ou fin de liste) en O(1)</a:t>
            </a:r>
          </a:p>
          <a:p>
            <a:pPr lvl="1"/>
            <a:r>
              <a:rPr lang="fr-FR" sz="2000" dirty="0" smtClean="0"/>
              <a:t>Recherche : O(n) en général, O(1) pour le premier et le dernier maillon</a:t>
            </a:r>
          </a:p>
          <a:p>
            <a:pPr marL="456830" lvl="1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10805"/>
            <a:ext cx="4111103" cy="205239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STD::LIST&lt;T&gt;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3573016"/>
            <a:ext cx="8504001" cy="3168352"/>
          </a:xfrm>
        </p:spPr>
        <p:txBody>
          <a:bodyPr>
            <a:normAutofit fontScale="70000" lnSpcReduction="20000"/>
          </a:bodyPr>
          <a:lstStyle/>
          <a:p>
            <a:pPr marL="0" indent="0" defTabSz="839602">
              <a:buNone/>
            </a:pP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list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2000" dirty="0" err="1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20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lst</a:t>
            </a:r>
            <a:r>
              <a:rPr lang="fr-FR" sz="2000" spc="5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2000" spc="5" dirty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20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//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création d’une liste de taille 6 </a:t>
            </a: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lst.front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accès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au 1ier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lst.push_back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au début</a:t>
            </a:r>
            <a:endParaRPr lang="fr-FR" sz="20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lv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lst.pop_front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1ier</a:t>
            </a:r>
            <a:r>
              <a:rPr lang="fr-FR" sz="20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20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endParaRPr lang="fr-FR" sz="2000" spc="5" dirty="0"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dernier </a:t>
            </a:r>
            <a:r>
              <a:rPr lang="fr-FR" sz="20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lst.push_back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à la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fin</a:t>
            </a: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lst.pop_back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dernier</a:t>
            </a:r>
            <a:r>
              <a:rPr lang="fr-FR" sz="20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20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740858" y="2196920"/>
            <a:ext cx="5487327" cy="1180838"/>
            <a:chOff x="1808297" y="1526138"/>
            <a:chExt cx="6150054" cy="2393442"/>
          </a:xfrm>
        </p:grpSpPr>
        <p:sp>
          <p:nvSpPr>
            <p:cNvPr id="5" name="Forme libre 4"/>
            <p:cNvSpPr/>
            <p:nvPr/>
          </p:nvSpPr>
          <p:spPr>
            <a:xfrm>
              <a:off x="6742191" y="1546067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" name="Connecteur droit 5"/>
            <p:cNvSpPr/>
            <p:nvPr/>
          </p:nvSpPr>
          <p:spPr>
            <a:xfrm>
              <a:off x="6742191" y="1546067"/>
              <a:ext cx="0" cy="510985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326075" y="1545812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909959" y="1545812"/>
              <a:ext cx="944077" cy="49131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2332016" y="1526138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526581" y="2730312"/>
              <a:ext cx="1431770" cy="1189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7214229" y="2039149"/>
              <a:ext cx="0" cy="4896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1" name="Connecteur en arc 10"/>
            <p:cNvCxnSpPr>
              <a:stCxn id="8" idx="3"/>
              <a:endCxn id="5" idx="1"/>
            </p:cNvCxnSpPr>
            <p:nvPr/>
          </p:nvCxnSpPr>
          <p:spPr>
            <a:xfrm flipH="1" flipV="1">
              <a:off x="7686268" y="1801559"/>
              <a:ext cx="272083" cy="1523387"/>
            </a:xfrm>
            <a:prstGeom prst="curvedConnector3">
              <a:avLst>
                <a:gd name="adj1" fmla="val -9650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2" name="Connecteur droit 11"/>
            <p:cNvSpPr/>
            <p:nvPr/>
          </p:nvSpPr>
          <p:spPr>
            <a:xfrm>
              <a:off x="2493844" y="2039149"/>
              <a:ext cx="0" cy="4896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808298" y="2730313"/>
              <a:ext cx="1590856" cy="1189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  <a:endParaRPr lang="fr-FR" b="1" i="1" u="none" strike="noStrike" dirty="0" smtClean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push_front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pop_front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7" name="Connecteur en arc 16"/>
            <p:cNvCxnSpPr>
              <a:stCxn id="16" idx="1"/>
              <a:endCxn id="15" idx="3"/>
            </p:cNvCxnSpPr>
            <p:nvPr/>
          </p:nvCxnSpPr>
          <p:spPr>
            <a:xfrm rot="10800000" flipH="1">
              <a:off x="1808297" y="1781631"/>
              <a:ext cx="523717" cy="1543316"/>
            </a:xfrm>
            <a:prstGeom prst="curvedConnector3">
              <a:avLst>
                <a:gd name="adj1" fmla="val -5013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28" name="Connecteur droit avec flèche 27"/>
            <p:cNvCxnSpPr/>
            <p:nvPr/>
          </p:nvCxnSpPr>
          <p:spPr>
            <a:xfrm>
              <a:off x="3269371" y="1638226"/>
              <a:ext cx="633866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6288952" y="1628800"/>
              <a:ext cx="472039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3276093" y="1904791"/>
              <a:ext cx="6271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 flipV="1">
              <a:off x="4854036" y="1904791"/>
              <a:ext cx="47204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 flipV="1">
              <a:off x="6270152" y="1890861"/>
              <a:ext cx="472039" cy="13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4854036" y="1653071"/>
              <a:ext cx="4720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/>
          <p:cNvSpPr txBox="1"/>
          <p:nvPr/>
        </p:nvSpPr>
        <p:spPr>
          <a:xfrm>
            <a:off x="6588224" y="2123661"/>
            <a:ext cx="2444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bidirectionnel</a:t>
            </a:r>
          </a:p>
          <a:p>
            <a:endParaRPr lang="fr-FR" sz="28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11560" y="1340768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T </a:t>
            </a:r>
            <a:r>
              <a:rPr lang="en-US" sz="2400" dirty="0">
                <a:solidFill>
                  <a:schemeClr val="tx1"/>
                </a:solidFill>
              </a:rPr>
              <a:t>&gt; class </a:t>
            </a:r>
            <a:r>
              <a:rPr lang="en-US" sz="2400" dirty="0" smtClean="0">
                <a:solidFill>
                  <a:schemeClr val="tx1"/>
                </a:solidFill>
              </a:rPr>
              <a:t>list;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120"/>
          </a:xfrm>
        </p:spPr>
        <p:txBody>
          <a:bodyPr/>
          <a:lstStyle/>
          <a:p>
            <a:r>
              <a:rPr lang="fr-FR" dirty="0" smtClean="0"/>
              <a:t>STD::LIST&lt;T&gt;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8496944" cy="5390059"/>
          </a:xfrm>
        </p:spPr>
        <p:txBody>
          <a:bodyPr>
            <a:normAutofit fontScale="62500" lnSpcReduction="20000"/>
          </a:bodyPr>
          <a:lstStyle/>
          <a:p>
            <a:pPr marL="0" lvl="0" indent="0" defTabSz="839602">
              <a:lnSpc>
                <a:spcPts val="932"/>
              </a:lnSpc>
              <a:spcBef>
                <a:spcPts val="0"/>
              </a:spcBef>
              <a:buNone/>
            </a:pPr>
            <a:endParaRPr lang="fr-FR" sz="1500" dirty="0">
              <a:solidFill>
                <a:prstClr val="black"/>
              </a:solidFill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2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création d’une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On remplit la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enleve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supprime le7 </a:t>
            </a: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utilisation d’un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itérateur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pour parcourir la liste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lst</a:t>
            </a:r>
            <a:endParaRPr lang="fr-FR" sz="25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Afficher le premier et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"Premier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"Dernier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return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7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120"/>
          </a:xfrm>
        </p:spPr>
        <p:txBody>
          <a:bodyPr/>
          <a:lstStyle/>
          <a:p>
            <a:r>
              <a:rPr lang="fr-FR" dirty="0" smtClean="0"/>
              <a:t>STD::LIST&lt;T&gt;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8496944" cy="5390059"/>
          </a:xfrm>
        </p:spPr>
        <p:txBody>
          <a:bodyPr>
            <a:normAutofit fontScale="62500" lnSpcReduction="20000"/>
          </a:bodyPr>
          <a:lstStyle/>
          <a:p>
            <a:pPr marL="0" lvl="0" indent="0" defTabSz="839602">
              <a:lnSpc>
                <a:spcPts val="932"/>
              </a:lnSpc>
              <a:spcBef>
                <a:spcPts val="0"/>
              </a:spcBef>
              <a:buNone/>
            </a:pPr>
            <a:endParaRPr lang="fr-FR" sz="1500" dirty="0">
              <a:solidFill>
                <a:prstClr val="black"/>
              </a:solidFill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2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création d’une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On remplit la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enleve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supprime le7 </a:t>
            </a: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utilisation d’un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itérateur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pour parcourir la liste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lst</a:t>
            </a:r>
            <a:endParaRPr lang="fr-FR" sz="25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Afficher le premier et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"Premier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"Dernier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return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39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11363" y="1700808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</a:t>
            </a:r>
            <a:r>
              <a:rPr lang="fr-FR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5 </a:t>
            </a:r>
            <a:r>
              <a:rPr lang="fr-FR" sz="2400" dirty="0">
                <a:solidFill>
                  <a:schemeClr val="tx1"/>
                </a:solidFill>
              </a:rPr>
              <a:t>6</a:t>
            </a:r>
          </a:p>
          <a:p>
            <a:r>
              <a:rPr lang="fr-FR" sz="2400" dirty="0">
                <a:solidFill>
                  <a:schemeClr val="tx1"/>
                </a:solidFill>
              </a:rPr>
              <a:t>Premier élément : 5</a:t>
            </a:r>
          </a:p>
          <a:p>
            <a:r>
              <a:rPr lang="fr-FR" sz="2400" dirty="0">
                <a:solidFill>
                  <a:schemeClr val="tx1"/>
                </a:solidFill>
              </a:rPr>
              <a:t>Dernier élément : 6</a:t>
            </a:r>
          </a:p>
          <a:p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SGI STL Guide : </a:t>
            </a:r>
          </a:p>
          <a:p>
            <a:pPr marL="0" indent="0">
              <a:buNone/>
            </a:pPr>
            <a:r>
              <a:rPr lang="fr-FR" sz="2400" dirty="0" smtClean="0">
                <a:hlinkClick r:id="rId2"/>
              </a:rPr>
              <a:t>http://www.martinbroadhurst.com/stl/stl_introduction.html</a:t>
            </a:r>
            <a:endParaRPr lang="fr-FR" sz="2400" dirty="0" smtClean="0"/>
          </a:p>
          <a:p>
            <a:r>
              <a:rPr lang="fr-FR" sz="2400" dirty="0" err="1" smtClean="0"/>
              <a:t>CommentCaMarche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3"/>
              </a:rPr>
              <a:t>https://www.commentcamarche.net/faq/11255-introduction-a-la-stl-en-c-standard-template-library</a:t>
            </a:r>
            <a:endParaRPr lang="fr-FR" sz="2400" dirty="0" smtClean="0"/>
          </a:p>
          <a:p>
            <a:r>
              <a:rPr lang="fr-FR" sz="2400" dirty="0" smtClean="0"/>
              <a:t>CPLUCPLUS : </a:t>
            </a:r>
            <a:r>
              <a:rPr lang="fr-FR" sz="2400" dirty="0" smtClean="0">
                <a:hlinkClick r:id="rId4"/>
              </a:rPr>
              <a:t>http://www.cplusplus.com/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               </a:t>
            </a:r>
            <a:r>
              <a:rPr lang="fr-FR" sz="2400" dirty="0" smtClean="0">
                <a:hlinkClick r:id="rId5"/>
              </a:rPr>
              <a:t>http://www.cplusplus.com/reference/stl/</a:t>
            </a:r>
            <a:endParaRPr lang="fr-FR" sz="2400" dirty="0" smtClean="0"/>
          </a:p>
          <a:p>
            <a:r>
              <a:rPr lang="fr-FR" sz="2400" dirty="0" err="1" smtClean="0"/>
              <a:t>GeeksforGeeks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6"/>
              </a:rPr>
              <a:t>https://www.geeksforgeeks.org/the-c-standard-template-library-stl/</a:t>
            </a:r>
            <a:endParaRPr lang="fr-FR" sz="2400" dirty="0" smtClean="0"/>
          </a:p>
          <a:p>
            <a:r>
              <a:rPr lang="fr-FR" sz="2400" dirty="0" smtClean="0"/>
              <a:t>Et tant d’autres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Fonctions membres communes à </a:t>
            </a:r>
            <a:r>
              <a:rPr lang="fr-FR" dirty="0" err="1" smtClean="0"/>
              <a:t>vector</a:t>
            </a:r>
            <a:r>
              <a:rPr lang="fr-FR" dirty="0" smtClean="0"/>
              <a:t>, </a:t>
            </a:r>
            <a:r>
              <a:rPr lang="fr-FR" dirty="0" err="1" smtClean="0"/>
              <a:t>deque</a:t>
            </a:r>
            <a:r>
              <a:rPr lang="fr-FR" dirty="0" smtClean="0"/>
              <a:t>,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184576"/>
          </a:xfrm>
        </p:spPr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Modificateurs :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clear</a:t>
            </a:r>
            <a:r>
              <a:rPr lang="fr-FR" sz="15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taille du tableau est nulle</a:t>
            </a: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endParaRPr lang="fr-FR" sz="1500" spc="5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dirty="0" smtClean="0">
                <a:solidFill>
                  <a:prstClr val="black"/>
                </a:solidFill>
                <a:latin typeface="Lucida Console"/>
                <a:cs typeface="Lucida Console"/>
              </a:rPr>
              <a:t>insert(); </a:t>
            </a:r>
            <a:r>
              <a:rPr lang="fr-FR" sz="1500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5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insere</a:t>
            </a:r>
            <a:r>
              <a:rPr lang="fr-FR" sz="1500" dirty="0" smtClean="0">
                <a:solidFill>
                  <a:srgbClr val="008400"/>
                </a:solidFill>
                <a:latin typeface="Lucida Console"/>
                <a:cs typeface="Lucida Console"/>
              </a:rPr>
              <a:t> des </a:t>
            </a:r>
            <a:r>
              <a:rPr lang="fr-FR" sz="15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5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erase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efface des 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5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en mémoire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emplace_front</a:t>
            </a: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5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 en place au 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debut</a:t>
            </a:r>
            <a:endParaRPr lang="fr-FR" sz="15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emplace_back</a:t>
            </a: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5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 en place a la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fin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resize</a:t>
            </a:r>
            <a:r>
              <a:rPr lang="fr-FR" sz="15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modifie le nombre d’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stockes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swap();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permute les contenus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Fonctions membres communes à </a:t>
            </a:r>
            <a:r>
              <a:rPr lang="fr-FR" dirty="0" err="1"/>
              <a:t>vector</a:t>
            </a:r>
            <a:r>
              <a:rPr lang="fr-FR" dirty="0"/>
              <a:t>, </a:t>
            </a:r>
            <a:r>
              <a:rPr lang="fr-FR" dirty="0" err="1"/>
              <a:t>deque</a:t>
            </a:r>
            <a:r>
              <a:rPr lang="fr-FR" dirty="0"/>
              <a:t>,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4"/>
            <a:ext cx="8712968" cy="4525963"/>
          </a:xfrm>
        </p:spPr>
        <p:txBody>
          <a:bodyPr>
            <a:normAutofit/>
          </a:bodyPr>
          <a:lstStyle/>
          <a:p>
            <a:pPr marL="0" indent="0" defTabSz="839602">
              <a:buNone/>
            </a:pPr>
            <a:r>
              <a:rPr lang="fr-FR" sz="2800" b="1" dirty="0" smtClean="0">
                <a:solidFill>
                  <a:prstClr val="black"/>
                </a:solidFill>
                <a:cs typeface="Lucida Console"/>
              </a:rPr>
              <a:t>Capacité :</a:t>
            </a:r>
            <a:endParaRPr lang="fr-FR" sz="2800" b="1" spc="5" dirty="0">
              <a:solidFill>
                <a:srgbClr val="008400"/>
              </a:solidFill>
              <a:cs typeface="Lucida Console"/>
            </a:endParaRPr>
          </a:p>
          <a:p>
            <a:pPr marL="0" indent="0" defTabSz="839602">
              <a:buNone/>
            </a:pPr>
            <a:r>
              <a:rPr lang="fr-FR" sz="1600" dirty="0">
                <a:solidFill>
                  <a:prstClr val="black"/>
                </a:solidFill>
                <a:latin typeface="Lucida Console"/>
                <a:cs typeface="Lucida Console"/>
              </a:rPr>
              <a:t>- </a:t>
            </a:r>
            <a:r>
              <a:rPr lang="fr-FR" sz="1600" dirty="0" err="1">
                <a:solidFill>
                  <a:prstClr val="black"/>
                </a:solidFill>
                <a:latin typeface="Lucida Console"/>
                <a:cs typeface="Lucida Console"/>
              </a:rPr>
              <a:t>max_size</a:t>
            </a:r>
            <a:r>
              <a:rPr lang="fr-FR" sz="16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retourne le plus grand nombre possible d’</a:t>
            </a:r>
            <a:r>
              <a:rPr lang="fr-FR" sz="16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6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>
                <a:solidFill>
                  <a:prstClr val="black"/>
                </a:solidFill>
                <a:latin typeface="Lucida Console"/>
                <a:cs typeface="Lucida Console"/>
              </a:rPr>
              <a:t>- size();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donne la taille du tableau</a:t>
            </a:r>
            <a:endParaRPr lang="fr-FR" sz="1600" spc="5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empty</a:t>
            </a:r>
            <a:r>
              <a:rPr lang="fr-FR" sz="16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 </a:t>
            </a:r>
            <a:r>
              <a:rPr lang="fr-FR" sz="16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verifie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 si le conteneur est vide </a:t>
            </a: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Pour </a:t>
            </a:r>
            <a:r>
              <a:rPr lang="fr-FR" sz="1600" spc="5" dirty="0" err="1">
                <a:latin typeface="Lucida Console"/>
                <a:cs typeface="Lucida Console"/>
              </a:rPr>
              <a:t>d</a:t>
            </a:r>
            <a:r>
              <a:rPr lang="fr-FR" sz="1600" spc="5" dirty="0" err="1" smtClean="0">
                <a:latin typeface="Lucida Console"/>
                <a:cs typeface="Lucida Console"/>
              </a:rPr>
              <a:t>eque</a:t>
            </a:r>
            <a:r>
              <a:rPr lang="fr-FR" sz="1600" spc="5" dirty="0" smtClean="0">
                <a:latin typeface="Lucida Console"/>
                <a:cs typeface="Lucida Console"/>
              </a:rPr>
              <a:t> et </a:t>
            </a:r>
            <a:r>
              <a:rPr lang="fr-FR" sz="1600" spc="5" dirty="0" err="1" smtClean="0">
                <a:latin typeface="Lucida Console"/>
                <a:cs typeface="Lucida Console"/>
              </a:rPr>
              <a:t>vector</a:t>
            </a:r>
            <a:r>
              <a:rPr lang="fr-FR" sz="1600" spc="5" dirty="0" smtClean="0">
                <a:latin typeface="Lucida Console"/>
                <a:cs typeface="Lucida Console"/>
              </a:rPr>
              <a:t> :</a:t>
            </a:r>
            <a:endParaRPr lang="fr-FR" sz="1600" spc="5" dirty="0">
              <a:latin typeface="Lucida Console"/>
              <a:cs typeface="Lucida Console"/>
            </a:endParaRPr>
          </a:p>
          <a:p>
            <a:pPr defTabSz="839602">
              <a:buFontTx/>
              <a:buChar char="-"/>
            </a:pPr>
            <a:r>
              <a:rPr lang="fr-FR" sz="1600" spc="5" dirty="0" err="1" smtClean="0">
                <a:latin typeface="Lucida Console"/>
                <a:cs typeface="Lucida Console"/>
              </a:rPr>
              <a:t>shrink_to_fit</a:t>
            </a:r>
            <a:r>
              <a:rPr lang="fr-FR" sz="1600" spc="5" dirty="0" smtClean="0">
                <a:latin typeface="Lucida Console"/>
                <a:cs typeface="Lucida Console"/>
              </a:rPr>
              <a:t>()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réduit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l'utilisation de la mémoire en libérant la mémoire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inutilisée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(C++11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)</a:t>
            </a:r>
          </a:p>
          <a:p>
            <a:pPr defTabSz="839602">
              <a:buFontTx/>
              <a:buChar char="-"/>
            </a:pP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Pour </a:t>
            </a:r>
            <a:r>
              <a:rPr lang="fr-FR" sz="1600" spc="5" dirty="0" err="1" smtClean="0">
                <a:latin typeface="Lucida Console"/>
                <a:cs typeface="Lucida Console"/>
              </a:rPr>
              <a:t>vector</a:t>
            </a:r>
            <a:r>
              <a:rPr lang="fr-FR" sz="1600" spc="5" dirty="0" smtClean="0">
                <a:latin typeface="Lucida Console"/>
                <a:cs typeface="Lucida Console"/>
              </a:rPr>
              <a:t> :</a:t>
            </a:r>
            <a:endParaRPr lang="fr-FR" sz="1600" spc="5" dirty="0"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latin typeface="Lucida Console"/>
                <a:cs typeface="Lucida Console"/>
              </a:rPr>
              <a:t>reserve</a:t>
            </a:r>
            <a:r>
              <a:rPr lang="fr-FR" sz="1600" spc="5" dirty="0" smtClean="0">
                <a:latin typeface="Lucida Console"/>
                <a:cs typeface="Lucida Console"/>
              </a:rPr>
              <a:t>() 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réserve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de l'espace mémoire</a:t>
            </a: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latin typeface="Lucida Console"/>
                <a:cs typeface="Lucida Console"/>
              </a:rPr>
              <a:t>capacity</a:t>
            </a:r>
            <a:r>
              <a:rPr lang="fr-FR" sz="1600" spc="5" dirty="0" smtClean="0">
                <a:latin typeface="Lucida Console"/>
                <a:cs typeface="Lucida Console"/>
              </a:rPr>
              <a:t>()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renvoie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le nombre d'éléments qui peuvent être contenus dans l'espace mémoire actuellement alloué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20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Fonctions membres communes à </a:t>
            </a:r>
            <a:r>
              <a:rPr lang="fr-FR" dirty="0" err="1"/>
              <a:t>vector</a:t>
            </a:r>
            <a:r>
              <a:rPr lang="fr-FR" dirty="0"/>
              <a:t>, </a:t>
            </a:r>
            <a:r>
              <a:rPr lang="fr-FR" dirty="0" err="1"/>
              <a:t>deque</a:t>
            </a:r>
            <a:r>
              <a:rPr lang="fr-FR" dirty="0"/>
              <a:t>,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536504"/>
          </a:xfrm>
        </p:spPr>
        <p:txBody>
          <a:bodyPr>
            <a:normAutofit/>
          </a:bodyPr>
          <a:lstStyle/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20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Fonctions annexes : </a:t>
            </a:r>
            <a:endParaRPr lang="fr-FR" sz="2000" spc="5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 == != &lt; &lt;= &gt; &gt;= </a:t>
            </a:r>
            <a:r>
              <a:rPr lang="fr-FR" sz="2000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600" dirty="0" smtClean="0">
                <a:solidFill>
                  <a:srgbClr val="008400"/>
                </a:solidFill>
                <a:latin typeface="Lucida Console"/>
                <a:cs typeface="Lucida Console"/>
              </a:rPr>
              <a:t>compare </a:t>
            </a:r>
            <a:r>
              <a:rPr lang="fr-FR" sz="16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lexicographiquement</a:t>
            </a:r>
            <a:r>
              <a:rPr lang="fr-FR" sz="1600" dirty="0" smtClean="0">
                <a:solidFill>
                  <a:srgbClr val="008400"/>
                </a:solidFill>
                <a:latin typeface="Lucida Console"/>
                <a:cs typeface="Lucida Console"/>
              </a:rPr>
              <a:t> les valeurs dans la </a:t>
            </a:r>
            <a:r>
              <a:rPr lang="fr-FR" sz="16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list</a:t>
            </a:r>
            <a:endParaRPr lang="fr-FR" sz="1600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16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</a:pPr>
            <a:r>
              <a:rPr lang="fr-FR" sz="3200" b="1" dirty="0" smtClean="0">
                <a:solidFill>
                  <a:prstClr val="black"/>
                </a:solidFill>
                <a:cs typeface="Lucida Console"/>
              </a:rPr>
              <a:t>Fonctions membres spécifiques </a:t>
            </a:r>
            <a:r>
              <a:rPr lang="fr-FR" sz="3200" b="1" dirty="0">
                <a:solidFill>
                  <a:prstClr val="black"/>
                </a:solidFill>
                <a:cs typeface="Lucida Console"/>
              </a:rPr>
              <a:t>à LIST&lt;T&gt;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184576"/>
          </a:xfrm>
        </p:spPr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40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merge</a:t>
            </a:r>
            <a:r>
              <a:rPr lang="fr-FR" sz="18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dirty="0">
                <a:solidFill>
                  <a:srgbClr val="008400"/>
                </a:solidFill>
                <a:latin typeface="Lucida Console"/>
                <a:cs typeface="Lucida Console"/>
              </a:rPr>
              <a:t>// fusionne deux listes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splice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déplace les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 d’une autre liste 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remove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remove_if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des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reverse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inverse l’ordre des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8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unique();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les doublons successifs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sort();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trie les </a:t>
            </a:r>
            <a:r>
              <a:rPr lang="fr-FR" sz="18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en </a:t>
            </a:r>
            <a:r>
              <a:rPr lang="fr-FR" sz="18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nlog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(n)</a:t>
            </a:r>
            <a:endParaRPr lang="fr-FR" sz="18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conteneurs adaptateurs</a:t>
            </a:r>
          </a:p>
          <a:p>
            <a:pPr marL="0" indent="0">
              <a:buNone/>
            </a:pPr>
            <a:r>
              <a:rPr lang="fr-FR" sz="1800" dirty="0" smtClean="0"/>
              <a:t>			</a:t>
            </a:r>
            <a:r>
              <a:rPr lang="fr-FR" sz="3000" dirty="0" smtClean="0"/>
              <a:t>- </a:t>
            </a:r>
            <a:r>
              <a:rPr lang="fr-FR" sz="3000" dirty="0" err="1"/>
              <a:t>s</a:t>
            </a:r>
            <a:r>
              <a:rPr lang="fr-FR" sz="3000" dirty="0" err="1" smtClean="0"/>
              <a:t>tack</a:t>
            </a:r>
            <a:r>
              <a:rPr lang="fr-FR" sz="3000" dirty="0" smtClean="0"/>
              <a:t> (pile)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		- queue (file)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		- </a:t>
            </a:r>
            <a:r>
              <a:rPr lang="fr-FR" sz="3000" dirty="0" err="1" smtClean="0"/>
              <a:t>priority_queue</a:t>
            </a:r>
            <a:endParaRPr lang="fr-FR" sz="3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Classes patrons construites à partir des conteneurs </a:t>
            </a:r>
            <a:r>
              <a:rPr lang="fr-FR" sz="2800" b="1" i="1" dirty="0" err="1" smtClean="0">
                <a:latin typeface="Lucida Console" panose="020B0609040504020204" pitchFamily="49" charset="0"/>
              </a:rPr>
              <a:t>vector</a:t>
            </a:r>
            <a:r>
              <a:rPr lang="fr-FR" sz="2800" dirty="0" smtClean="0"/>
              <a:t>, </a:t>
            </a:r>
            <a:r>
              <a:rPr lang="fr-FR" sz="2800" b="1" i="1" dirty="0" err="1" smtClean="0">
                <a:latin typeface="Lucida Console" panose="020B0609040504020204" pitchFamily="49" charset="0"/>
              </a:rPr>
              <a:t>deque</a:t>
            </a:r>
            <a:r>
              <a:rPr lang="fr-FR" sz="2800" dirty="0" smtClean="0"/>
              <a:t> ou </a:t>
            </a:r>
            <a:r>
              <a:rPr lang="fr-FR" sz="2800" b="1" i="1" dirty="0" err="1" smtClean="0">
                <a:latin typeface="Lucida Console" panose="020B0609040504020204" pitchFamily="49" charset="0"/>
              </a:rPr>
              <a:t>list</a:t>
            </a:r>
            <a:r>
              <a:rPr lang="fr-FR" sz="2800" dirty="0" smtClean="0"/>
              <a:t> et qui modifient leur interface en les restreignant et en les adaptant à des </a:t>
            </a:r>
            <a:r>
              <a:rPr lang="fr-FR" sz="2800" dirty="0" err="1" smtClean="0"/>
              <a:t>fonctionnalitées</a:t>
            </a:r>
            <a:r>
              <a:rPr lang="fr-FR" sz="2800" dirty="0" smtClean="0"/>
              <a:t> données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6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FR" dirty="0" smtClean="0"/>
              <a:t>La pile (</a:t>
            </a:r>
            <a:r>
              <a:rPr lang="fr-FR" dirty="0" err="1" smtClean="0"/>
              <a:t>stack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31726" y="1303123"/>
            <a:ext cx="8561154" cy="5107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     </a:t>
            </a:r>
            <a:r>
              <a:rPr lang="fr-FR" sz="1800" dirty="0" smtClean="0">
                <a:latin typeface="Lucida Console" panose="020B0609040504020204" pitchFamily="49" charset="0"/>
              </a:rPr>
              <a:t>-  </a:t>
            </a:r>
            <a:r>
              <a:rPr lang="fr-FR" sz="1800" dirty="0">
                <a:latin typeface="Lucida Console" panose="020B0609040504020204" pitchFamily="49" charset="0"/>
              </a:rPr>
              <a:t>queue&lt;T&gt; </a:t>
            </a:r>
            <a:r>
              <a:rPr lang="fr-FR" sz="1800" dirty="0" smtClean="0">
                <a:latin typeface="Lucida Console" panose="020B0609040504020204" pitchFamily="49" charset="0"/>
              </a:rPr>
              <a:t>pile;            =&gt; </a:t>
            </a:r>
            <a:r>
              <a:rPr lang="fr-FR" sz="1800" dirty="0">
                <a:latin typeface="Lucida Console" panose="020B0609040504020204" pitchFamily="49" charset="0"/>
              </a:rPr>
              <a:t>avec </a:t>
            </a:r>
            <a:r>
              <a:rPr lang="fr-FR" sz="1800" dirty="0" err="1">
                <a:latin typeface="Lucida Console" panose="020B0609040504020204" pitchFamily="49" charset="0"/>
              </a:rPr>
              <a:t>deque</a:t>
            </a:r>
            <a:endParaRPr lang="fr-FR" sz="1800" dirty="0"/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	-  queue&lt;T,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r>
              <a:rPr lang="fr-FR" sz="1800" dirty="0">
                <a:latin typeface="Lucida Console" panose="020B0609040504020204" pitchFamily="49" charset="0"/>
              </a:rPr>
              <a:t>&lt;T&gt;&gt; </a:t>
            </a:r>
            <a:r>
              <a:rPr lang="fr-FR" sz="1800" dirty="0" smtClean="0">
                <a:latin typeface="Lucida Console" panose="020B0609040504020204" pitchFamily="49" charset="0"/>
              </a:rPr>
              <a:t>pile</a:t>
            </a:r>
            <a:r>
              <a:rPr lang="fr-FR" sz="1800" dirty="0">
                <a:latin typeface="Lucida Console" panose="020B0609040504020204" pitchFamily="49" charset="0"/>
              </a:rPr>
              <a:t>; =&gt; avec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endParaRPr lang="fr-FR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>
                <a:latin typeface="Lucida Console" panose="020B0609040504020204" pitchFamily="49" charset="0"/>
              </a:rPr>
              <a:t>-  queue&lt;T, </a:t>
            </a:r>
            <a:r>
              <a:rPr lang="fr-FR" sz="1800" dirty="0" err="1">
                <a:latin typeface="Lucida Console" panose="020B0609040504020204" pitchFamily="49" charset="0"/>
              </a:rPr>
              <a:t>list</a:t>
            </a:r>
            <a:r>
              <a:rPr lang="fr-FR" sz="1800" dirty="0">
                <a:latin typeface="Lucida Console" panose="020B0609040504020204" pitchFamily="49" charset="0"/>
              </a:rPr>
              <a:t>&lt;T&gt;&gt; </a:t>
            </a:r>
            <a:r>
              <a:rPr lang="fr-FR" sz="1800" dirty="0" smtClean="0">
                <a:latin typeface="Lucida Console" panose="020B0609040504020204" pitchFamily="49" charset="0"/>
              </a:rPr>
              <a:t>pile</a:t>
            </a:r>
            <a:r>
              <a:rPr lang="fr-FR" sz="1800" dirty="0">
                <a:latin typeface="Lucida Console" panose="020B0609040504020204" pitchFamily="49" charset="0"/>
              </a:rPr>
              <a:t>;   =&gt; avec </a:t>
            </a:r>
            <a:r>
              <a:rPr lang="fr-FR" sz="1800" dirty="0" err="1" smtClean="0">
                <a:latin typeface="Lucida Console" panose="020B0609040504020204" pitchFamily="49" charset="0"/>
              </a:rPr>
              <a:t>list</a:t>
            </a:r>
            <a:endParaRPr lang="fr-FR" sz="20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2600" b="1" dirty="0" smtClean="0"/>
              <a:t>«Dernier </a:t>
            </a:r>
            <a:r>
              <a:rPr lang="fr-FR" sz="2600" b="1" dirty="0"/>
              <a:t>arrivé, premier </a:t>
            </a:r>
            <a:r>
              <a:rPr lang="fr-FR" sz="2600" b="1" dirty="0" smtClean="0"/>
              <a:t>sorti»  ou LIFO </a:t>
            </a:r>
            <a:r>
              <a:rPr lang="fr-FR" sz="2600" b="1" dirty="0"/>
              <a:t>(Last In, First Out)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pile.top</a:t>
            </a:r>
            <a:r>
              <a:rPr lang="fr-FR" sz="1600" dirty="0">
                <a:latin typeface="Lucida Console" panose="020B0609040504020204" pitchFamily="49" charset="0"/>
              </a:rPr>
              <a:t>()=99;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Accede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a 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haut de la pile, modifiable</a:t>
            </a:r>
          </a:p>
          <a:p>
            <a:pPr marL="0" indent="0"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pile.push</a:t>
            </a:r>
            <a:r>
              <a:rPr lang="fr-FR" sz="1600" dirty="0" smtClean="0">
                <a:latin typeface="Lucida Console" panose="020B0609040504020204" pitchFamily="49" charset="0"/>
              </a:rPr>
              <a:t>(a);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Ajoute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par le haut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pile.pop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    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Retire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par le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haut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231726" y="1412776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2400" dirty="0" err="1" smtClean="0">
                <a:solidFill>
                  <a:schemeClr val="tx1"/>
                </a:solidFill>
              </a:rPr>
              <a:t>deque</a:t>
            </a:r>
            <a:r>
              <a:rPr lang="en-US" sz="2400" dirty="0" smtClean="0">
                <a:solidFill>
                  <a:schemeClr val="tx1"/>
                </a:solidFill>
              </a:rPr>
              <a:t>&lt;T</a:t>
            </a:r>
            <a:r>
              <a:rPr lang="en-US" sz="2400" dirty="0">
                <a:solidFill>
                  <a:schemeClr val="tx1"/>
                </a:solidFill>
              </a:rPr>
              <a:t>&gt; &gt; class </a:t>
            </a:r>
            <a:r>
              <a:rPr lang="en-US" sz="2400" dirty="0" smtClean="0">
                <a:solidFill>
                  <a:schemeClr val="tx1"/>
                </a:solidFill>
              </a:rPr>
              <a:t>stack;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07672" y="4269945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475656" y="3937816"/>
            <a:ext cx="3454405" cy="900820"/>
            <a:chOff x="1766005" y="3711452"/>
            <a:chExt cx="3454405" cy="900820"/>
          </a:xfrm>
        </p:grpSpPr>
        <p:sp>
          <p:nvSpPr>
            <p:cNvPr id="26" name="ZoneTexte 25"/>
            <p:cNvSpPr txBox="1"/>
            <p:nvPr/>
          </p:nvSpPr>
          <p:spPr>
            <a:xfrm>
              <a:off x="4415886" y="3711452"/>
              <a:ext cx="804524" cy="2905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766005" y="3711452"/>
              <a:ext cx="2544695" cy="900820"/>
              <a:chOff x="1766005" y="3711452"/>
              <a:chExt cx="2544695" cy="900820"/>
            </a:xfrm>
          </p:grpSpPr>
          <p:sp>
            <p:nvSpPr>
              <p:cNvPr id="21" name="Forme libre 20"/>
              <p:cNvSpPr/>
              <p:nvPr/>
            </p:nvSpPr>
            <p:spPr>
              <a:xfrm>
                <a:off x="3109944" y="3711452"/>
                <a:ext cx="600278" cy="52020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2459467" y="4321744"/>
                <a:ext cx="1025037" cy="290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top</a:t>
                </a:r>
              </a:p>
            </p:txBody>
          </p:sp>
          <p:sp>
            <p:nvSpPr>
              <p:cNvPr id="23" name="Connecteur droit 22"/>
              <p:cNvSpPr/>
              <p:nvPr/>
            </p:nvSpPr>
            <p:spPr>
              <a:xfrm>
                <a:off x="3780145" y="4141308"/>
                <a:ext cx="460629" cy="17693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4" name="Forme libre 23"/>
              <p:cNvSpPr/>
              <p:nvPr/>
            </p:nvSpPr>
            <p:spPr>
              <a:xfrm>
                <a:off x="1766005" y="3711452"/>
                <a:ext cx="598753" cy="51832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 3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5" name="Forme libre 24"/>
              <p:cNvSpPr/>
              <p:nvPr/>
            </p:nvSpPr>
            <p:spPr>
              <a:xfrm>
                <a:off x="2364758" y="3711454"/>
                <a:ext cx="745187" cy="51832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 2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7" name="Connecteur droit 26"/>
              <p:cNvSpPr/>
              <p:nvPr/>
            </p:nvSpPr>
            <p:spPr>
              <a:xfrm flipH="1">
                <a:off x="3710221" y="3884568"/>
                <a:ext cx="600479" cy="87925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4415886" y="4203763"/>
              <a:ext cx="789179" cy="2905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50728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initiale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nn-NO" sz="1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pile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*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nn-NO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après for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"sommet de la pile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99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on modifie le sommet de la pile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"on déplie :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de la pile : 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50728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initiale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*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nn-NO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après for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"sommet de la pile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99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on modifie le sommet de la pile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"on déplie :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de la pile : 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latin typeface="Lucida Console" panose="020B0609040504020204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470151" y="1121346"/>
            <a:ext cx="5544616" cy="2448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taille </a:t>
            </a:r>
            <a:r>
              <a:rPr lang="fr-FR" sz="2400" dirty="0">
                <a:solidFill>
                  <a:schemeClr val="tx1"/>
                </a:solidFill>
              </a:rPr>
              <a:t>initiale </a:t>
            </a:r>
            <a:r>
              <a:rPr lang="fr-FR" sz="2400" dirty="0" smtClean="0">
                <a:solidFill>
                  <a:schemeClr val="tx1"/>
                </a:solidFill>
              </a:rPr>
              <a:t>: 0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taille après for </a:t>
            </a:r>
            <a:r>
              <a:rPr lang="fr-FR" sz="2400" dirty="0" smtClean="0">
                <a:solidFill>
                  <a:schemeClr val="tx1"/>
                </a:solidFill>
              </a:rPr>
              <a:t>: 10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sommet de la pile </a:t>
            </a:r>
            <a:r>
              <a:rPr lang="fr-FR" sz="2400" dirty="0" smtClean="0">
                <a:solidFill>
                  <a:schemeClr val="tx1"/>
                </a:solidFill>
              </a:rPr>
              <a:t>: 81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on déplie : 99 64 49 36 25 16 9 4 1 0 </a:t>
            </a:r>
          </a:p>
          <a:p>
            <a:r>
              <a:rPr lang="fr-FR" sz="2400" dirty="0">
                <a:solidFill>
                  <a:schemeClr val="tx1"/>
                </a:solidFill>
              </a:rPr>
              <a:t>Taille de la pile : 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59464" y="1412647"/>
            <a:ext cx="8561154" cy="5107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     </a:t>
            </a:r>
            <a:r>
              <a:rPr lang="fr-FR" sz="1800" dirty="0" smtClean="0">
                <a:latin typeface="Lucida Console" panose="020B0609040504020204" pitchFamily="49" charset="0"/>
              </a:rPr>
              <a:t>-  </a:t>
            </a:r>
            <a:r>
              <a:rPr lang="fr-FR" sz="1800" dirty="0">
                <a:latin typeface="Lucida Console" panose="020B0609040504020204" pitchFamily="49" charset="0"/>
              </a:rPr>
              <a:t>queue&lt;T&gt; file;  </a:t>
            </a:r>
            <a:r>
              <a:rPr lang="fr-FR" sz="1800" dirty="0" smtClean="0">
                <a:latin typeface="Lucida Console" panose="020B0609040504020204" pitchFamily="49" charset="0"/>
              </a:rPr>
              <a:t>          =&gt; </a:t>
            </a:r>
            <a:r>
              <a:rPr lang="fr-FR" sz="1800" dirty="0">
                <a:latin typeface="Lucida Console" panose="020B0609040504020204" pitchFamily="49" charset="0"/>
              </a:rPr>
              <a:t>avec </a:t>
            </a:r>
            <a:r>
              <a:rPr lang="fr-FR" sz="1800" dirty="0" err="1">
                <a:latin typeface="Lucida Console" panose="020B0609040504020204" pitchFamily="49" charset="0"/>
              </a:rPr>
              <a:t>deque</a:t>
            </a:r>
            <a:endParaRPr lang="fr-FR" sz="1800" dirty="0"/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	-  queue&lt;T,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r>
              <a:rPr lang="fr-FR" sz="1800" dirty="0">
                <a:latin typeface="Lucida Console" panose="020B0609040504020204" pitchFamily="49" charset="0"/>
              </a:rPr>
              <a:t>&lt;T&gt;&gt; file; =&gt; avec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endParaRPr lang="fr-FR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>
                <a:latin typeface="Lucida Console" panose="020B0609040504020204" pitchFamily="49" charset="0"/>
              </a:rPr>
              <a:t>-  queue&lt;T, </a:t>
            </a:r>
            <a:r>
              <a:rPr lang="fr-FR" sz="1800" dirty="0" err="1">
                <a:latin typeface="Lucida Console" panose="020B0609040504020204" pitchFamily="49" charset="0"/>
              </a:rPr>
              <a:t>list</a:t>
            </a:r>
            <a:r>
              <a:rPr lang="fr-FR" sz="1800" dirty="0">
                <a:latin typeface="Lucida Console" panose="020B0609040504020204" pitchFamily="49" charset="0"/>
              </a:rPr>
              <a:t>&lt;T&gt;&gt; file;   =&gt; avec </a:t>
            </a:r>
            <a:r>
              <a:rPr lang="fr-FR" sz="1800" dirty="0" err="1" smtClean="0">
                <a:latin typeface="Lucida Console" panose="020B0609040504020204" pitchFamily="49" charset="0"/>
              </a:rPr>
              <a:t>list</a:t>
            </a:r>
            <a:endParaRPr lang="fr-FR" sz="20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2800" b="1" dirty="0" smtClean="0"/>
              <a:t>« </a:t>
            </a:r>
            <a:r>
              <a:rPr lang="fr-FR" sz="2800" b="1" dirty="0"/>
              <a:t>Premier arrivé, premier sorti » ou FIFO (First In, First Out</a:t>
            </a:r>
            <a:r>
              <a:rPr lang="fr-FR" sz="2800" b="1" dirty="0" smtClean="0"/>
              <a:t>)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file.front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Accède a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en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tête de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file, le 1ier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file.back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Accède a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en fin de file, le dernier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file.pop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Retire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situe en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tete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de file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file.push</a:t>
            </a:r>
            <a:r>
              <a:rPr lang="fr-FR" sz="1600" dirty="0" smtClean="0">
                <a:latin typeface="Lucida Console" panose="020B0609040504020204" pitchFamily="49" charset="0"/>
              </a:rPr>
              <a:t>(99</a:t>
            </a:r>
            <a:r>
              <a:rPr lang="fr-FR" sz="1600" dirty="0">
                <a:latin typeface="Lucida Console" panose="020B0609040504020204" pitchFamily="49" charset="0"/>
              </a:rPr>
              <a:t>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Ajoute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à la fin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1012032" y="3751230"/>
            <a:ext cx="4383629" cy="1188242"/>
            <a:chOff x="1828828" y="2348885"/>
            <a:chExt cx="4383629" cy="1188242"/>
          </a:xfrm>
        </p:grpSpPr>
        <p:grpSp>
          <p:nvGrpSpPr>
            <p:cNvPr id="29" name="Groupe 28"/>
            <p:cNvGrpSpPr/>
            <p:nvPr/>
          </p:nvGrpSpPr>
          <p:grpSpPr>
            <a:xfrm>
              <a:off x="1828828" y="2348885"/>
              <a:ext cx="4383629" cy="1188242"/>
              <a:chOff x="977532" y="3369022"/>
              <a:chExt cx="4383629" cy="1188242"/>
            </a:xfrm>
          </p:grpSpPr>
          <p:grpSp>
            <p:nvGrpSpPr>
              <p:cNvPr id="31" name="Groupe 30"/>
              <p:cNvGrpSpPr/>
              <p:nvPr/>
            </p:nvGrpSpPr>
            <p:grpSpPr>
              <a:xfrm rot="5400000">
                <a:off x="2682415" y="2746038"/>
                <a:ext cx="1188242" cy="2434210"/>
                <a:chOff x="1387417" y="2696230"/>
                <a:chExt cx="1147121" cy="1936345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 rot="16200000">
                  <a:off x="1411456" y="3184595"/>
                  <a:ext cx="455936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4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 rot="16200000">
                  <a:off x="2079080" y="3212105"/>
                  <a:ext cx="623866" cy="2804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0" tIns="0" rIns="0" bIns="0" anchorCtr="0" compatLnSpc="0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000" b="1" i="1" u="none" strike="noStrike" dirty="0" smtClean="0">
                      <a:ln>
                        <a:noFill/>
                      </a:ln>
                      <a:latin typeface="Courier New" pitchFamily="49"/>
                      <a:ea typeface="HG Mincho Light J" pitchFamily="2"/>
                      <a:cs typeface="Arial Unicode MS" pitchFamily="2"/>
                    </a:rPr>
                    <a:t>back</a:t>
                  </a:r>
                </a:p>
              </p:txBody>
            </p:sp>
            <p:sp>
              <p:nvSpPr>
                <p:cNvPr id="37" name="Connecteur droit 36"/>
                <p:cNvSpPr/>
                <p:nvPr/>
              </p:nvSpPr>
              <p:spPr>
                <a:xfrm rot="16200000" flipH="1" flipV="1">
                  <a:off x="1423672" y="2891959"/>
                  <a:ext cx="400962" cy="9504"/>
                </a:xfrm>
                <a:prstGeom prst="line">
                  <a:avLst/>
                </a:prstGeom>
                <a:noFill/>
                <a:ln w="36000">
                  <a:solidFill>
                    <a:schemeClr val="tx1"/>
                  </a:solidFill>
                  <a:prstDash val="solid"/>
                  <a:tailEnd type="arrow"/>
                </a:ln>
              </p:spPr>
              <p:txBody>
                <a:bodyPr vert="horz" wrap="none" lIns="18000" tIns="18000" rIns="18000" bIns="18000" anchor="ctr" anchorCtr="1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fr-FR" sz="2400" b="0" i="0" u="none" strike="noStrike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 rot="16200000">
                  <a:off x="1385661" y="4118052"/>
                  <a:ext cx="503897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3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 rot="16200000">
                  <a:off x="2088267" y="4186303"/>
                  <a:ext cx="612068" cy="280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0" tIns="0" rIns="0" bIns="0" anchorCtr="0" compatLnSpc="0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000" b="1" i="1" u="none" strike="noStrike" dirty="0" smtClean="0">
                      <a:ln>
                        <a:noFill/>
                      </a:ln>
                      <a:latin typeface="Courier New" pitchFamily="49"/>
                      <a:ea typeface="HG Mincho Light J" pitchFamily="2"/>
                      <a:cs typeface="Arial Unicode MS" pitchFamily="2"/>
                    </a:rPr>
                    <a:t>front</a:t>
                  </a:r>
                  <a:endParaRPr lang="fr-FR" sz="2000" b="1" i="1" u="none" strike="noStrike" dirty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rot="16200000">
                  <a:off x="1410841" y="3639333"/>
                  <a:ext cx="453541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2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32" name="ZoneTexte 31"/>
              <p:cNvSpPr txBox="1"/>
              <p:nvPr/>
            </p:nvSpPr>
            <p:spPr>
              <a:xfrm>
                <a:off x="977532" y="3454209"/>
                <a:ext cx="461665" cy="290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pop</a:t>
                </a:r>
                <a:endParaRPr lang="fr-FR" sz="2000" b="1" i="1" u="none" strike="noStrike" dirty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3" name="Connecteur droit 32"/>
              <p:cNvSpPr/>
              <p:nvPr/>
            </p:nvSpPr>
            <p:spPr>
              <a:xfrm flipH="1" flipV="1">
                <a:off x="1541312" y="3630060"/>
                <a:ext cx="432049" cy="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4576889" y="3440647"/>
                <a:ext cx="784272" cy="290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push</a:t>
                </a:r>
                <a:endParaRPr lang="fr-FR" sz="2000" b="1" i="1" u="none" strike="noStrike" dirty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42" name="Connecteur droit 41"/>
            <p:cNvSpPr/>
            <p:nvPr/>
          </p:nvSpPr>
          <p:spPr>
            <a:xfrm flipV="1">
              <a:off x="4456783" y="2880427"/>
              <a:ext cx="0" cy="37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3" name="Connecteur droit 42"/>
            <p:cNvSpPr/>
            <p:nvPr/>
          </p:nvSpPr>
          <p:spPr>
            <a:xfrm flipV="1">
              <a:off x="3243019" y="2880427"/>
              <a:ext cx="0" cy="37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46" name="Rectangle à coins arrondis 45"/>
          <p:cNvSpPr/>
          <p:nvPr/>
        </p:nvSpPr>
        <p:spPr>
          <a:xfrm>
            <a:off x="231726" y="1412776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2400" dirty="0" err="1">
                <a:solidFill>
                  <a:schemeClr val="tx1"/>
                </a:solidFill>
              </a:rPr>
              <a:t>deque</a:t>
            </a:r>
            <a:r>
              <a:rPr lang="en-US" sz="2400" dirty="0">
                <a:solidFill>
                  <a:schemeClr val="tx1"/>
                </a:solidFill>
              </a:rPr>
              <a:t>&lt;T&gt; &gt; class </a:t>
            </a:r>
            <a:r>
              <a:rPr lang="en-US" sz="2400" dirty="0" smtClean="0">
                <a:solidFill>
                  <a:schemeClr val="tx1"/>
                </a:solidFill>
              </a:rPr>
              <a:t>queue;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07672" y="4269945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&lt;queue&gt;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queue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"Taille de la file : 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UML de la STL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19"/>
            <a:ext cx="8856984" cy="583675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2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&lt;queue&gt;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queue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"Taille de la file : 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79912" y="1916832"/>
            <a:ext cx="5112568" cy="10081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</a:rPr>
              <a:t>Output : 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Taille </a:t>
            </a:r>
            <a:r>
              <a:rPr lang="fr-FR" sz="2000" dirty="0">
                <a:solidFill>
                  <a:schemeClr val="tx1"/>
                </a:solidFill>
              </a:rPr>
              <a:t>de la file : 1</a:t>
            </a:r>
          </a:p>
          <a:p>
            <a:r>
              <a:rPr lang="fr-FR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66" y="260648"/>
            <a:ext cx="8229600" cy="792088"/>
          </a:xfrm>
        </p:spPr>
        <p:txBody>
          <a:bodyPr>
            <a:noAutofit/>
          </a:bodyPr>
          <a:lstStyle/>
          <a:p>
            <a:r>
              <a:rPr lang="fr-FR" dirty="0" smtClean="0"/>
              <a:t>File d’attente prioritaire </a:t>
            </a:r>
            <a:r>
              <a:rPr lang="fr-FR" sz="3600" dirty="0" smtClean="0"/>
              <a:t>(</a:t>
            </a:r>
            <a:r>
              <a:rPr lang="fr-FR" sz="3600" dirty="0" err="1"/>
              <a:t>p</a:t>
            </a:r>
            <a:r>
              <a:rPr lang="fr-FR" sz="3600" dirty="0" err="1" smtClean="0"/>
              <a:t>riority_queue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7504" y="1380267"/>
            <a:ext cx="8856984" cy="5107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700" dirty="0" smtClean="0">
                <a:latin typeface="Lucida Console" panose="020B0609040504020204" pitchFamily="49" charset="0"/>
              </a:rPr>
              <a:t>- </a:t>
            </a:r>
            <a:r>
              <a:rPr lang="fr-FR" sz="1700" dirty="0" err="1" smtClean="0">
                <a:latin typeface="Lucida Console" panose="020B0609040504020204" pitchFamily="49" charset="0"/>
              </a:rPr>
              <a:t>priority_queue</a:t>
            </a:r>
            <a:r>
              <a:rPr lang="fr-FR" sz="1700" dirty="0" smtClean="0">
                <a:latin typeface="Lucida Console" panose="020B0609040504020204" pitchFamily="49" charset="0"/>
              </a:rPr>
              <a:t>&lt;T</a:t>
            </a:r>
            <a:r>
              <a:rPr lang="fr-FR" sz="1700" dirty="0">
                <a:latin typeface="Lucida Console" panose="020B0609040504020204" pitchFamily="49" charset="0"/>
              </a:rPr>
              <a:t>&gt; file;  </a:t>
            </a:r>
            <a:r>
              <a:rPr lang="fr-FR" sz="1700" dirty="0" smtClean="0">
                <a:latin typeface="Lucida Console" panose="020B0609040504020204" pitchFamily="49" charset="0"/>
              </a:rPr>
              <a:t>=&gt; </a:t>
            </a:r>
            <a:r>
              <a:rPr lang="fr-FR" sz="1700" dirty="0" err="1" smtClean="0">
                <a:latin typeface="Lucida Console" panose="020B0609040504020204" pitchFamily="49" charset="0"/>
              </a:rPr>
              <a:t>vector</a:t>
            </a:r>
            <a:r>
              <a:rPr lang="fr-FR" sz="1700" dirty="0" smtClean="0">
                <a:latin typeface="Lucida Console" panose="020B0609040504020204" pitchFamily="49" charset="0"/>
              </a:rPr>
              <a:t>&lt;T&gt; et </a:t>
            </a:r>
            <a:r>
              <a:rPr lang="fr-FR" sz="1700" dirty="0" err="1" smtClean="0">
                <a:latin typeface="Lucida Console" panose="020B0609040504020204" pitchFamily="49" charset="0"/>
              </a:rPr>
              <a:t>less</a:t>
            </a:r>
            <a:r>
              <a:rPr lang="fr-FR" sz="1700" dirty="0" smtClean="0">
                <a:latin typeface="Lucida Console" panose="020B0609040504020204" pitchFamily="49" charset="0"/>
              </a:rPr>
              <a:t>&lt;T&gt;</a:t>
            </a:r>
            <a:endParaRPr lang="fr-FR" sz="1700" dirty="0"/>
          </a:p>
          <a:p>
            <a:pPr marL="0" indent="0">
              <a:buNone/>
            </a:pPr>
            <a:r>
              <a:rPr lang="fr-FR" sz="1700" dirty="0" smtClean="0">
                <a:latin typeface="Lucida Console" panose="020B0609040504020204" pitchFamily="49" charset="0"/>
              </a:rPr>
              <a:t>- </a:t>
            </a:r>
            <a:r>
              <a:rPr lang="fr-FR" sz="1700" dirty="0" err="1" smtClean="0">
                <a:latin typeface="Lucida Console" panose="020B0609040504020204" pitchFamily="49" charset="0"/>
              </a:rPr>
              <a:t>priority_queue</a:t>
            </a:r>
            <a:r>
              <a:rPr lang="fr-FR" sz="1700" dirty="0" smtClean="0">
                <a:latin typeface="Lucida Console" panose="020B0609040504020204" pitchFamily="49" charset="0"/>
              </a:rPr>
              <a:t>&lt;T</a:t>
            </a:r>
            <a:r>
              <a:rPr lang="fr-FR" sz="1700" dirty="0">
                <a:latin typeface="Lucida Console" panose="020B0609040504020204" pitchFamily="49" charset="0"/>
              </a:rPr>
              <a:t>, </a:t>
            </a:r>
            <a:r>
              <a:rPr lang="fr-FR" sz="1700" dirty="0" err="1" smtClean="0">
                <a:latin typeface="Lucida Console" panose="020B0609040504020204" pitchFamily="49" charset="0"/>
              </a:rPr>
              <a:t>deque</a:t>
            </a:r>
            <a:r>
              <a:rPr lang="fr-FR" sz="1700" dirty="0" smtClean="0">
                <a:latin typeface="Lucida Console" panose="020B0609040504020204" pitchFamily="49" charset="0"/>
              </a:rPr>
              <a:t>&lt;T&gt;, </a:t>
            </a:r>
            <a:r>
              <a:rPr lang="fr-FR" sz="1700" dirty="0" err="1" smtClean="0">
                <a:latin typeface="Lucida Console" panose="020B0609040504020204" pitchFamily="49" charset="0"/>
              </a:rPr>
              <a:t>greater</a:t>
            </a:r>
            <a:r>
              <a:rPr lang="fr-FR" sz="1700" dirty="0" smtClean="0">
                <a:latin typeface="Lucida Console" panose="020B0609040504020204" pitchFamily="49" charset="0"/>
              </a:rPr>
              <a:t>&lt;T&gt;&gt; </a:t>
            </a:r>
            <a:r>
              <a:rPr lang="fr-FR" sz="1700" dirty="0">
                <a:latin typeface="Lucida Console" panose="020B0609040504020204" pitchFamily="49" charset="0"/>
              </a:rPr>
              <a:t>file</a:t>
            </a:r>
            <a:r>
              <a:rPr lang="fr-FR" sz="1700" dirty="0" smtClean="0">
                <a:latin typeface="Lucida Console" panose="020B0609040504020204" pitchFamily="49" charset="0"/>
              </a:rPr>
              <a:t>;</a:t>
            </a:r>
            <a:endParaRPr lang="fr-FR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900" dirty="0"/>
              <a:t>	</a:t>
            </a:r>
            <a:endParaRPr lang="fr-FR" sz="1600" dirty="0"/>
          </a:p>
          <a:p>
            <a:pPr marL="0" indent="0">
              <a:buNone/>
            </a:pPr>
            <a:r>
              <a:rPr lang="fr-FR" sz="2000" b="1" dirty="0" smtClean="0"/>
              <a:t>File dont les éléments sont introduits uniquement par le haut. A chaque introduction, ils sont classés tel que l’élément du haut respecte la relation d’ordre donnée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b="1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0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500" dirty="0" err="1" smtClean="0">
                <a:latin typeface="Lucida Console" panose="020B0609040504020204" pitchFamily="49" charset="0"/>
              </a:rPr>
              <a:t>pq.push</a:t>
            </a:r>
            <a:r>
              <a:rPr lang="fr-FR" sz="1500" dirty="0" smtClean="0">
                <a:latin typeface="Lucida Console" panose="020B0609040504020204" pitchFamily="49" charset="0"/>
              </a:rPr>
              <a:t>(a); </a:t>
            </a:r>
            <a:r>
              <a:rPr lang="fr-FR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// Ajoute un </a:t>
            </a:r>
            <a:r>
              <a:rPr lang="fr-FR" sz="15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 à la fin et tri selon la relation </a:t>
            </a:r>
            <a:r>
              <a:rPr lang="fr-FR" sz="15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d’ordre</a:t>
            </a:r>
            <a:endParaRPr lang="fr-FR" sz="15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5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pq.top</a:t>
            </a:r>
            <a:r>
              <a:rPr lang="fr-FR" sz="1600" dirty="0" smtClean="0">
                <a:latin typeface="Lucida Console" panose="020B0609040504020204" pitchFamily="49" charset="0"/>
              </a:rPr>
              <a:t>();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Accède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a 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fin de file, le dernier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pq.pop</a:t>
            </a:r>
            <a:r>
              <a:rPr lang="fr-FR" sz="1600" dirty="0" smtClean="0">
                <a:latin typeface="Lucida Console" panose="020B0609040504020204" pitchFamily="49" charset="0"/>
              </a:rPr>
              <a:t>();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Supprime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situe en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tete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de file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131806" y="1503859"/>
            <a:ext cx="8757121" cy="5947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1600" dirty="0" smtClean="0">
                <a:solidFill>
                  <a:schemeClr val="tx1"/>
                </a:solidFill>
              </a:rPr>
              <a:t>vector&lt;T&gt;, class Compare comp =less&lt;T&gt; &gt; </a:t>
            </a:r>
            <a:r>
              <a:rPr lang="en-US" sz="1600" dirty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priority_queue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516216" y="4123546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1399141" y="3886317"/>
            <a:ext cx="3312368" cy="1281382"/>
            <a:chOff x="1836926" y="2097124"/>
            <a:chExt cx="3563074" cy="2558794"/>
          </a:xfrm>
        </p:grpSpPr>
        <p:sp>
          <p:nvSpPr>
            <p:cNvPr id="51" name="Forme libre 50"/>
            <p:cNvSpPr/>
            <p:nvPr/>
          </p:nvSpPr>
          <p:spPr>
            <a:xfrm>
              <a:off x="4680000" y="2160360"/>
              <a:ext cx="72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 1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2" name="Connecteur droit 51"/>
            <p:cNvSpPr/>
            <p:nvPr/>
          </p:nvSpPr>
          <p:spPr>
            <a:xfrm>
              <a:off x="4680000" y="2160360"/>
              <a:ext cx="0" cy="720000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679999" y="3505219"/>
              <a:ext cx="503635" cy="93692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t</a:t>
              </a: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op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pop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5" name="Connecteur droit 54"/>
            <p:cNvSpPr/>
            <p:nvPr/>
          </p:nvSpPr>
          <p:spPr>
            <a:xfrm>
              <a:off x="5040000" y="2880360"/>
              <a:ext cx="0" cy="482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56" name="Connecteur en arc 55"/>
            <p:cNvCxnSpPr>
              <a:stCxn id="54" idx="3"/>
              <a:endCxn id="51" idx="1"/>
            </p:cNvCxnSpPr>
            <p:nvPr/>
          </p:nvCxnSpPr>
          <p:spPr>
            <a:xfrm flipV="1">
              <a:off x="5183633" y="2520360"/>
              <a:ext cx="216367" cy="1453320"/>
            </a:xfrm>
            <a:prstGeom prst="curvedConnector3">
              <a:avLst>
                <a:gd name="adj1" fmla="val 215259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57" name="Forme libre 56"/>
            <p:cNvSpPr/>
            <p:nvPr/>
          </p:nvSpPr>
          <p:spPr>
            <a:xfrm>
              <a:off x="3600000" y="2160000"/>
              <a:ext cx="636520" cy="7200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2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602351" y="2124845"/>
              <a:ext cx="573502" cy="692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3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1836926" y="2097124"/>
              <a:ext cx="591800" cy="7200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4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565008" y="3495604"/>
              <a:ext cx="671512" cy="11603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p</a:t>
              </a: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ush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&amp;tri</a:t>
              </a:r>
              <a:endParaRPr lang="fr-FR" sz="24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61" name="Connecteur en arc 60"/>
            <p:cNvCxnSpPr/>
            <p:nvPr/>
          </p:nvCxnSpPr>
          <p:spPr>
            <a:xfrm flipH="1" flipV="1">
              <a:off x="3219920" y="2601934"/>
              <a:ext cx="579960" cy="911160"/>
            </a:xfrm>
            <a:prstGeom prst="curvedConnector3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</p:grpSp>
      <p:sp>
        <p:nvSpPr>
          <p:cNvPr id="7" name="ZoneTexte 6"/>
          <p:cNvSpPr txBox="1"/>
          <p:nvPr/>
        </p:nvSpPr>
        <p:spPr>
          <a:xfrm>
            <a:off x="6623960" y="2579711"/>
            <a:ext cx="25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« NOT FIFO </a:t>
            </a:r>
            <a:r>
              <a:rPr lang="fr-FR" sz="2400" b="1" dirty="0" err="1" smtClean="0"/>
              <a:t>logic</a:t>
            </a:r>
            <a:r>
              <a:rPr lang="fr-FR" sz="2400" b="1" dirty="0" smtClean="0"/>
              <a:t> »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63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139952" y="1988840"/>
            <a:ext cx="298833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 : 3 2 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96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</a:t>
            </a:r>
            <a:r>
              <a:rPr lang="fr-FR" dirty="0" err="1" smtClean="0"/>
              <a:t>greater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&gt;,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94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</a:t>
            </a:r>
            <a:r>
              <a:rPr lang="fr-FR" dirty="0" err="1" smtClean="0"/>
              <a:t>greater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&gt;,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563888" y="1844824"/>
            <a:ext cx="298833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 : 1 2 3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611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Fonctions membres communes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92796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pile.swap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Permute les contenus</a:t>
            </a:r>
          </a:p>
          <a:p>
            <a:pPr marL="0" indent="0"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pile.empty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pile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pile.size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le nombre d’éléments de la pile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conteneurs associatifs</a:t>
            </a:r>
          </a:p>
          <a:p>
            <a:pPr marL="0" indent="0">
              <a:buNone/>
            </a:pPr>
            <a:r>
              <a:rPr lang="fr-FR" sz="1800" dirty="0" smtClean="0"/>
              <a:t>		</a:t>
            </a:r>
            <a:r>
              <a:rPr lang="fr-FR" dirty="0" smtClean="0"/>
              <a:t>	- </a:t>
            </a:r>
            <a:r>
              <a:rPr lang="fr-FR" dirty="0" err="1" smtClean="0"/>
              <a:t>map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- set/</a:t>
            </a:r>
            <a:r>
              <a:rPr lang="fr-FR" dirty="0" err="1" smtClean="0"/>
              <a:t>multiset</a:t>
            </a:r>
            <a:endParaRPr lang="fr-FR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0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associatifs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Permet de trouver un élément, non plus en fonction de sa place dans le conteneur mais en fonction de sa valeur (ou d’une partie de la valeur nommée clé)</a:t>
            </a:r>
          </a:p>
          <a:p>
            <a:endParaRPr lang="fr-FR" sz="2400" dirty="0" smtClean="0"/>
          </a:p>
          <a:p>
            <a:r>
              <a:rPr lang="fr-FR" sz="2400" dirty="0" smtClean="0"/>
              <a:t>A chaque insertion d’élément, le conteneur ordonne la table grâce à un opérateur de comparaison choisi lors de la construction (par défaut &lt;)</a:t>
            </a:r>
          </a:p>
          <a:p>
            <a:endParaRPr lang="fr-FR" sz="2400" dirty="0" smtClean="0"/>
          </a:p>
          <a:p>
            <a:r>
              <a:rPr lang="fr-FR" sz="2400" dirty="0" smtClean="0"/>
              <a:t>Objectif : recherche rapide d’éléments à partir d’une clé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38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642542"/>
            <a:ext cx="8507288" cy="459477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Formé par des paires d’éléments : une clé et une valeur</a:t>
            </a:r>
          </a:p>
          <a:p>
            <a:r>
              <a:rPr lang="fr-FR" sz="2000" dirty="0" smtClean="0"/>
              <a:t>Construit à partir du patron de classe :  </a:t>
            </a:r>
            <a:r>
              <a:rPr lang="fr-FR" sz="2000" dirty="0" smtClean="0">
                <a:latin typeface="Lucida Console" panose="020B0609040504020204" pitchFamily="49" charset="0"/>
              </a:rPr>
              <a:t>T pair&lt;T1,T2&gt; </a:t>
            </a:r>
            <a:r>
              <a:rPr lang="fr-FR" sz="2000" dirty="0" err="1" smtClean="0">
                <a:latin typeface="Lucida Console" panose="020B0609040504020204" pitchFamily="49" charset="0"/>
              </a:rPr>
              <a:t>paire_name</a:t>
            </a:r>
            <a:endParaRPr lang="fr-FR" sz="2000" dirty="0" smtClean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endParaRPr lang="fr-FR" sz="1900" dirty="0" smtClean="0"/>
          </a:p>
          <a:p>
            <a:endParaRPr lang="fr-FR" sz="1900" dirty="0" smtClean="0"/>
          </a:p>
          <a:p>
            <a:r>
              <a:rPr lang="fr-FR" sz="2000" dirty="0" err="1" smtClean="0"/>
              <a:t>map</a:t>
            </a:r>
            <a:r>
              <a:rPr lang="fr-FR" sz="2000" dirty="0" smtClean="0"/>
              <a:t> vs </a:t>
            </a:r>
            <a:r>
              <a:rPr lang="fr-FR" sz="2000" dirty="0" err="1" smtClean="0"/>
              <a:t>multimap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unicité des clés vs plusieurs éléments ont la même clé</a:t>
            </a:r>
          </a:p>
          <a:p>
            <a:pPr marL="0" indent="0">
              <a:buNone/>
            </a:pPr>
            <a:r>
              <a:rPr lang="fr-FR" sz="2000" dirty="0" smtClean="0"/>
              <a:t>Ex : Annuaire </a:t>
            </a:r>
            <a:r>
              <a:rPr lang="fr-FR" sz="2000" dirty="0" smtClean="0">
                <a:sym typeface="Wingdings" panose="05000000000000000000" pitchFamily="2" charset="2"/>
              </a:rPr>
              <a:t> Dupont et Dupont peuvent avoir des numéros de téléphone identiques ou différents avec </a:t>
            </a:r>
            <a:r>
              <a:rPr lang="fr-FR" sz="2000" dirty="0" err="1" smtClean="0">
                <a:sym typeface="Wingdings" panose="05000000000000000000" pitchFamily="2" charset="2"/>
              </a:rPr>
              <a:t>multimap</a:t>
            </a:r>
            <a:r>
              <a:rPr lang="fr-FR" sz="2000" dirty="0" smtClean="0">
                <a:sym typeface="Wingdings" panose="05000000000000000000" pitchFamily="2" charset="2"/>
              </a:rPr>
              <a:t> et pas avec </a:t>
            </a:r>
            <a:r>
              <a:rPr lang="fr-FR" sz="2000" dirty="0" err="1" smtClean="0">
                <a:sym typeface="Wingdings" panose="05000000000000000000" pitchFamily="2" charset="2"/>
              </a:rPr>
              <a:t>map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>
                <a:ea typeface="HG Mincho Light J" pitchFamily="2"/>
                <a:cs typeface="Arial Unicode MS" pitchFamily="2"/>
              </a:rPr>
              <a:t>Trié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automatiquement par </a:t>
            </a:r>
            <a:r>
              <a:rPr lang="fr-FR" sz="2000" dirty="0">
                <a:ea typeface="HG Mincho Light J" pitchFamily="2"/>
                <a:cs typeface="Arial Unicode MS" pitchFamily="2"/>
              </a:rPr>
              <a:t>ordre croissant des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clés</a:t>
            </a: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Accès rapide à la valeur </a:t>
            </a:r>
            <a:r>
              <a:rPr lang="fr-FR" sz="2000" dirty="0">
                <a:sym typeface="Wingdings" panose="05000000000000000000" pitchFamily="2" charset="2"/>
              </a:rPr>
              <a:t>associée à </a:t>
            </a:r>
            <a:r>
              <a:rPr lang="fr-FR" sz="2000" dirty="0" smtClean="0">
                <a:sym typeface="Wingdings" panose="05000000000000000000" pitchFamily="2" charset="2"/>
              </a:rPr>
              <a:t>clé </a:t>
            </a:r>
            <a:r>
              <a:rPr lang="fr-FR" sz="2000" dirty="0">
                <a:sym typeface="Wingdings" panose="05000000000000000000" pitchFamily="2" charset="2"/>
              </a:rPr>
              <a:t>en O(log(n</a:t>
            </a:r>
            <a:r>
              <a:rPr lang="fr-FR" sz="2000" dirty="0" smtClean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79512" y="2567583"/>
            <a:ext cx="85887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key, class T, class Compare=less&lt;Keys&gt; 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dirty="0" smtClean="0">
                <a:solidFill>
                  <a:schemeClr val="tx1"/>
                </a:solidFill>
              </a:rPr>
              <a:t>class map/</a:t>
            </a:r>
            <a:r>
              <a:rPr lang="en-US" sz="2400" dirty="0" err="1" smtClean="0">
                <a:solidFill>
                  <a:schemeClr val="tx1"/>
                </a:solidFill>
              </a:rPr>
              <a:t>multimap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9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7091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100" b="1" dirty="0" smtClean="0"/>
              <a:t>Simple à utiliser :</a:t>
            </a:r>
          </a:p>
          <a:p>
            <a:pPr marL="0" indent="0">
              <a:buNone/>
            </a:pPr>
            <a:r>
              <a:rPr lang="fr-FR" sz="2800" dirty="0" smtClean="0"/>
              <a:t>Issue de concepts non orientés objet : séparation très forte entre la notion de conteneur et celle d'algorithme </a:t>
            </a:r>
            <a:r>
              <a:rPr lang="fr-FR" sz="2800" dirty="0" smtClean="0">
                <a:sym typeface="Wingdings" panose="05000000000000000000" pitchFamily="2" charset="2"/>
              </a:rPr>
              <a:t></a:t>
            </a:r>
            <a:r>
              <a:rPr lang="fr-FR" sz="2800" dirty="0">
                <a:sym typeface="Wingdings" panose="05000000000000000000" pitchFamily="2" charset="2"/>
              </a:rPr>
              <a:t> </a:t>
            </a:r>
            <a:r>
              <a:rPr lang="fr-FR" sz="2800" dirty="0" smtClean="0"/>
              <a:t>les algorithmes classiques sont des fonctions externes qui interagissent avec les conteneurs via les </a:t>
            </a:r>
            <a:r>
              <a:rPr lang="fr-FR" sz="2800" dirty="0" err="1" smtClean="0"/>
              <a:t>itérateurs</a:t>
            </a:r>
            <a:r>
              <a:rPr lang="fr-FR" sz="2800" dirty="0" smtClean="0"/>
              <a:t> (permettent de balayer les conteneurs)</a:t>
            </a:r>
          </a:p>
          <a:p>
            <a:pPr marL="0" indent="0">
              <a:buNone/>
            </a:pPr>
            <a:endParaRPr lang="fr-FR" sz="2800" dirty="0" smtClean="0"/>
          </a:p>
          <a:p>
            <a:pPr lvl="0">
              <a:buNone/>
            </a:pPr>
            <a:r>
              <a:rPr lang="fr-FR" sz="3100" b="1" dirty="0" smtClean="0"/>
              <a:t>Et puissant :</a:t>
            </a:r>
          </a:p>
          <a:p>
            <a:pPr lvl="0">
              <a:buNone/>
            </a:pPr>
            <a:r>
              <a:rPr lang="fr-FR" sz="2800" dirty="0" smtClean="0">
                <a:cs typeface="Arial Unicode MS" pitchFamily="2"/>
              </a:rPr>
              <a:t>Tableaux extensibles, Listes </a:t>
            </a:r>
            <a:r>
              <a:rPr lang="fr-FR" sz="2800" dirty="0">
                <a:cs typeface="Arial Unicode MS" pitchFamily="2"/>
              </a:rPr>
              <a:t>liées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Tableaux associatifs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chaînes de caractère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Queues, piles, </a:t>
            </a:r>
            <a:r>
              <a:rPr lang="fr-FR" sz="2800" dirty="0" smtClean="0">
                <a:cs typeface="Arial Unicode MS" pitchFamily="2"/>
              </a:rPr>
              <a:t>...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dirty="0" smtClean="0"/>
              <a:t>Travaillez en C++ … avec les performances du C et sans les complications du C++ !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11" y="1440574"/>
            <a:ext cx="8784977" cy="5184576"/>
          </a:xfrm>
        </p:spPr>
        <p:txBody>
          <a:bodyPr>
            <a:normAutofit fontScale="92500" lnSpcReduction="10000"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Trié </a:t>
            </a:r>
            <a:r>
              <a:rPr lang="fr-FR" sz="2000" b="1" i="1" dirty="0">
                <a:latin typeface="Courier New" pitchFamily="49"/>
                <a:ea typeface="HG Mincho Light J" pitchFamily="2"/>
                <a:cs typeface="Arial Unicode MS" pitchFamily="2"/>
              </a:rPr>
              <a:t>par ordre croissant des </a:t>
            </a:r>
            <a:r>
              <a:rPr lang="fr-FR" sz="20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klés</a:t>
            </a:r>
            <a:endParaRPr lang="fr-FR" sz="20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map</a:t>
            </a:r>
            <a:r>
              <a:rPr lang="fr-FR" sz="1600" dirty="0" smtClean="0">
                <a:latin typeface="Lucida Console" panose="020B0609040504020204" pitchFamily="49" charset="0"/>
              </a:rPr>
              <a:t>&lt;char, </a:t>
            </a:r>
            <a:r>
              <a:rPr lang="fr-FR" sz="1600" dirty="0" err="1" smtClean="0"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latin typeface="Lucida Console" panose="020B0609040504020204" pitchFamily="49" charset="0"/>
              </a:rPr>
              <a:t>&gt; m;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m[‘S’];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Accès à la valeur associée à la clé ’S’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m[‘S’] = 5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Cré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la clé ‘S’ avec sa valeur associée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make_pair</a:t>
            </a:r>
            <a:r>
              <a:rPr lang="fr-FR" sz="1600" dirty="0" smtClean="0">
                <a:latin typeface="Lucida Console" panose="020B0609040504020204" pitchFamily="49" charset="0"/>
              </a:rPr>
              <a:t>(‘S’,5);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Cré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la ‘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S’ avec sa valeur associée 5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map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::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iterateur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represente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-&gt;first;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-&gt;second;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acces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à la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cle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(first)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et sa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valeur (second)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(*</a:t>
            </a:r>
            <a:r>
              <a:rPr lang="fr-FR" sz="1600" dirty="0" err="1" smtClean="0"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</a:rPr>
              <a:t>).first; (*</a:t>
            </a:r>
            <a:r>
              <a:rPr lang="fr-FR" sz="1600" dirty="0" err="1" smtClean="0"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</a:rPr>
              <a:t>).second; 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 Il est fortement déconseillé de modifier la valeur d’un élément d’une 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map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par le biais d’un 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itérateur</a:t>
            </a: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156176" y="1501142"/>
            <a:ext cx="2653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/>
            <a:r>
              <a:rPr lang="fr-FR" dirty="0" err="1"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smtClean="0">
                <a:latin typeface="Albany" pitchFamily="34"/>
                <a:ea typeface="HG Mincho Light J" pitchFamily="2"/>
                <a:cs typeface="Arial Unicode MS" pitchFamily="2"/>
              </a:rPr>
              <a:t>Bidirectionnel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(opère sur les 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paires</a:t>
            </a:r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)</a:t>
            </a: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clés </a:t>
            </a:r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const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itr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ptr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ref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970337" y="1440574"/>
            <a:ext cx="3918940" cy="1253760"/>
            <a:chOff x="979654" y="1762787"/>
            <a:chExt cx="3918940" cy="1253760"/>
          </a:xfrm>
        </p:grpSpPr>
        <p:grpSp>
          <p:nvGrpSpPr>
            <p:cNvPr id="36" name="Groupe 35"/>
            <p:cNvGrpSpPr/>
            <p:nvPr/>
          </p:nvGrpSpPr>
          <p:grpSpPr>
            <a:xfrm>
              <a:off x="979654" y="1762787"/>
              <a:ext cx="3918940" cy="653171"/>
              <a:chOff x="979654" y="1959513"/>
              <a:chExt cx="3918940" cy="653171"/>
            </a:xfrm>
          </p:grpSpPr>
          <p:sp>
            <p:nvSpPr>
              <p:cNvPr id="39" name="Forme libre 38"/>
              <p:cNvSpPr/>
              <p:nvPr/>
            </p:nvSpPr>
            <p:spPr>
              <a:xfrm>
                <a:off x="979980" y="1959513"/>
                <a:ext cx="3918614" cy="65317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0" name="Connecteur droit 39"/>
              <p:cNvSpPr/>
              <p:nvPr/>
            </p:nvSpPr>
            <p:spPr>
              <a:xfrm>
                <a:off x="1633082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1" name="Connecteur droit 40"/>
              <p:cNvSpPr/>
              <p:nvPr/>
            </p:nvSpPr>
            <p:spPr>
              <a:xfrm>
                <a:off x="2286185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2" name="Connecteur droit 41"/>
              <p:cNvSpPr/>
              <p:nvPr/>
            </p:nvSpPr>
            <p:spPr>
              <a:xfrm>
                <a:off x="2939287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3" name="Connecteur droit 42"/>
              <p:cNvSpPr/>
              <p:nvPr/>
            </p:nvSpPr>
            <p:spPr>
              <a:xfrm>
                <a:off x="3592390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4" name="Connecteur droit 43"/>
              <p:cNvSpPr/>
              <p:nvPr/>
            </p:nvSpPr>
            <p:spPr>
              <a:xfrm>
                <a:off x="4245492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5" name="Connecteur droit 44"/>
              <p:cNvSpPr/>
              <p:nvPr/>
            </p:nvSpPr>
            <p:spPr>
              <a:xfrm flipH="1">
                <a:off x="979654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6" name="Connecteur droit 45"/>
              <p:cNvSpPr/>
              <p:nvPr/>
            </p:nvSpPr>
            <p:spPr>
              <a:xfrm flipH="1">
                <a:off x="1632756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7" name="Connecteur droit 46"/>
              <p:cNvSpPr/>
              <p:nvPr/>
            </p:nvSpPr>
            <p:spPr>
              <a:xfrm flipH="1">
                <a:off x="2285858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8" name="Connecteur droit 47"/>
              <p:cNvSpPr/>
              <p:nvPr/>
            </p:nvSpPr>
            <p:spPr>
              <a:xfrm flipH="1">
                <a:off x="2938961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9" name="Connecteur droit 48"/>
              <p:cNvSpPr/>
              <p:nvPr/>
            </p:nvSpPr>
            <p:spPr>
              <a:xfrm flipH="1">
                <a:off x="3592063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0" name="Connecteur droit 49"/>
              <p:cNvSpPr/>
              <p:nvPr/>
            </p:nvSpPr>
            <p:spPr>
              <a:xfrm flipH="1">
                <a:off x="4245166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44964" y="1996417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306531" y="2253440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731048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2384150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3037253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3690355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4343457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1992289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2645390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3265838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3951596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04698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</p:grpSp>
        <p:sp>
          <p:nvSpPr>
            <p:cNvPr id="37" name="ZoneTexte 36"/>
            <p:cNvSpPr txBox="1"/>
            <p:nvPr/>
          </p:nvSpPr>
          <p:spPr>
            <a:xfrm>
              <a:off x="2896506" y="2784111"/>
              <a:ext cx="738664" cy="2324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[], at</a:t>
              </a:r>
              <a:endParaRPr lang="fr-FR" sz="16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8" name="Connecteur droit 37"/>
            <p:cNvSpPr/>
            <p:nvPr/>
          </p:nvSpPr>
          <p:spPr>
            <a:xfrm flipV="1">
              <a:off x="3232591" y="2412067"/>
              <a:ext cx="9273" cy="368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1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541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7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latin typeface="+mj-lt"/>
              </a:rPr>
              <a:t>Insertion / Suppression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m.insert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insere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(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std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::pair&lt;&gt;), à une position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donnee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m.erase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supprime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utilisant la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klé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latin typeface="+mj-lt"/>
              </a:rPr>
              <a:t>Autres fonctions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m.find</a:t>
            </a:r>
            <a:r>
              <a:rPr lang="fr-FR" sz="1600" dirty="0">
                <a:latin typeface="Lucida Console" panose="020B0609040504020204" pitchFamily="49" charset="0"/>
              </a:rPr>
              <a:t>(</a:t>
            </a:r>
            <a:r>
              <a:rPr lang="fr-FR" sz="1600" dirty="0" err="1">
                <a:latin typeface="Lucida Console" panose="020B0609040504020204" pitchFamily="49" charset="0"/>
              </a:rPr>
              <a:t>kle</a:t>
            </a:r>
            <a:r>
              <a:rPr lang="fr-FR" sz="1600" dirty="0">
                <a:latin typeface="Lucida Console" panose="020B0609040504020204" pitchFamily="49" charset="0"/>
              </a:rPr>
              <a:t>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fournit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sur un des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elts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m.swap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echange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les contenus de 2 tables de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meme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type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m.extract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 C++17 : extrait un nœud (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clé+valeur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 d’une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map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m.merge</a:t>
            </a:r>
            <a:r>
              <a:rPr lang="fr-FR" sz="1600" dirty="0" smtClean="0">
                <a:latin typeface="Lucida Console" panose="020B0609040504020204" pitchFamily="49" charset="0"/>
              </a:rPr>
              <a:t>(m1);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C++17 : fusionne m1 dans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m.size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le nombre de la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map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m.empty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carte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latin typeface="+mj-lt"/>
              </a:rPr>
              <a:t>Pour </a:t>
            </a:r>
            <a:r>
              <a:rPr lang="fr-FR" sz="2000" dirty="0" err="1" smtClean="0">
                <a:latin typeface="+mj-lt"/>
              </a:rPr>
              <a:t>multimap</a:t>
            </a:r>
            <a:r>
              <a:rPr lang="fr-FR" sz="2000" dirty="0" smtClean="0">
                <a:latin typeface="+mj-lt"/>
              </a:rPr>
              <a:t> :</a:t>
            </a:r>
            <a:endParaRPr lang="fr-FR" sz="2000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m.count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nb d’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elts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m.lower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upper</a:t>
            </a:r>
            <a:r>
              <a:rPr lang="fr-FR" sz="1600" dirty="0" smtClean="0">
                <a:latin typeface="Lucida Console" panose="020B0609040504020204" pitchFamily="49" charset="0"/>
              </a:rPr>
              <a:t>/_</a:t>
            </a:r>
            <a:r>
              <a:rPr lang="fr-FR" sz="1600" dirty="0" err="1" smtClean="0">
                <a:latin typeface="Lucida Console" panose="020B0609040504020204" pitchFamily="49" charset="0"/>
              </a:rPr>
              <a:t>bound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 sur le 1</a:t>
            </a:r>
            <a:r>
              <a:rPr lang="fr-FR" sz="1600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ier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m.upper_bound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. sur le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dernier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69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err="1"/>
              <a:t>e</a:t>
            </a:r>
            <a:r>
              <a:rPr lang="fr-FR" dirty="0" err="1" smtClean="0"/>
              <a:t>xtract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m.extract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() : seul moyen pour changer la clé d’une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map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sans réallouer</a:t>
            </a:r>
          </a:p>
          <a:p>
            <a:pPr marL="0" indent="0">
              <a:buNone/>
            </a:pPr>
            <a:endParaRPr lang="fr-FR" sz="7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{{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mango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papaya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guava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}};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auto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extract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nh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key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move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m == {{1, "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mango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"}, {3, "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guava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"}, {4, "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papaya</a:t>
            </a:r>
            <a:r>
              <a:rPr lang="fr-F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"}}</a:t>
            </a:r>
          </a:p>
          <a:p>
            <a:pPr marL="0" indent="0">
              <a:buNone/>
            </a:pP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highlight>
                  <a:srgbClr val="FFFFFF"/>
                </a:highlight>
              </a:rPr>
              <a:t>m.merge</a:t>
            </a:r>
            <a:r>
              <a:rPr lang="fr-FR" sz="2000" dirty="0" smtClean="0">
                <a:highlight>
                  <a:srgbClr val="FFFFFF"/>
                </a:highlight>
              </a:rPr>
              <a:t>() : fusionne 2 tables associatives</a:t>
            </a:r>
          </a:p>
          <a:p>
            <a:pPr marL="0" indent="0">
              <a:buNone/>
            </a:pPr>
            <a:endParaRPr lang="fr-FR" sz="1400" dirty="0" smtClean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make_pair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earth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sun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fr-FR" sz="1400" b="1" dirty="0" smtClean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highlight>
                  <a:srgbClr val="FFFFFF"/>
                </a:highlight>
              </a:rPr>
              <a:t>Pour la compilation : 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$g++ -</a:t>
            </a:r>
            <a:r>
              <a:rPr lang="fr-FR" sz="16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c++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17 mergeMap.cpp –o merge.exe</a:t>
            </a:r>
            <a:endParaRPr lang="fr-FR" sz="1600" b="1" dirty="0" smtClean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42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smtClean="0"/>
              <a:t>Exemple complet avec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4104456" cy="452596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&lt;string</a:t>
            </a:r>
            <a:r>
              <a:rPr lang="fr-FR" sz="18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endParaRPr lang="fr-FR" sz="1800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template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string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18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cout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Conteneur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::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const_iterator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begin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!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"("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first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second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") 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11960" y="1556792"/>
            <a:ext cx="475252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make_pair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earth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sun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"m2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apres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	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549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smtClean="0"/>
              <a:t>Exemple complet avec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4104456" cy="452596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8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8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&lt;string</a:t>
            </a:r>
            <a:r>
              <a:rPr lang="fr-FR" sz="18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endParaRPr lang="fr-FR" sz="1800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template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string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18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cout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Conteneur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::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const_iterator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begin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!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"("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first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second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") 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11960" y="1556792"/>
            <a:ext cx="475252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make_pair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earth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sun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"m2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apres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	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547664" y="2780928"/>
            <a:ext cx="7128792" cy="2448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m1 </a:t>
            </a:r>
            <a:r>
              <a:rPr lang="en-US" sz="2400" dirty="0">
                <a:solidFill>
                  <a:schemeClr val="tx1"/>
                </a:solidFill>
              </a:rPr>
              <a:t>: (earth: 1) (moon: 2)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m2 : (moon: 2) (sun: 3)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m1 </a:t>
            </a:r>
            <a:r>
              <a:rPr lang="en-US" sz="2400" dirty="0" err="1">
                <a:solidFill>
                  <a:schemeClr val="tx1"/>
                </a:solidFill>
              </a:rPr>
              <a:t>apres</a:t>
            </a:r>
            <a:r>
              <a:rPr lang="en-US" sz="2400" dirty="0">
                <a:solidFill>
                  <a:schemeClr val="tx1"/>
                </a:solidFill>
              </a:rPr>
              <a:t> merge : (earth: 1) (moon: 2) (sun: 3)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197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et/</a:t>
            </a:r>
            <a:r>
              <a:rPr lang="fr-FR" dirty="0" err="1" smtClean="0"/>
              <a:t>multiset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642542"/>
            <a:ext cx="8507288" cy="409071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Cas particulier de </a:t>
            </a:r>
            <a:r>
              <a:rPr lang="fr-FR" sz="2000" dirty="0" err="1" smtClean="0"/>
              <a:t>map</a:t>
            </a:r>
            <a:r>
              <a:rPr lang="fr-FR" sz="2000" dirty="0" smtClean="0"/>
              <a:t> = ensemble de clés (ce ne sont plus des paires </a:t>
            </a:r>
            <a:r>
              <a:rPr lang="fr-FR" sz="2000" dirty="0" err="1" smtClean="0"/>
              <a:t>cle</a:t>
            </a:r>
            <a:r>
              <a:rPr lang="fr-FR" sz="2000" dirty="0" smtClean="0"/>
              <a:t>/val)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>
                <a:sym typeface="Wingdings" panose="05000000000000000000" pitchFamily="2" charset="2"/>
              </a:rPr>
              <a:t> même construction, insertion, fonctions membres</a:t>
            </a:r>
            <a:endParaRPr lang="fr-FR" sz="2000" dirty="0" smtClean="0"/>
          </a:p>
          <a:p>
            <a:r>
              <a:rPr lang="fr-FR" sz="2000" dirty="0">
                <a:sym typeface="Wingdings" panose="05000000000000000000" pitchFamily="2" charset="2"/>
              </a:rPr>
              <a:t>E</a:t>
            </a:r>
            <a:r>
              <a:rPr lang="fr-FR" sz="2000" dirty="0" smtClean="0">
                <a:sym typeface="Wingdings" panose="05000000000000000000" pitchFamily="2" charset="2"/>
              </a:rPr>
              <a:t>nsemble d’éléments constitués de </a:t>
            </a:r>
            <a:r>
              <a:rPr lang="fr-FR" sz="2000" b="1" dirty="0" smtClean="0">
                <a:sym typeface="Wingdings" panose="05000000000000000000" pitchFamily="2" charset="2"/>
              </a:rPr>
              <a:t>valeurs constantes -&gt; Non modifiables</a:t>
            </a:r>
            <a:endParaRPr lang="fr-FR" sz="2000" b="1" dirty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r>
              <a:rPr lang="fr-FR" sz="2000" dirty="0" smtClean="0"/>
              <a:t>set vs </a:t>
            </a:r>
            <a:r>
              <a:rPr lang="fr-FR" sz="2000" dirty="0" err="1" smtClean="0"/>
              <a:t>multiset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unicité des clés vs plusieurs éléments ont la même clé</a:t>
            </a:r>
          </a:p>
          <a:p>
            <a:r>
              <a:rPr lang="fr-FR" sz="2000" dirty="0" smtClean="0">
                <a:ea typeface="HG Mincho Light J" pitchFamily="2"/>
                <a:cs typeface="Arial Unicode MS" pitchFamily="2"/>
              </a:rPr>
              <a:t>Trié automatiquement par </a:t>
            </a:r>
            <a:r>
              <a:rPr lang="fr-FR" sz="2000" dirty="0">
                <a:ea typeface="HG Mincho Light J" pitchFamily="2"/>
                <a:cs typeface="Arial Unicode MS" pitchFamily="2"/>
              </a:rPr>
              <a:t>ordre croissant des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clés selon un opérateur de comparaison choisi à la construction</a:t>
            </a: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Accès rapide à la valeur </a:t>
            </a:r>
            <a:r>
              <a:rPr lang="fr-FR" sz="2000" dirty="0">
                <a:sym typeface="Wingdings" panose="05000000000000000000" pitchFamily="2" charset="2"/>
              </a:rPr>
              <a:t>associée à </a:t>
            </a:r>
            <a:r>
              <a:rPr lang="fr-FR" sz="2000" dirty="0" smtClean="0">
                <a:sym typeface="Wingdings" panose="05000000000000000000" pitchFamily="2" charset="2"/>
              </a:rPr>
              <a:t>clé </a:t>
            </a:r>
            <a:r>
              <a:rPr lang="fr-FR" sz="2000" dirty="0">
                <a:sym typeface="Wingdings" panose="05000000000000000000" pitchFamily="2" charset="2"/>
              </a:rPr>
              <a:t>en O(log(n</a:t>
            </a:r>
            <a:r>
              <a:rPr lang="fr-FR" sz="2000" dirty="0" smtClean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85217" y="2852936"/>
            <a:ext cx="85887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key, class Compare=less&lt;Keys&gt; 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dirty="0" smtClean="0">
                <a:solidFill>
                  <a:schemeClr val="tx1"/>
                </a:solidFill>
              </a:rPr>
              <a:t>class set/multiset;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043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set/</a:t>
            </a:r>
            <a:r>
              <a:rPr lang="fr-FR" dirty="0" err="1" smtClean="0"/>
              <a:t>multiset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11" y="1440574"/>
            <a:ext cx="8784977" cy="518457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Trié </a:t>
            </a:r>
            <a:r>
              <a:rPr lang="fr-FR" sz="2000" b="1" i="1" dirty="0">
                <a:latin typeface="Courier New" pitchFamily="49"/>
                <a:ea typeface="HG Mincho Light J" pitchFamily="2"/>
                <a:cs typeface="Arial Unicode MS" pitchFamily="2"/>
              </a:rPr>
              <a:t>par ordre croissant des </a:t>
            </a:r>
            <a:r>
              <a:rPr lang="fr-FR" sz="20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klés</a:t>
            </a:r>
            <a:endParaRPr lang="fr-FR" sz="20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set&lt;</a:t>
            </a:r>
            <a:r>
              <a:rPr lang="fr-FR" sz="1600" dirty="0" err="1" smtClean="0"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latin typeface="Lucida Console" panose="020B0609040504020204" pitchFamily="49" charset="0"/>
              </a:rPr>
              <a:t>&gt; m; 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set::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iterateur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c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out &lt;&lt; 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represente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de l’ensemble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= … 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// INTERDIT .. Valeurs constantes donc non modifiables</a:t>
            </a:r>
          </a:p>
          <a:p>
            <a:pPr marL="0" indent="0"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Insertion d’éléments possibles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Pas d’accès aux éléments avec []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Accès avec une méthode de recherche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221772" y="1713438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/>
            <a:r>
              <a:rPr lang="fr-FR" dirty="0" err="1"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smtClean="0">
                <a:latin typeface="Albany" pitchFamily="34"/>
                <a:ea typeface="HG Mincho Light J" pitchFamily="2"/>
                <a:cs typeface="Arial Unicode MS" pitchFamily="2"/>
              </a:rPr>
              <a:t>Bidirectionnel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(opère sur les 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paires</a:t>
            </a:r>
            <a:r>
              <a:rPr lang="fr-FR" dirty="0" smtClean="0">
                <a:latin typeface="Albany" pitchFamily="34"/>
                <a:ea typeface="HG Mincho Light J" pitchFamily="2"/>
                <a:cs typeface="Arial Unicode MS" pitchFamily="2"/>
              </a:rPr>
              <a:t>)</a:t>
            </a: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c</a:t>
            </a:r>
            <a:r>
              <a:rPr lang="fr-FR" dirty="0" smtClean="0">
                <a:latin typeface="Albany" pitchFamily="34"/>
                <a:ea typeface="HG Mincho Light J" pitchFamily="2"/>
                <a:cs typeface="Arial Unicode MS" pitchFamily="2"/>
              </a:rPr>
              <a:t>lés </a:t>
            </a:r>
            <a:r>
              <a:rPr lang="fr-FR" b="1" dirty="0" err="1" smtClean="0">
                <a:latin typeface="Albany" pitchFamily="34"/>
                <a:ea typeface="HG Mincho Light J" pitchFamily="2"/>
                <a:cs typeface="Arial Unicode MS" pitchFamily="2"/>
              </a:rPr>
              <a:t>const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endParaRPr lang="fr-FR" dirty="0"/>
          </a:p>
        </p:txBody>
      </p:sp>
      <p:grpSp>
        <p:nvGrpSpPr>
          <p:cNvPr id="63" name="Groupe 62"/>
          <p:cNvGrpSpPr/>
          <p:nvPr/>
        </p:nvGrpSpPr>
        <p:grpSpPr>
          <a:xfrm>
            <a:off x="1017418" y="1714819"/>
            <a:ext cx="3918614" cy="653171"/>
            <a:chOff x="979980" y="1959513"/>
            <a:chExt cx="3918614" cy="653171"/>
          </a:xfrm>
        </p:grpSpPr>
        <p:sp>
          <p:nvSpPr>
            <p:cNvPr id="64" name="Forme libre 63"/>
            <p:cNvSpPr/>
            <p:nvPr/>
          </p:nvSpPr>
          <p:spPr>
            <a:xfrm>
              <a:off x="979980" y="1959513"/>
              <a:ext cx="3918614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5" name="Connecteur droit 64"/>
            <p:cNvSpPr/>
            <p:nvPr/>
          </p:nvSpPr>
          <p:spPr>
            <a:xfrm>
              <a:off x="1633082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6" name="Connecteur droit 65"/>
            <p:cNvSpPr/>
            <p:nvPr/>
          </p:nvSpPr>
          <p:spPr>
            <a:xfrm>
              <a:off x="2286185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7" name="Connecteur droit 66"/>
            <p:cNvSpPr/>
            <p:nvPr/>
          </p:nvSpPr>
          <p:spPr>
            <a:xfrm>
              <a:off x="2939287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8" name="Connecteur droit 67"/>
            <p:cNvSpPr/>
            <p:nvPr/>
          </p:nvSpPr>
          <p:spPr>
            <a:xfrm>
              <a:off x="3592390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9" name="Connecteur droit 68"/>
            <p:cNvSpPr/>
            <p:nvPr/>
          </p:nvSpPr>
          <p:spPr>
            <a:xfrm>
              <a:off x="4245492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044964" y="1996417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731048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384150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037253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690355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343457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239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algorithmes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Algorithmes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08000" indent="0">
              <a:buNone/>
            </a:pP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Utilisent les </a:t>
            </a:r>
            <a:r>
              <a:rPr lang="fr-FR" sz="2800" dirty="0" err="1">
                <a:solidFill>
                  <a:schemeClr val="tx1"/>
                </a:solidFill>
                <a:latin typeface="+mj-lt"/>
                <a:cs typeface="Arial Unicode MS" pitchFamily="2"/>
              </a:rPr>
              <a:t>itérateurs</a:t>
            </a:r>
            <a:endParaRPr lang="fr-FR" sz="2800" dirty="0">
              <a:solidFill>
                <a:schemeClr val="tx1"/>
              </a:solidFill>
              <a:latin typeface="+mj-lt"/>
              <a:cs typeface="Arial Unicode MS" pitchFamily="2"/>
            </a:endParaRPr>
          </a:p>
          <a:p>
            <a:pPr lvl="0">
              <a:buNone/>
            </a:pP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Travaillent sur des intervalles</a:t>
            </a:r>
          </a:p>
          <a:p>
            <a:pPr lvl="0">
              <a:buNone/>
            </a:pP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Fonctionnent avec tous les conteneurs</a:t>
            </a:r>
          </a:p>
          <a:p>
            <a:pPr lvl="0">
              <a:buNone/>
            </a:pP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Permettent de mettre en relation des conteneurs de types différents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En prévision des exemples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1"/>
            <a:ext cx="7957399" cy="4603875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#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include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&lt;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list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#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include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&lt;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vector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using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namespace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std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</a:t>
            </a:r>
          </a:p>
          <a:p>
            <a:pPr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/* Quelques conteneurs */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list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&lt;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&gt; L,M;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vector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&lt;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&gt; V,W;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list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::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iterator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&lt;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&gt;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i,j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</a:t>
            </a:r>
          </a:p>
          <a:p>
            <a:pPr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/* Un prédicat */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pos(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x) { return x&gt;=0?true:false;}</a:t>
            </a:r>
          </a:p>
          <a:p>
            <a:pPr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/* Une fonction génératrice */</a:t>
            </a:r>
          </a:p>
          <a:p>
            <a:pPr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gen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 { return time()/1000;}</a:t>
            </a:r>
          </a:p>
          <a:p>
            <a:pPr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0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général de la STL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95929"/>
            <a:ext cx="8640960" cy="47853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dirty="0" smtClean="0"/>
              <a:t>Un ensemble de classes conteneurs :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list</a:t>
            </a:r>
            <a:r>
              <a:rPr lang="fr-FR" sz="2400" dirty="0" smtClean="0"/>
              <a:t>, </a:t>
            </a:r>
            <a:r>
              <a:rPr lang="fr-FR" sz="2400" dirty="0" err="1" smtClean="0"/>
              <a:t>map</a:t>
            </a:r>
            <a:r>
              <a:rPr lang="fr-FR" sz="2400" dirty="0" smtClean="0"/>
              <a:t>, set, queue, </a:t>
            </a:r>
            <a:r>
              <a:rPr lang="fr-FR" sz="2400" dirty="0" err="1" smtClean="0"/>
              <a:t>stack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r>
              <a:rPr lang="fr-FR" sz="2400" dirty="0" smtClean="0"/>
              <a:t>, … pour contenir des données de tous types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Une abstraction des pointeurs : les </a:t>
            </a:r>
            <a:r>
              <a:rPr lang="fr-FR" sz="2400" dirty="0" err="1" smtClean="0"/>
              <a:t>itérateurs</a:t>
            </a:r>
            <a:r>
              <a:rPr lang="fr-FR" sz="2400" dirty="0" smtClean="0"/>
              <a:t> pour parcourir les conteneurs et accéder aux données de manière performante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Des méthodes appliqués aux conteneurs : </a:t>
            </a:r>
            <a:r>
              <a:rPr lang="fr-FR" sz="2400" dirty="0" err="1" smtClean="0"/>
              <a:t>sort,find</a:t>
            </a:r>
            <a:r>
              <a:rPr lang="fr-FR" sz="2400" dirty="0" smtClean="0"/>
              <a:t>, …  pour manipuler les données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Une classe string permettant de gérer de manière sûre les chaînes de caractères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Généralités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412776"/>
            <a:ext cx="7957399" cy="4847214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fr-FR" sz="2400" b="1" spc="-175" dirty="0">
                <a:solidFill>
                  <a:prstClr val="black"/>
                </a:solidFill>
                <a:latin typeface="+mn-lt"/>
                <a:cs typeface="Arial"/>
              </a:rPr>
              <a:t>count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: compte les valeurs égales à une valeur</a:t>
            </a:r>
            <a:r>
              <a:rPr lang="fr-FR" sz="2400" spc="2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400" dirty="0" smtClean="0">
                <a:solidFill>
                  <a:prstClr val="black"/>
                </a:solidFill>
                <a:latin typeface="+mn-lt"/>
                <a:cs typeface="Arial"/>
              </a:rPr>
              <a:t>donné</a:t>
            </a:r>
            <a:endParaRPr lang="fr-FR" sz="24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int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count(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&amp; val);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count_if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cout &lt;&lt;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count_if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L.begin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(),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L.end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(),pos) &lt;&lt; '\n';</a:t>
            </a:r>
          </a:p>
          <a:p>
            <a:pPr lvl="0"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marR="179705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400" b="1" spc="-165" dirty="0" err="1">
                <a:solidFill>
                  <a:prstClr val="black"/>
                </a:solidFill>
                <a:latin typeface="+mn-lt"/>
                <a:cs typeface="Arial"/>
              </a:rPr>
              <a:t>for_each</a:t>
            </a:r>
            <a:r>
              <a:rPr lang="fr-FR" sz="2400" b="1" spc="-16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: permet d’appliquer </a:t>
            </a:r>
            <a:r>
              <a:rPr lang="fr-FR" sz="2400" spc="-5" dirty="0">
                <a:solidFill>
                  <a:prstClr val="black"/>
                </a:solidFill>
                <a:latin typeface="+mn-lt"/>
                <a:cs typeface="Arial"/>
              </a:rPr>
              <a:t>un traitement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(non </a:t>
            </a:r>
            <a:r>
              <a:rPr lang="fr-FR" sz="2400" spc="-5" dirty="0">
                <a:solidFill>
                  <a:prstClr val="black"/>
                </a:solidFill>
                <a:latin typeface="+mn-lt"/>
                <a:cs typeface="Arial"/>
              </a:rPr>
              <a:t>mutant)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à </a:t>
            </a:r>
            <a:r>
              <a:rPr lang="fr-FR" sz="2400" spc="-5" dirty="0">
                <a:solidFill>
                  <a:prstClr val="black"/>
                </a:solidFill>
                <a:latin typeface="+mn-lt"/>
                <a:cs typeface="Arial"/>
              </a:rPr>
              <a:t>tous 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les</a:t>
            </a:r>
            <a:r>
              <a:rPr lang="fr-FR" sz="2400" spc="-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400" spc="-5" dirty="0" smtClean="0">
                <a:solidFill>
                  <a:prstClr val="black"/>
                </a:solidFill>
                <a:latin typeface="+mn-lt"/>
                <a:cs typeface="Arial"/>
              </a:rPr>
              <a:t>éléments</a:t>
            </a:r>
            <a:endParaRPr lang="fr-FR" sz="24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function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for_each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35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d’utilisation de </a:t>
            </a:r>
            <a:r>
              <a:rPr lang="fr-FR" dirty="0" err="1" smtClean="0">
                <a:latin typeface="Lucida Console" panose="020B0609040504020204" pitchFamily="49" charset="0"/>
              </a:rPr>
              <a:t>for_each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lvl="0" indent="0" defTabSz="914400">
              <a:spcBef>
                <a:spcPts val="330"/>
              </a:spcBef>
              <a:buNone/>
              <a:tabLst>
                <a:tab pos="736600" algn="l"/>
                <a:tab pos="1971039" algn="l"/>
                <a:tab pos="2656840" algn="l"/>
                <a:tab pos="3068320" algn="l"/>
                <a:tab pos="3342640" algn="l"/>
                <a:tab pos="4028440" algn="l"/>
                <a:tab pos="4440555" algn="l"/>
                <a:tab pos="4714875" algn="l"/>
                <a:tab pos="5126355" algn="l"/>
                <a:tab pos="5949315" algn="l"/>
              </a:tabLst>
            </a:pP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void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	afficher	(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	a)	{	cout	&lt;&lt;	a	&lt;&lt;	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endl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;	}</a:t>
            </a:r>
          </a:p>
          <a:p>
            <a:pPr marL="50800" lvl="0" indent="0" defTabSz="914400">
              <a:spcBef>
                <a:spcPts val="220"/>
              </a:spcBef>
              <a:buNone/>
            </a:pP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…</a:t>
            </a:r>
          </a:p>
          <a:p>
            <a:pPr marL="50800" lvl="0" indent="0" defTabSz="914400">
              <a:spcBef>
                <a:spcPts val="210"/>
              </a:spcBef>
              <a:buNone/>
              <a:tabLst>
                <a:tab pos="1696720" algn="l"/>
              </a:tabLst>
            </a:pP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vector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	v;</a:t>
            </a:r>
          </a:p>
          <a:p>
            <a:pPr marL="50800" lvl="0" indent="0" defTabSz="914400">
              <a:spcBef>
                <a:spcPts val="220"/>
              </a:spcBef>
              <a:buNone/>
              <a:tabLst>
                <a:tab pos="462280" algn="l"/>
                <a:tab pos="1010919" algn="l"/>
                <a:tab pos="1422400" algn="l"/>
                <a:tab pos="2519680" algn="l"/>
                <a:tab pos="2931160" algn="l"/>
              </a:tabLst>
            </a:pP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//	...	on	remplit	le	</a:t>
            </a:r>
            <a:r>
              <a:rPr lang="fr-F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vecteur</a:t>
            </a:r>
          </a:p>
          <a:p>
            <a:pPr marL="50800" lvl="0" indent="0" defTabSz="914400">
              <a:spcBef>
                <a:spcPts val="220"/>
              </a:spcBef>
              <a:buNone/>
              <a:tabLst>
                <a:tab pos="462280" algn="l"/>
                <a:tab pos="1010919" algn="l"/>
                <a:tab pos="1422400" algn="l"/>
                <a:tab pos="2519680" algn="l"/>
                <a:tab pos="2931160" algn="l"/>
              </a:tabLst>
            </a:pP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50800" lvl="0" indent="0" defTabSz="914400">
              <a:spcBef>
                <a:spcPts val="220"/>
              </a:spcBef>
              <a:buNone/>
              <a:tabLst>
                <a:tab pos="1285240" algn="l"/>
                <a:tab pos="2931160" algn="l"/>
                <a:tab pos="4165600" algn="l"/>
              </a:tabLst>
            </a:pP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for_each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	(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v.begin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	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v.end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	afficher);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08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Comparaison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58113" y="1772816"/>
            <a:ext cx="8980157" cy="3304313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marR="15621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b="1" spc="-170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equal</a:t>
            </a:r>
            <a:r>
              <a:rPr lang="fr-FR" sz="2000" b="1" spc="-170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</a:t>
            </a:r>
            <a:r>
              <a:rPr lang="fr-FR" sz="2000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: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détermine </a:t>
            </a:r>
            <a:r>
              <a:rPr lang="fr-FR" sz="2000" spc="5" dirty="0">
                <a:solidFill>
                  <a:prstClr val="black"/>
                </a:solidFill>
                <a:latin typeface="+mj-lt"/>
                <a:cs typeface="Arial"/>
              </a:rPr>
              <a:t>si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deux conteneurs sont égaux en comparant 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leur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contenu</a:t>
            </a:r>
            <a:endParaRPr lang="fr-FR" sz="16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first1, Inp1 last1, Inp2 first2);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first1,Inp1 last1,Inp2 first2,Pred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lexicographical_compare</a:t>
            </a:r>
            <a:r>
              <a:rPr lang="fr-FR" sz="20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 :</a:t>
            </a:r>
            <a:endParaRPr lang="fr-FR" sz="2000" b="1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lexicographical_compare</a:t>
            </a:r>
            <a:r>
              <a:rPr lang="fr-FR" sz="16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first1,Inp1 last1,Inp2 first2,Inp2 last2</a:t>
            </a:r>
            <a:r>
              <a:rPr lang="fr-FR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min, max,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min_element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, </a:t>
            </a:r>
            <a:r>
              <a:rPr lang="fr-FR" sz="20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max_element</a:t>
            </a:r>
            <a:r>
              <a:rPr lang="fr-FR" sz="20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: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calcul des min, max, …</a:t>
            </a:r>
            <a:endParaRPr lang="fr-FR" sz="2000" b="1" dirty="0">
              <a:solidFill>
                <a:schemeClr val="tx1"/>
              </a:solidFill>
              <a:latin typeface="+mn-lt"/>
              <a:cs typeface="Arial Unicode MS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3528" y="4797152"/>
            <a:ext cx="8173921" cy="1571858"/>
          </a:xfrm>
          <a:prstGeom prst="rect">
            <a:avLst/>
          </a:prstGeom>
          <a:noFill/>
          <a:ln w="36000">
            <a:solidFill>
              <a:srgbClr val="FF9966"/>
            </a:solidFill>
            <a:prstDash val="solid"/>
          </a:ln>
        </p:spPr>
        <p:txBody>
          <a:bodyPr vert="horz" wrap="none" lIns="16328" tIns="16328" rIns="16328" bIns="16328" compatLnSpc="0">
            <a:spAutoFit/>
          </a:bodyPr>
          <a:lstStyle/>
          <a:p>
            <a:pPr marL="391867" indent="-293900" hangingPunct="0"/>
            <a:endParaRPr lang="fr-FR" sz="2000" dirty="0">
              <a:latin typeface="Lucida Console" panose="020B0609040504020204" pitchFamily="49" charset="0"/>
              <a:ea typeface="HG Mincho Light J" pitchFamily="2"/>
              <a:cs typeface="Arial Unicode MS" pitchFamily="2"/>
            </a:endParaRPr>
          </a:p>
          <a:p>
            <a:pPr marL="391867" indent="-293900" hangingPunct="0"/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if (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equal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L.begin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(),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L.begin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()+10,V.begin(),pos)) </a:t>
            </a:r>
            <a:r>
              <a:rPr lang="fr-FR" sz="2000" b="1" dirty="0" smtClean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...</a:t>
            </a:r>
          </a:p>
          <a:p>
            <a:pPr marL="391867" indent="-293900" hangingPunct="0"/>
            <a:endParaRPr lang="fr-FR" sz="2000" b="1" dirty="0">
              <a:latin typeface="Lucida Console" panose="020B0609040504020204" pitchFamily="49" charset="0"/>
              <a:ea typeface="HG Mincho Light J" pitchFamily="2"/>
              <a:cs typeface="Arial Unicode MS" pitchFamily="2"/>
            </a:endParaRPr>
          </a:p>
          <a:p>
            <a:pPr marL="391867" indent="-293900" hangingPunct="0"/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if (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lexicographical_compare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L.begin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(),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L.end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(),</a:t>
            </a:r>
            <a:b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</a:b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                          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V.begin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(),</a:t>
            </a:r>
            <a:r>
              <a:rPr lang="fr-FR" sz="2000" b="1" dirty="0" err="1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V.end</a:t>
            </a:r>
            <a:r>
              <a:rPr lang="fr-FR" sz="2000" b="1" dirty="0"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()) ...</a:t>
            </a:r>
          </a:p>
          <a:p>
            <a:pPr marL="391867" indent="-293900" hangingPunct="0"/>
            <a:endParaRPr lang="fr-FR" sz="2000" dirty="0">
              <a:latin typeface="Lucida Console" panose="020B0609040504020204" pitchFamily="49" charset="0"/>
              <a:ea typeface="Courier New" pitchFamily="49"/>
              <a:cs typeface="Courier New" pitchFamily="49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Recherche, remplacement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63277" y="1454285"/>
            <a:ext cx="8585188" cy="4999051"/>
          </a:xfrm>
        </p:spPr>
        <p:txBody>
          <a:bodyPr>
            <a:normAutofit fontScale="92500" lnSpcReduction="1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spc="-16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adjacent_find</a:t>
            </a:r>
            <a:r>
              <a:rPr lang="fr-FR" sz="1800" b="1" spc="-16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 </a:t>
            </a:r>
            <a:r>
              <a:rPr lang="fr-FR" sz="1800" dirty="0" smtClean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recherche deux valeurs consécutives</a:t>
            </a:r>
            <a:r>
              <a:rPr lang="fr-FR" sz="2000" spc="-7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égales</a:t>
            </a:r>
            <a:endParaRPr lang="fr-FR" sz="2000" dirty="0" smtClean="0">
              <a:solidFill>
                <a:schemeClr val="tx1"/>
              </a:solidFill>
              <a:latin typeface="+mj-lt"/>
              <a:cs typeface="Arial Unicode MS" pitchFamily="2"/>
            </a:endParaRPr>
          </a:p>
          <a:p>
            <a:pPr lvl="0">
              <a:buNone/>
            </a:pP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adjacent_find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</a:t>
            </a:r>
          </a:p>
          <a:p>
            <a:pPr lvl="0">
              <a:buNone/>
            </a:pPr>
            <a:endParaRPr lang="fr-FR" sz="16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spc="-114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find</a:t>
            </a:r>
            <a:r>
              <a:rPr lang="fr-FR" sz="1800" b="1" spc="-114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(),</a:t>
            </a:r>
            <a:r>
              <a:rPr lang="fr-FR" sz="1800" b="1" spc="-114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find_end</a:t>
            </a:r>
            <a:r>
              <a:rPr lang="fr-FR" sz="1800" b="1" spc="-114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(),</a:t>
            </a:r>
            <a:r>
              <a:rPr lang="fr-FR" sz="1800" b="1" spc="-114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find_first_of</a:t>
            </a:r>
            <a:r>
              <a:rPr lang="fr-FR" sz="1800" b="1" spc="-114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(),</a:t>
            </a:r>
            <a:r>
              <a:rPr lang="fr-FR" sz="1800" b="1" spc="-114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find_if</a:t>
            </a:r>
            <a:r>
              <a:rPr lang="fr-FR" sz="1800" b="1" spc="-114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 </a:t>
            </a:r>
            <a:r>
              <a:rPr lang="fr-FR" sz="2000" dirty="0" smtClean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une</a:t>
            </a:r>
            <a:r>
              <a:rPr lang="fr-FR" sz="2000" spc="-12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valeur</a:t>
            </a:r>
          </a:p>
          <a:p>
            <a:pPr lvl="0">
              <a:buNone/>
            </a:pP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find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value)</a:t>
            </a:r>
          </a:p>
          <a:p>
            <a:pPr marL="97967" indent="0" hangingPunct="0">
              <a:buNone/>
            </a:pPr>
            <a:r>
              <a:rPr lang="fr-FR" sz="2000" b="1" spc="-160" dirty="0" smtClean="0">
                <a:solidFill>
                  <a:schemeClr val="tx1"/>
                </a:solidFill>
                <a:latin typeface="Arial"/>
                <a:cs typeface="Arial"/>
              </a:rPr>
              <a:t>Exemple :  </a:t>
            </a:r>
          </a:p>
          <a:p>
            <a:pPr marL="97967" indent="0" hangingPunct="0">
              <a:buNone/>
            </a:pP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if 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find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V.begin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(),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V.end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(),0) == 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V.end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()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)</a:t>
            </a:r>
          </a:p>
          <a:p>
            <a:pPr marL="97967" indent="0" hangingPunct="0">
              <a:buNone/>
            </a:pP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   count &lt;&lt; 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Courier New" pitchFamily="49"/>
                <a:cs typeface="Courier New" pitchFamily="49"/>
              </a:rPr>
              <a:t>"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aucun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element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egal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 a 0\n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ea typeface="Courier New" pitchFamily="49"/>
                <a:cs typeface="Courier New" pitchFamily="49"/>
              </a:rPr>
              <a:t>";</a:t>
            </a:r>
            <a:endParaRPr lang="fr-FR" sz="2000" b="1" spc="-16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52400" lvl="0" indent="0" defTabSz="914400">
              <a:spcBef>
                <a:spcPts val="234"/>
              </a:spcBef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endParaRPr lang="fr-FR" sz="1800" b="1" spc="-160" dirty="0" smtClean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spc="-160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search</a:t>
            </a:r>
            <a:r>
              <a:rPr lang="fr-FR" sz="1800" b="1" spc="-160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() </a:t>
            </a:r>
            <a:r>
              <a:rPr lang="fr-FR" sz="2000" dirty="0" smtClean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une séquence</a:t>
            </a:r>
            <a:r>
              <a:rPr lang="fr-FR" sz="2000" spc="-105" dirty="0" smtClean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j-lt"/>
                <a:cs typeface="Arial"/>
              </a:rPr>
              <a:t>d’éléments</a:t>
            </a:r>
            <a:endParaRPr lang="fr-FR" sz="2000" dirty="0" smtClean="0">
              <a:solidFill>
                <a:prstClr val="black"/>
              </a:solidFill>
              <a:latin typeface="+mj-lt"/>
              <a:cs typeface="Arial"/>
            </a:endParaRPr>
          </a:p>
          <a:p>
            <a:pPr lvl="0">
              <a:buNone/>
            </a:pP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Fwd1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search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(Fwd1 first, Fwd1 last, Fwd2 first2, Fd2 last2)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fr-FR" sz="1800" b="1" spc="-160" dirty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fr-FR" sz="1800" b="1" spc="-160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replace():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remplace les valeurs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d’un</a:t>
            </a:r>
            <a:r>
              <a:rPr lang="fr-FR" sz="2000" spc="-30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void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replace(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last,const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old,const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new)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Copie, suppression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628800"/>
            <a:ext cx="8637937" cy="4608512"/>
          </a:xfrm>
        </p:spPr>
        <p:txBody>
          <a:bodyPr>
            <a:no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lvl="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spc="-17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lang="fr-FR" sz="2000" b="1" spc="-170" dirty="0" smtClean="0">
                <a:solidFill>
                  <a:prstClr val="black"/>
                </a:solidFill>
                <a:latin typeface="Arial"/>
                <a:cs typeface="Arial"/>
              </a:rPr>
              <a:t>opy() </a:t>
            </a:r>
            <a:r>
              <a:rPr lang="fr-FR" sz="2000" b="1" spc="-1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2000" b="1" spc="-170" dirty="0" smtClean="0">
                <a:solidFill>
                  <a:prstClr val="black"/>
                </a:solidFill>
                <a:latin typeface="Arial"/>
                <a:cs typeface="Arial"/>
              </a:rPr>
              <a:t>[</a:t>
            </a:r>
            <a:r>
              <a:rPr lang="fr-FR" sz="2000" b="1" spc="-17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2000" b="1" spc="-195" dirty="0" err="1">
                <a:solidFill>
                  <a:prstClr val="black"/>
                </a:solidFill>
                <a:latin typeface="Arial"/>
                <a:cs typeface="Arial"/>
              </a:rPr>
              <a:t>copy_backward</a:t>
            </a:r>
            <a:r>
              <a:rPr lang="fr-FR" sz="2000" spc="-195" dirty="0">
                <a:solidFill>
                  <a:prstClr val="black"/>
                </a:solidFill>
                <a:latin typeface="Arial"/>
                <a:cs typeface="Arial"/>
              </a:rPr>
              <a:t>()</a:t>
            </a:r>
            <a:r>
              <a:rPr lang="fr-FR" sz="2000" b="1" spc="-170" dirty="0" smtClean="0">
                <a:solidFill>
                  <a:prstClr val="black"/>
                </a:solidFill>
                <a:latin typeface="Arial"/>
                <a:cs typeface="Arial"/>
              </a:rPr>
              <a:t> ]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: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recopie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 contenu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d’un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intervalle dans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un</a:t>
            </a:r>
            <a:r>
              <a:rPr lang="fr-FR" sz="2000" spc="-25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 [en parcourant l’intervalle à l’envers]</a:t>
            </a:r>
            <a:endParaRPr lang="fr-FR" sz="2000" dirty="0" smtClean="0">
              <a:solidFill>
                <a:prstClr val="black"/>
              </a:solidFill>
              <a:latin typeface="+mj-lt"/>
              <a:cs typeface="Arial"/>
            </a:endParaRPr>
          </a:p>
          <a:p>
            <a:pPr marL="1270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endParaRPr lang="fr-FR" sz="16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1270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copy(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result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</a:t>
            </a:r>
            <a:r>
              <a:rPr lang="fr-FR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Attention à l'allocation 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mémoire</a:t>
            </a:r>
            <a:endParaRPr lang="fr-FR" sz="2400" dirty="0" smtClean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12700" marR="21590" lvl="0" indent="0" defTabSz="914400">
              <a:lnSpc>
                <a:spcPts val="1970"/>
              </a:lnSpc>
              <a:spcBef>
                <a:spcPts val="505"/>
              </a:spcBef>
              <a:spcAft>
                <a:spcPts val="0"/>
              </a:spcAft>
              <a:buClrTx/>
              <a:buSzTx/>
              <a:buNone/>
            </a:pPr>
            <a:endParaRPr lang="fr-FR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1590" lvl="0" indent="0" defTabSz="914400">
              <a:lnSpc>
                <a:spcPts val="1970"/>
              </a:lnSpc>
              <a:spcBef>
                <a:spcPts val="505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spc="-90" dirty="0" err="1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lang="fr-FR" sz="2000" b="1" spc="-90" dirty="0" err="1" smtClean="0">
                <a:solidFill>
                  <a:prstClr val="black"/>
                </a:solidFill>
                <a:latin typeface="Arial"/>
                <a:cs typeface="Arial"/>
              </a:rPr>
              <a:t>ill</a:t>
            </a:r>
            <a:r>
              <a:rPr lang="fr-FR" sz="2000" spc="-90" dirty="0" smtClean="0">
                <a:solidFill>
                  <a:prstClr val="black"/>
                </a:solidFill>
                <a:latin typeface="Arial"/>
                <a:cs typeface="Arial"/>
              </a:rPr>
              <a:t>() :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remplit le conteneur avec une valeur</a:t>
            </a:r>
            <a:r>
              <a:rPr lang="fr-FR" sz="2000" spc="5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donnée</a:t>
            </a:r>
            <a:endParaRPr lang="fr-FR" sz="2000" dirty="0">
              <a:solidFill>
                <a:prstClr val="black"/>
              </a:solidFill>
              <a:latin typeface="+mj-lt"/>
              <a:cs typeface="Arial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fill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const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T&amp; val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fr-FR" sz="1800" b="1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Copie, suppression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79512" y="1196752"/>
            <a:ext cx="8856984" cy="5040560"/>
          </a:xfrm>
        </p:spPr>
        <p:txBody>
          <a:bodyPr>
            <a:no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61925" lvl="0" indent="0" defTabSz="914400"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r>
              <a:rPr lang="fr-FR" sz="2400" b="1" spc="-170" dirty="0" err="1">
                <a:solidFill>
                  <a:prstClr val="black"/>
                </a:solidFill>
                <a:latin typeface="+mn-lt"/>
                <a:cs typeface="Arial"/>
              </a:rPr>
              <a:t>g</a:t>
            </a:r>
            <a:r>
              <a:rPr lang="fr-FR" sz="2400" b="1" spc="-170" dirty="0" err="1" smtClean="0">
                <a:solidFill>
                  <a:prstClr val="black"/>
                </a:solidFill>
                <a:latin typeface="+mn-lt"/>
                <a:cs typeface="Arial"/>
              </a:rPr>
              <a:t>enerate</a:t>
            </a:r>
            <a:r>
              <a:rPr lang="fr-FR" sz="2400" spc="-170" dirty="0" smtClean="0">
                <a:solidFill>
                  <a:prstClr val="black"/>
                </a:solidFill>
                <a:latin typeface="+mn-lt"/>
                <a:cs typeface="Arial"/>
              </a:rPr>
              <a:t>(): </a:t>
            </a:r>
            <a:r>
              <a:rPr lang="fr-FR" sz="2400" dirty="0" smtClean="0">
                <a:solidFill>
                  <a:prstClr val="black"/>
                </a:solidFill>
                <a:latin typeface="+mn-lt"/>
                <a:cs typeface="Arial"/>
              </a:rPr>
              <a:t>produit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une suite de valeurs dans </a:t>
            </a:r>
            <a:r>
              <a:rPr lang="fr-FR" sz="2400" spc="-5" dirty="0">
                <a:solidFill>
                  <a:prstClr val="black"/>
                </a:solidFill>
                <a:latin typeface="+mn-lt"/>
                <a:cs typeface="Arial"/>
              </a:rPr>
              <a:t>un </a:t>
            </a:r>
            <a:r>
              <a:rPr lang="fr-FR" sz="2400" dirty="0">
                <a:solidFill>
                  <a:prstClr val="black"/>
                </a:solidFill>
                <a:latin typeface="+mn-lt"/>
                <a:cs typeface="Arial"/>
              </a:rPr>
              <a:t>conteneur résultant  de l’application d’une</a:t>
            </a:r>
            <a:r>
              <a:rPr lang="fr-FR" sz="2400" spc="-1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400" spc="-5" dirty="0" smtClean="0">
                <a:solidFill>
                  <a:prstClr val="black"/>
                </a:solidFill>
                <a:latin typeface="+mn-lt"/>
                <a:cs typeface="Arial"/>
              </a:rPr>
              <a:t>fonction</a:t>
            </a:r>
          </a:p>
          <a:p>
            <a:pPr marL="12700" marR="161925" indent="0" defTabSz="914400">
              <a:lnSpc>
                <a:spcPts val="1960"/>
              </a:lnSpc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generate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Generator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marR="161925" lvl="0" indent="0" defTabSz="914400">
              <a:lnSpc>
                <a:spcPts val="1960"/>
              </a:lnSpc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endParaRPr lang="fr-FR" sz="20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61925" lvl="0" indent="0" defTabSz="914400">
              <a:lnSpc>
                <a:spcPts val="1960"/>
              </a:lnSpc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2400" b="1" spc="-185" dirty="0" err="1">
                <a:solidFill>
                  <a:prstClr val="black"/>
                </a:solidFill>
                <a:latin typeface="+mj-lt"/>
                <a:cs typeface="Arial"/>
              </a:rPr>
              <a:t>r</a:t>
            </a:r>
            <a:r>
              <a:rPr lang="fr-FR" sz="2400" b="1" spc="-185" dirty="0" err="1" smtClean="0">
                <a:solidFill>
                  <a:prstClr val="black"/>
                </a:solidFill>
                <a:latin typeface="+mj-lt"/>
                <a:cs typeface="Arial"/>
              </a:rPr>
              <a:t>emove_if</a:t>
            </a:r>
            <a:r>
              <a:rPr lang="fr-FR" sz="2400" spc="-185" dirty="0" smtClean="0">
                <a:solidFill>
                  <a:prstClr val="black"/>
                </a:solidFill>
                <a:latin typeface="+mj-lt"/>
                <a:cs typeface="Arial"/>
              </a:rPr>
              <a:t>() </a:t>
            </a:r>
            <a:r>
              <a:rPr lang="fr-FR" sz="2400" spc="-185" dirty="0" smtClean="0">
                <a:solidFill>
                  <a:prstClr val="black"/>
                </a:solidFill>
                <a:latin typeface="+mj-lt"/>
                <a:cs typeface="Arial"/>
              </a:rPr>
              <a:t>:  </a:t>
            </a:r>
            <a:r>
              <a:rPr lang="fr-FR" sz="2400" dirty="0">
                <a:solidFill>
                  <a:prstClr val="black"/>
                </a:solidFill>
                <a:latin typeface="+mj-lt"/>
                <a:cs typeface="Arial"/>
              </a:rPr>
              <a:t>suppression </a:t>
            </a:r>
            <a:r>
              <a:rPr lang="fr-FR" sz="2400" spc="-5" dirty="0">
                <a:solidFill>
                  <a:prstClr val="black"/>
                </a:solidFill>
                <a:latin typeface="+mj-lt"/>
                <a:cs typeface="Arial"/>
              </a:rPr>
              <a:t>des </a:t>
            </a:r>
            <a:r>
              <a:rPr lang="fr-FR" sz="2400" dirty="0">
                <a:solidFill>
                  <a:prstClr val="black"/>
                </a:solidFill>
                <a:latin typeface="+mj-lt"/>
                <a:cs typeface="Arial"/>
              </a:rPr>
              <a:t>valeurs qui correspondent à </a:t>
            </a:r>
            <a:r>
              <a:rPr lang="fr-FR" sz="2400" spc="-5" dirty="0">
                <a:solidFill>
                  <a:prstClr val="black"/>
                </a:solidFill>
                <a:latin typeface="+mj-lt"/>
                <a:cs typeface="Arial"/>
              </a:rPr>
              <a:t>un</a:t>
            </a:r>
            <a:r>
              <a:rPr lang="fr-FR" sz="2400" spc="-19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400" dirty="0" smtClean="0">
                <a:solidFill>
                  <a:prstClr val="black"/>
                </a:solidFill>
                <a:latin typeface="+mj-lt"/>
                <a:cs typeface="Arial"/>
              </a:rPr>
              <a:t>critère</a:t>
            </a:r>
            <a:endParaRPr lang="fr-FR" sz="14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remove_if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(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Out </a:t>
            </a: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result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fr-FR" sz="1800" b="1" i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Predicate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pred</a:t>
            </a:r>
            <a:r>
              <a:rPr lang="fr-FR" sz="18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endParaRPr lang="fr-FR" sz="1800" b="1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2400" dirty="0" smtClean="0">
                <a:solidFill>
                  <a:schemeClr val="tx1"/>
                </a:solidFill>
                <a:latin typeface="+mn-lt"/>
              </a:rPr>
              <a:t>Exemple :</a:t>
            </a:r>
          </a:p>
          <a:p>
            <a:pPr marL="1270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V.erase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remove_if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L.begin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(),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L.end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(), i, pos),last);</a:t>
            </a: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endParaRPr lang="fr-FR" sz="1800" b="1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7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Réarrangements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653606" cy="5112568"/>
          </a:xfrm>
        </p:spPr>
        <p:txBody>
          <a:bodyPr>
            <a:normAutofit lnSpcReduction="1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spc="-18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random_shuffle</a:t>
            </a:r>
            <a:r>
              <a:rPr lang="fr-FR" sz="2000" spc="-18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 ():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distribue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uniformément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les valeurs d’un</a:t>
            </a:r>
            <a:r>
              <a:rPr lang="fr-FR" sz="2000" spc="-17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</a:t>
            </a:r>
            <a:endParaRPr lang="fr-FR" sz="2200" dirty="0" smtClean="0">
              <a:solidFill>
                <a:schemeClr val="tx1"/>
              </a:solidFill>
              <a:latin typeface="+mj-lt"/>
            </a:endParaRPr>
          </a:p>
          <a:p>
            <a:pPr lvl="0"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random_shuffle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last);</a:t>
            </a:r>
          </a:p>
          <a:p>
            <a:pPr marL="12700" lvl="0" indent="0" defTabSz="914400">
              <a:spcBef>
                <a:spcPts val="9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spc="-165" dirty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r</a:t>
            </a:r>
            <a:r>
              <a:rPr lang="fr-FR" sz="2000" b="1" spc="-16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everse</a:t>
            </a:r>
            <a:r>
              <a:rPr lang="fr-FR" sz="2000" spc="-16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 () :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inversion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des valeurs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d’un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conteneur par rapport à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un</a:t>
            </a:r>
            <a:r>
              <a:rPr lang="fr-FR" sz="2000" spc="-25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pivot</a:t>
            </a:r>
          </a:p>
          <a:p>
            <a:pPr marL="12700" lvl="0" indent="0" defTabSz="914400">
              <a:spcBef>
                <a:spcPts val="9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reverse(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Bidi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bidi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fr-FR" sz="18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200" b="1" spc="-145" dirty="0" smtClean="0">
              <a:solidFill>
                <a:schemeClr val="tx1"/>
              </a:solidFill>
              <a:latin typeface="Lucida Console" panose="020B0609040504020204" pitchFamily="49" charset="0"/>
              <a:cs typeface="Arial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spc="-145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r</a:t>
            </a:r>
            <a:r>
              <a:rPr lang="fr-FR" sz="2000" b="1" spc="-14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otate</a:t>
            </a:r>
            <a:r>
              <a:rPr lang="fr-FR" sz="2000" spc="-14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 (): 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rotation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des valeurs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d’un</a:t>
            </a:r>
            <a:r>
              <a:rPr lang="fr-FR" sz="2000" spc="-27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rotate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middle,Fwd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b="1" spc="-18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Exemple : </a:t>
            </a:r>
          </a:p>
          <a:p>
            <a:pPr marL="0" indent="0" hangingPunct="0"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ea typeface="HG Mincho Light J" pitchFamily="2"/>
                <a:cs typeface="Arial Unicode MS" pitchFamily="2"/>
              </a:rPr>
              <a:t>// 0,1,2,3,4,5,6,7,8,9 =&gt; 1,2,3,4,0,5,6,7,8,9</a:t>
            </a:r>
          </a:p>
          <a:p>
            <a:pPr marL="0" indent="0" hangingPunct="0">
              <a:spcAft>
                <a:spcPts val="0"/>
              </a:spcAft>
              <a:buNone/>
            </a:pP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rotate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V.begin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(),</a:t>
            </a:r>
            <a:r>
              <a:rPr lang="fr-FR" sz="2000" b="1" dirty="0" err="1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V.begin</a:t>
            </a: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ea typeface="StarSymbol" pitchFamily="2"/>
                <a:cs typeface="StarSymbol" pitchFamily="2"/>
              </a:rPr>
              <a:t>()+1,V.begin()+5)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b="1" spc="-18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b="1" spc="-18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2000" b="1" spc="-185" dirty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s</a:t>
            </a:r>
            <a:r>
              <a:rPr lang="fr-FR" sz="2000" b="1" spc="-18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wap</a:t>
            </a:r>
            <a:r>
              <a:rPr lang="fr-FR" sz="2000" spc="-185" dirty="0" smtClean="0">
                <a:solidFill>
                  <a:prstClr val="black"/>
                </a:solidFill>
                <a:latin typeface="Lucida Console" panose="020B0609040504020204" pitchFamily="49" charset="0"/>
                <a:cs typeface="Arial"/>
              </a:rPr>
              <a:t> ():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échange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 contenu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deux</a:t>
            </a:r>
            <a:r>
              <a:rPr lang="fr-FR" sz="2000" spc="-20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conteneurs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Fwd2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swap_ranges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first1,Fwd last1,Fwd2 first2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  </a:t>
            </a: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</a:rPr>
              <a:t>Attention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à l'allocation </a:t>
            </a:r>
            <a:r>
              <a:rPr lang="fr-FR" sz="2000" dirty="0" smtClean="0">
                <a:solidFill>
                  <a:schemeClr val="tx1"/>
                </a:solidFill>
                <a:latin typeface="+mn-lt"/>
              </a:rPr>
              <a:t>mémoire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 dirty="0" smtClean="0">
                <a:cs typeface="Arial Unicode MS" pitchFamily="2"/>
              </a:rPr>
              <a:t>Tri et fusion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sort()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: tri les valeurs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lower_band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()/</a:t>
            </a: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upper_band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: recherche d’une borne inférieure/supérieure pour les valeurs d’un conteneur répondant à un critère donnée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equal_range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: recherche les zones d’égalité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merge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: fusionne des séquences triées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median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(), </a:t>
            </a: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mediane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()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de 2 ou 3 valeurs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8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sort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algorithm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show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[])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nn-NO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43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cout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4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]=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5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8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6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7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 The array before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sort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"\n\n The array after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sort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5212" y="1440399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algorithm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show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[])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nn-NO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43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cout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4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]=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5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8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6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7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 The array before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sort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"\n\n The array after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475656" y="2708920"/>
            <a:ext cx="7128792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The array before sorting is : 1 5 8 9 6 7 3 4 2 0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array after sorting is : 0 1 2 3 4 5 6 7 8 9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conteneurs généraux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Séquentiel : le programmeur choisi l’ordre des éléments </a:t>
            </a:r>
          </a:p>
          <a:p>
            <a:pPr marL="456830" lvl="1" indent="0"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vector</a:t>
            </a:r>
            <a:r>
              <a:rPr lang="fr-FR" sz="2400" dirty="0" smtClean="0"/>
              <a:t> </a:t>
            </a:r>
            <a:r>
              <a:rPr lang="fr-FR" sz="2400" dirty="0"/>
              <a:t>: tableau </a:t>
            </a:r>
            <a:r>
              <a:rPr lang="fr-FR" sz="2400" dirty="0" smtClean="0"/>
              <a:t>1D redimensionnables</a:t>
            </a:r>
            <a:endParaRPr lang="fr-FR" sz="2400" dirty="0"/>
          </a:p>
          <a:p>
            <a:pPr marL="456830" lvl="1" indent="0"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list</a:t>
            </a:r>
            <a:r>
              <a:rPr lang="fr-FR" sz="2400" dirty="0" smtClean="0"/>
              <a:t> </a:t>
            </a:r>
            <a:r>
              <a:rPr lang="fr-FR" sz="2400" dirty="0"/>
              <a:t>: liste </a:t>
            </a:r>
            <a:r>
              <a:rPr lang="fr-FR" sz="2400" dirty="0" smtClean="0"/>
              <a:t>chaînée bidirectionnelles</a:t>
            </a:r>
            <a:endParaRPr lang="fr-FR" sz="2400" dirty="0"/>
          </a:p>
          <a:p>
            <a:pPr marL="456830" lvl="1" indent="0"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deque</a:t>
            </a:r>
            <a:r>
              <a:rPr lang="fr-FR" sz="2400" dirty="0" smtClean="0"/>
              <a:t> </a:t>
            </a:r>
            <a:r>
              <a:rPr lang="fr-FR" sz="2400" dirty="0"/>
              <a:t>: </a:t>
            </a:r>
            <a:r>
              <a:rPr lang="fr-FR" sz="2400" dirty="0" smtClean="0"/>
              <a:t>liste chaînée à accès rapide</a:t>
            </a:r>
          </a:p>
          <a:p>
            <a:pPr marL="456830" lvl="1" indent="0">
              <a:buNone/>
            </a:pPr>
            <a:endParaRPr lang="fr-FR" sz="2400" dirty="0" smtClean="0"/>
          </a:p>
          <a:p>
            <a:pPr marL="342620" lvl="1" indent="-342620">
              <a:buFont typeface="Wingdings" panose="05000000000000000000" pitchFamily="2" charset="2"/>
              <a:buChar char="§"/>
            </a:pPr>
            <a:r>
              <a:rPr lang="fr-FR" sz="2400" dirty="0"/>
              <a:t>Adaptateurs de conteneur : </a:t>
            </a:r>
            <a:r>
              <a:rPr lang="fr-FR" sz="2400" dirty="0" smtClean="0"/>
              <a:t>construits à partir de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r>
              <a:rPr lang="fr-FR" sz="2400" dirty="0" smtClean="0"/>
              <a:t> ou </a:t>
            </a:r>
            <a:r>
              <a:rPr lang="fr-FR" sz="2400" dirty="0" err="1" smtClean="0"/>
              <a:t>list</a:t>
            </a:r>
            <a:endParaRPr lang="fr-FR" sz="2400" dirty="0" smtClean="0"/>
          </a:p>
          <a:p>
            <a:pPr marL="399727" lvl="2" indent="0">
              <a:buNone/>
            </a:pPr>
            <a:r>
              <a:rPr lang="fr-FR" dirty="0" smtClean="0"/>
              <a:t>- </a:t>
            </a:r>
            <a:r>
              <a:rPr lang="fr-FR" dirty="0" err="1" smtClean="0"/>
              <a:t>stack</a:t>
            </a:r>
            <a:r>
              <a:rPr lang="fr-FR" dirty="0" smtClean="0"/>
              <a:t> : piles</a:t>
            </a:r>
            <a:endParaRPr lang="fr-FR" i="1" dirty="0" smtClean="0"/>
          </a:p>
          <a:p>
            <a:pPr marL="399727" lvl="2" indent="0">
              <a:buNone/>
            </a:pPr>
            <a:r>
              <a:rPr lang="fr-FR" dirty="0" smtClean="0"/>
              <a:t>- queue et </a:t>
            </a:r>
            <a:r>
              <a:rPr lang="fr-FR" dirty="0" err="1" smtClean="0"/>
              <a:t>stl</a:t>
            </a:r>
            <a:r>
              <a:rPr lang="fr-FR" dirty="0"/>
              <a:t>::</a:t>
            </a:r>
            <a:r>
              <a:rPr lang="fr-FR" dirty="0" err="1"/>
              <a:t>priority_queue</a:t>
            </a:r>
            <a:r>
              <a:rPr lang="fr-FR" dirty="0"/>
              <a:t>&lt;T</a:t>
            </a:r>
            <a:r>
              <a:rPr lang="fr-FR" dirty="0" smtClean="0"/>
              <a:t>&gt; : files d’attentes</a:t>
            </a:r>
            <a:endParaRPr lang="fr-FR" dirty="0"/>
          </a:p>
          <a:p>
            <a:pPr marL="456830" lvl="1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 dirty="0" smtClean="0">
                <a:cs typeface="Arial Unicode MS" pitchFamily="2"/>
              </a:rPr>
              <a:t>Calcul sur le contenu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>
            <a:normAutofit fontScale="85000" lnSpcReduction="1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24765" marR="17780" indent="0">
              <a:lnSpc>
                <a:spcPts val="3429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800" spc="-5" dirty="0" smtClean="0">
                <a:solidFill>
                  <a:schemeClr val="tx1"/>
                </a:solidFill>
                <a:latin typeface="+mn-lt"/>
                <a:cs typeface="Arial"/>
              </a:rPr>
              <a:t>Dans &lt;</a:t>
            </a:r>
            <a:r>
              <a:rPr lang="fr-FR" sz="2800" spc="-5" dirty="0" err="1" smtClean="0">
                <a:solidFill>
                  <a:schemeClr val="tx1"/>
                </a:solidFill>
                <a:latin typeface="+mn-lt"/>
                <a:cs typeface="Arial"/>
              </a:rPr>
              <a:t>numeric</a:t>
            </a:r>
            <a:r>
              <a:rPr lang="fr-FR" sz="2800" spc="-5" dirty="0" smtClean="0">
                <a:solidFill>
                  <a:schemeClr val="tx1"/>
                </a:solidFill>
                <a:latin typeface="+mn-lt"/>
                <a:cs typeface="Arial"/>
              </a:rPr>
              <a:t>&gt;, on trouve des algorithme  permettant 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cs typeface="Arial"/>
              </a:rPr>
              <a:t>de </a:t>
            </a:r>
            <a:r>
              <a:rPr lang="fr-FR" sz="2800" spc="-5" dirty="0" smtClean="0">
                <a:solidFill>
                  <a:schemeClr val="tx1"/>
                </a:solidFill>
                <a:latin typeface="+mn-lt"/>
                <a:cs typeface="Arial"/>
              </a:rPr>
              <a:t>réaliser des 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cs typeface="Arial"/>
              </a:rPr>
              <a:t>calculs sur </a:t>
            </a:r>
            <a:r>
              <a:rPr lang="fr-FR" sz="2800" spc="-5" dirty="0" smtClean="0">
                <a:solidFill>
                  <a:schemeClr val="tx1"/>
                </a:solidFill>
                <a:latin typeface="+mn-lt"/>
                <a:cs typeface="Arial"/>
              </a:rPr>
              <a:t>les  éléments d’un conteneur</a:t>
            </a:r>
            <a:r>
              <a:rPr lang="fr-FR" sz="2800" spc="5" dirty="0" smtClean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cs typeface="Arial"/>
              </a:rPr>
              <a:t>:</a:t>
            </a:r>
          </a:p>
          <a:p>
            <a:pPr marL="24765" marR="17780" indent="0">
              <a:lnSpc>
                <a:spcPts val="3429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b="1" spc="-260" dirty="0" err="1" smtClean="0">
                <a:solidFill>
                  <a:schemeClr val="tx1"/>
                </a:solidFill>
                <a:latin typeface="+mn-lt"/>
                <a:cs typeface="Arial"/>
              </a:rPr>
              <a:t>accumulate</a:t>
            </a:r>
            <a:r>
              <a:rPr lang="fr-FR" spc="-260" dirty="0" smtClean="0">
                <a:solidFill>
                  <a:schemeClr val="tx1"/>
                </a:solidFill>
                <a:latin typeface="+mn-lt"/>
                <a:cs typeface="Arial"/>
              </a:rPr>
              <a:t>, </a:t>
            </a:r>
            <a:r>
              <a:rPr lang="fr-FR" spc="-5" dirty="0" smtClean="0">
                <a:solidFill>
                  <a:schemeClr val="tx1"/>
                </a:solidFill>
                <a:latin typeface="+mn-lt"/>
                <a:cs typeface="Arial"/>
              </a:rPr>
              <a:t>accumulation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de données dans  une</a:t>
            </a:r>
            <a:r>
              <a:rPr lang="fr-FR" spc="-5" dirty="0" smtClean="0">
                <a:solidFill>
                  <a:schemeClr val="tx1"/>
                </a:solidFill>
                <a:latin typeface="+mn-lt"/>
                <a:cs typeface="Arial"/>
              </a:rPr>
              <a:t> variable</a:t>
            </a:r>
            <a:endParaRPr lang="fr-FR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4765" marR="17780" indent="0">
              <a:lnSpc>
                <a:spcPts val="3429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b="1" spc="-250" dirty="0" err="1" smtClean="0">
                <a:solidFill>
                  <a:schemeClr val="tx1"/>
                </a:solidFill>
                <a:latin typeface="+mn-lt"/>
                <a:cs typeface="Arial"/>
              </a:rPr>
              <a:t>inner_product</a:t>
            </a:r>
            <a:r>
              <a:rPr lang="fr-FR" spc="-250" dirty="0" smtClean="0">
                <a:solidFill>
                  <a:schemeClr val="tx1"/>
                </a:solidFill>
                <a:latin typeface="+mn-lt"/>
                <a:cs typeface="Arial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produit </a:t>
            </a:r>
            <a:r>
              <a:rPr lang="fr-FR" spc="-5" dirty="0" smtClean="0">
                <a:solidFill>
                  <a:schemeClr val="tx1"/>
                </a:solidFill>
                <a:latin typeface="+mn-lt"/>
                <a:cs typeface="Arial"/>
              </a:rPr>
              <a:t>intérieur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de</a:t>
            </a:r>
            <a:r>
              <a:rPr lang="fr-FR" spc="-270" dirty="0" smtClean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conteneurs</a:t>
            </a:r>
          </a:p>
          <a:p>
            <a:pPr marL="24765" marR="17780" indent="0">
              <a:lnSpc>
                <a:spcPts val="3429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b="1" spc="-245" dirty="0" err="1" smtClean="0">
                <a:solidFill>
                  <a:schemeClr val="tx1"/>
                </a:solidFill>
                <a:latin typeface="+mn-lt"/>
                <a:cs typeface="Arial"/>
              </a:rPr>
              <a:t>partial_sum</a:t>
            </a:r>
            <a:r>
              <a:rPr lang="fr-FR" spc="-245" dirty="0" smtClean="0">
                <a:solidFill>
                  <a:schemeClr val="tx1"/>
                </a:solidFill>
                <a:latin typeface="+mn-lt"/>
                <a:cs typeface="Arial"/>
              </a:rPr>
              <a:t>, </a:t>
            </a:r>
            <a:r>
              <a:rPr lang="fr-FR" spc="-5" dirty="0" smtClean="0">
                <a:solidFill>
                  <a:schemeClr val="tx1"/>
                </a:solidFill>
                <a:latin typeface="+mn-lt"/>
                <a:cs typeface="Arial"/>
              </a:rPr>
              <a:t>somme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partielle des valeurs </a:t>
            </a:r>
            <a:r>
              <a:rPr lang="fr-FR" spc="-5" dirty="0" smtClean="0">
                <a:solidFill>
                  <a:schemeClr val="tx1"/>
                </a:solidFill>
                <a:latin typeface="+mn-lt"/>
                <a:cs typeface="Arial"/>
              </a:rPr>
              <a:t>d’un 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conteneur</a:t>
            </a:r>
          </a:p>
          <a:p>
            <a:pPr marL="24765" marR="17780" indent="0">
              <a:lnSpc>
                <a:spcPts val="3429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b="1" spc="-245" dirty="0" err="1" smtClean="0">
                <a:solidFill>
                  <a:schemeClr val="tx1"/>
                </a:solidFill>
                <a:latin typeface="+mn-lt"/>
                <a:cs typeface="Arial"/>
              </a:rPr>
              <a:t>adjacent_difference</a:t>
            </a:r>
            <a:r>
              <a:rPr lang="fr-FR" spc="-245" dirty="0" smtClean="0">
                <a:solidFill>
                  <a:schemeClr val="tx1"/>
                </a:solidFill>
                <a:latin typeface="+mn-lt"/>
                <a:cs typeface="Arial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différence entre deux  </a:t>
            </a:r>
            <a:r>
              <a:rPr lang="fr-FR" spc="-5" dirty="0" smtClean="0">
                <a:solidFill>
                  <a:schemeClr val="tx1"/>
                </a:solidFill>
                <a:latin typeface="+mn-lt"/>
                <a:cs typeface="Arial"/>
              </a:rPr>
              <a:t>éléments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Arial"/>
              </a:rPr>
              <a:t>adjacents</a:t>
            </a: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 Unicode MS" pitchFamily="2"/>
              </a:rPr>
              <a:t>Exemple </a:t>
            </a:r>
            <a:r>
              <a:rPr lang="fr-FR" dirty="0" err="1">
                <a:cs typeface="Arial Unicode MS" pitchFamily="2"/>
              </a:rPr>
              <a:t>accumulate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 defTabSz="914400">
              <a:spcBef>
                <a:spcPts val="100"/>
              </a:spcBef>
              <a:buNone/>
            </a:pPr>
            <a:r>
              <a:rPr lang="fr-FR" sz="2000" spc="-5" dirty="0" smtClean="0">
                <a:solidFill>
                  <a:prstClr val="black"/>
                </a:solidFill>
                <a:latin typeface="Arial"/>
                <a:cs typeface="Arial"/>
              </a:rPr>
              <a:t>  Définition </a:t>
            </a:r>
            <a:r>
              <a:rPr lang="fr-FR" sz="2000" dirty="0">
                <a:solidFill>
                  <a:prstClr val="black"/>
                </a:solidFill>
                <a:latin typeface="Arial"/>
                <a:cs typeface="Arial"/>
              </a:rPr>
              <a:t>de </a:t>
            </a:r>
            <a:r>
              <a:rPr lang="fr-FR" sz="2000" spc="-5" dirty="0">
                <a:solidFill>
                  <a:prstClr val="black"/>
                </a:solidFill>
                <a:latin typeface="Arial"/>
                <a:cs typeface="Arial"/>
              </a:rPr>
              <a:t>la fonction </a:t>
            </a:r>
            <a:r>
              <a:rPr lang="fr-FR" sz="2000" spc="-5" dirty="0" err="1">
                <a:solidFill>
                  <a:prstClr val="black"/>
                </a:solidFill>
                <a:latin typeface="Courier New"/>
                <a:cs typeface="Courier New"/>
              </a:rPr>
              <a:t>accumulate</a:t>
            </a:r>
            <a:r>
              <a:rPr lang="fr-FR" sz="2000" spc="-6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</a:p>
          <a:p>
            <a:pPr marL="12700" lvl="0" indent="0" defTabSz="914400">
              <a:spcBef>
                <a:spcPts val="100"/>
              </a:spcBef>
              <a:buNone/>
            </a:pP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template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&lt;class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InIt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, class T, class</a:t>
            </a:r>
            <a:r>
              <a:rPr lang="fr-FR" sz="1800" spc="-3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Pred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spcBef>
                <a:spcPts val="10"/>
              </a:spcBef>
              <a:buNone/>
            </a:pP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accumulate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InIt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first,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InIt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last, 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 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val,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Pred</a:t>
            </a:r>
            <a:r>
              <a:rPr lang="fr-FR" sz="1800" spc="-8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</a:t>
            </a:r>
            <a:r>
              <a:rPr lang="fr-FR" sz="1800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);</a:t>
            </a:r>
          </a:p>
          <a:p>
            <a:pPr marL="12700" lvl="0" indent="0" defTabSz="914400">
              <a:spcBef>
                <a:spcPts val="10"/>
              </a:spcBef>
              <a:buNone/>
            </a:pPr>
            <a:endParaRPr lang="fr-FR"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lvl="0" indent="0" defTabSz="914400">
              <a:spcBef>
                <a:spcPts val="100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Arial"/>
                <a:cs typeface="Arial"/>
              </a:rPr>
              <a:t>  On </a:t>
            </a:r>
            <a:r>
              <a:rPr lang="fr-FR" sz="2000" spc="-5" dirty="0">
                <a:solidFill>
                  <a:prstClr val="black"/>
                </a:solidFill>
                <a:latin typeface="Arial"/>
                <a:cs typeface="Arial"/>
              </a:rPr>
              <a:t>peut l’utiliser </a:t>
            </a:r>
            <a:r>
              <a:rPr lang="fr-FR" sz="2000" dirty="0">
                <a:solidFill>
                  <a:prstClr val="black"/>
                </a:solidFill>
                <a:latin typeface="Arial"/>
                <a:cs typeface="Arial"/>
              </a:rPr>
              <a:t>de </a:t>
            </a:r>
            <a:r>
              <a:rPr lang="fr-FR" sz="2000" spc="-5" dirty="0">
                <a:solidFill>
                  <a:prstClr val="black"/>
                </a:solidFill>
                <a:latin typeface="Arial"/>
                <a:cs typeface="Arial"/>
              </a:rPr>
              <a:t>la </a:t>
            </a:r>
            <a:r>
              <a:rPr lang="fr-FR" sz="2000" dirty="0">
                <a:solidFill>
                  <a:prstClr val="black"/>
                </a:solidFill>
                <a:latin typeface="Arial"/>
                <a:cs typeface="Arial"/>
              </a:rPr>
              <a:t>façon suivante</a:t>
            </a:r>
            <a:r>
              <a:rPr lang="fr-FR" sz="2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</a:p>
          <a:p>
            <a:pPr marL="12700" marR="3853179" lvl="0" indent="0" defTabSz="914400">
              <a:lnSpc>
                <a:spcPct val="100400"/>
              </a:lnSpc>
              <a:spcBef>
                <a:spcPts val="90"/>
              </a:spcBef>
              <a:buNone/>
            </a:pP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vector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float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 v; 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v.push_back</a:t>
            </a:r>
            <a:r>
              <a:rPr lang="fr-FR" sz="1800" spc="-9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(3.14);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spcBef>
                <a:spcPts val="10"/>
              </a:spcBef>
              <a:buNone/>
            </a:pP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v.push_back</a:t>
            </a:r>
            <a:r>
              <a:rPr lang="fr-FR" sz="1800" spc="-1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(5);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spcBef>
                <a:spcPts val="10"/>
              </a:spcBef>
              <a:buNone/>
            </a:pP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//</a:t>
            </a:r>
            <a:r>
              <a:rPr lang="fr-FR" sz="1800" spc="-1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...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lnSpc>
                <a:spcPts val="2155"/>
              </a:lnSpc>
              <a:spcBef>
                <a:spcPts val="10"/>
              </a:spcBef>
              <a:buNone/>
            </a:pP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float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resultat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=</a:t>
            </a:r>
            <a:r>
              <a:rPr lang="fr-FR" sz="1800" spc="-2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accumulate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659765" lvl="0" indent="0" defTabSz="914400">
              <a:lnSpc>
                <a:spcPts val="2155"/>
              </a:lnSpc>
              <a:spcBef>
                <a:spcPts val="0"/>
              </a:spcBef>
              <a:buNone/>
            </a:pP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v.begin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v.end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 1.0,</a:t>
            </a:r>
            <a:r>
              <a:rPr lang="fr-FR" sz="1800" spc="-8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times&lt;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float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&gt;);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0" lvl="0" indent="0" defTabSz="914400">
              <a:spcBef>
                <a:spcPts val="5"/>
              </a:spcBef>
              <a:buNone/>
            </a:pP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Times New Roman"/>
            </a:endParaRPr>
          </a:p>
          <a:p>
            <a:pPr marL="12700" lvl="0" indent="0" defTabSz="914400">
              <a:spcBef>
                <a:spcPts val="0"/>
              </a:spcBef>
              <a:buNone/>
            </a:pP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cout &lt;&lt; "Le résultat du produit est 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:</a:t>
            </a:r>
            <a:r>
              <a:rPr lang="fr-FR" sz="1800" spc="-4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"</a:t>
            </a:r>
          </a:p>
          <a:p>
            <a:pPr marL="774065" lvl="0" indent="0" defTabSz="914400">
              <a:spcBef>
                <a:spcPts val="10"/>
              </a:spcBef>
              <a:buNone/>
            </a:pP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&lt;&lt;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resultat</a:t>
            </a:r>
            <a:r>
              <a:rPr lang="fr-FR" sz="18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&lt;&lt;</a:t>
            </a:r>
            <a:r>
              <a:rPr lang="fr-FR" sz="1800" spc="-2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8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endl</a:t>
            </a:r>
            <a:r>
              <a:rPr lang="fr-FR" sz="1800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;</a:t>
            </a:r>
            <a:endParaRPr lang="fr-FR" sz="18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16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 algn="ctr">
              <a:buNone/>
            </a:pPr>
            <a:r>
              <a:rPr lang="fr-FR" sz="2400" dirty="0"/>
              <a:t>	</a:t>
            </a:r>
            <a:r>
              <a:rPr lang="fr-FR" sz="6000" dirty="0" smtClean="0"/>
              <a:t>La classe string</a:t>
            </a: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5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>
            <a:normAutofit/>
          </a:bodyPr>
          <a:lstStyle/>
          <a:p>
            <a:r>
              <a:rPr lang="fr-FR" sz="4800" dirty="0" smtClean="0"/>
              <a:t>string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340768"/>
            <a:ext cx="8507288" cy="5184576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Simplifie les tableaux de chaines de caractères en C</a:t>
            </a:r>
          </a:p>
          <a:p>
            <a:r>
              <a:rPr lang="fr-FR" sz="2400" dirty="0" smtClean="0"/>
              <a:t>Construit à partir du conteneur </a:t>
            </a:r>
            <a:r>
              <a:rPr lang="fr-FR" sz="2400" dirty="0" err="1" smtClean="0"/>
              <a:t>vector</a:t>
            </a:r>
            <a:r>
              <a:rPr lang="fr-FR" sz="2400" dirty="0"/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err="1" smtClean="0">
                <a:sym typeface="Wingdings" panose="05000000000000000000" pitchFamily="2" charset="2"/>
              </a:rPr>
              <a:t>vector</a:t>
            </a:r>
            <a:r>
              <a:rPr lang="fr-FR" sz="2400" dirty="0" smtClean="0">
                <a:sym typeface="Wingdings" panose="05000000000000000000" pitchFamily="2" charset="2"/>
              </a:rPr>
              <a:t>&lt;char&gt;</a:t>
            </a:r>
            <a:endParaRPr lang="fr-FR" sz="2400" dirty="0" smtClean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endParaRPr lang="fr-FR" sz="1900" dirty="0" smtClean="0"/>
          </a:p>
          <a:p>
            <a:endParaRPr lang="fr-FR" sz="1900" dirty="0" smtClean="0"/>
          </a:p>
          <a:p>
            <a:r>
              <a:rPr lang="fr-FR" sz="2400" dirty="0" smtClean="0"/>
              <a:t>Accès aux éléments par : </a:t>
            </a:r>
            <a:endParaRPr lang="fr-FR" sz="2400" dirty="0" smtClean="0"/>
          </a:p>
          <a:p>
            <a:pPr lvl="1"/>
            <a:r>
              <a:rPr lang="fr-FR" sz="2000" dirty="0" smtClean="0">
                <a:latin typeface="Lucida Console" panose="020B0609040504020204" pitchFamily="49" charset="0"/>
              </a:rPr>
              <a:t>[], </a:t>
            </a:r>
            <a:r>
              <a:rPr lang="fr-FR" sz="1600" dirty="0">
                <a:latin typeface="Lucida Console" panose="020B0609040504020204" pitchFamily="49" charset="0"/>
              </a:rPr>
              <a:t>at 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fr-FR" sz="1600" dirty="0">
                <a:latin typeface="Lucida Console" panose="020B0609040504020204" pitchFamily="49" charset="0"/>
              </a:rPr>
              <a:t>front(), back() : retourne le premier/dernier caractère de la chaine</a:t>
            </a:r>
          </a:p>
          <a:p>
            <a:endParaRPr lang="fr-FR" sz="1900" dirty="0" smtClean="0"/>
          </a:p>
          <a:p>
            <a:r>
              <a:rPr lang="fr-FR" sz="2400" dirty="0" smtClean="0"/>
              <a:t>Simple à utiliser 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 s1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'cogito");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 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+=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ergo </a:t>
            </a:r>
            <a:r>
              <a:rPr lang="fr-FR" sz="20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sum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"Dans '"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s1 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"', le 3ieme </a:t>
            </a:r>
            <a:r>
              <a:rPr lang="fr-FR" sz="20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caractere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est : 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s1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20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677591" y="2276872"/>
            <a:ext cx="5400600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ypedef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basic_string</a:t>
            </a:r>
            <a:r>
              <a:rPr lang="en-US" sz="2400" dirty="0" smtClean="0">
                <a:solidFill>
                  <a:schemeClr val="tx1"/>
                </a:solidFill>
              </a:rPr>
              <a:t>&lt;char&gt; string;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638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smtClean="0"/>
              <a:t>Fonctions de manipulation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507288" cy="50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Lucida Console" panose="020B0609040504020204" pitchFamily="49" charset="0"/>
              </a:rPr>
              <a:t>+=, </a:t>
            </a:r>
            <a:r>
              <a:rPr lang="fr-FR" sz="1800" dirty="0" smtClean="0">
                <a:latin typeface="Lucida Console" panose="020B0609040504020204" pitchFamily="49" charset="0"/>
              </a:rPr>
              <a:t>append(), </a:t>
            </a:r>
            <a:r>
              <a:rPr lang="fr-FR" sz="1800" dirty="0" err="1" smtClean="0">
                <a:latin typeface="Lucida Console" panose="020B0609040504020204" pitchFamily="49" charset="0"/>
              </a:rPr>
              <a:t>push_back</a:t>
            </a:r>
            <a:r>
              <a:rPr lang="fr-FR" sz="1800" dirty="0" smtClean="0">
                <a:latin typeface="Lucida Console" panose="020B0609040504020204" pitchFamily="49" charset="0"/>
              </a:rPr>
              <a:t>() : ajout à la fin = concaténation de chaines</a:t>
            </a: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Lucida Console" panose="020B0609040504020204" pitchFamily="49" charset="0"/>
              </a:rPr>
              <a:t>insert() </a:t>
            </a:r>
            <a:r>
              <a:rPr lang="fr-FR" sz="1800" dirty="0" smtClean="0">
                <a:latin typeface="Lucida Console" panose="020B0609040504020204" pitchFamily="49" charset="0"/>
              </a:rPr>
              <a:t> : </a:t>
            </a:r>
            <a:r>
              <a:rPr lang="fr-FR" sz="1800" dirty="0" err="1" smtClean="0">
                <a:latin typeface="Lucida Console" panose="020B0609040504020204" pitchFamily="49" charset="0"/>
              </a:rPr>
              <a:t>insere</a:t>
            </a:r>
            <a:r>
              <a:rPr lang="fr-FR" sz="1800" dirty="0" smtClean="0">
                <a:latin typeface="Lucida Console" panose="020B0609040504020204" pitchFamily="49" charset="0"/>
              </a:rPr>
              <a:t> une sous-chaine dans une chaine</a:t>
            </a:r>
          </a:p>
          <a:p>
            <a:pPr marL="0" indent="0">
              <a:buNone/>
            </a:pPr>
            <a:r>
              <a:rPr lang="fr-FR" sz="1800" dirty="0" err="1" smtClean="0">
                <a:latin typeface="Lucida Console" panose="020B0609040504020204" pitchFamily="49" charset="0"/>
              </a:rPr>
              <a:t>erase</a:t>
            </a:r>
            <a:r>
              <a:rPr lang="fr-FR" sz="1800" dirty="0" smtClean="0">
                <a:latin typeface="Lucida Console" panose="020B0609040504020204" pitchFamily="49" charset="0"/>
              </a:rPr>
              <a:t>() </a:t>
            </a:r>
            <a:r>
              <a:rPr lang="fr-FR" sz="1800" dirty="0" smtClean="0">
                <a:latin typeface="Lucida Console" panose="020B0609040504020204" pitchFamily="49" charset="0"/>
              </a:rPr>
              <a:t>  : </a:t>
            </a:r>
            <a:r>
              <a:rPr lang="fr-FR" sz="1800" dirty="0" smtClean="0">
                <a:latin typeface="Lucida Console" panose="020B0609040504020204" pitchFamily="49" charset="0"/>
              </a:rPr>
              <a:t>supprime une sous-chaine dans une chaine</a:t>
            </a: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c</a:t>
            </a:r>
            <a:r>
              <a:rPr lang="fr-FR" sz="1800" dirty="0" err="1" smtClean="0">
                <a:latin typeface="Lucida Console" panose="020B0609040504020204" pitchFamily="49" charset="0"/>
              </a:rPr>
              <a:t>lear</a:t>
            </a:r>
            <a:r>
              <a:rPr lang="fr-FR" sz="1800" dirty="0" smtClean="0">
                <a:latin typeface="Lucida Console" panose="020B0609040504020204" pitchFamily="49" charset="0"/>
              </a:rPr>
              <a:t>() </a:t>
            </a:r>
            <a:r>
              <a:rPr lang="fr-FR" sz="1800" dirty="0" smtClean="0">
                <a:latin typeface="Lucida Console" panose="020B0609040504020204" pitchFamily="49" charset="0"/>
              </a:rPr>
              <a:t>  : </a:t>
            </a:r>
            <a:r>
              <a:rPr lang="fr-FR" sz="1800" dirty="0" smtClean="0">
                <a:latin typeface="Lucida Console" panose="020B0609040504020204" pitchFamily="49" charset="0"/>
              </a:rPr>
              <a:t>supprime toute la chaîne</a:t>
            </a:r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replace</a:t>
            </a:r>
            <a:r>
              <a:rPr lang="fr-FR" sz="1800" dirty="0" smtClean="0">
                <a:latin typeface="Lucida Console" panose="020B0609040504020204" pitchFamily="49" charset="0"/>
              </a:rPr>
              <a:t>() :</a:t>
            </a:r>
            <a:r>
              <a:rPr lang="fr-FR" sz="1800" dirty="0">
                <a:latin typeface="Lucida Console" panose="020B0609040504020204" pitchFamily="49" charset="0"/>
              </a:rPr>
              <a:t>remplace une partie d’une chaine par une </a:t>
            </a:r>
            <a:r>
              <a:rPr lang="fr-FR" sz="1800" dirty="0" smtClean="0">
                <a:latin typeface="Lucida Console" panose="020B0609040504020204" pitchFamily="49" charset="0"/>
              </a:rPr>
              <a:t>sous-chaine</a:t>
            </a: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s</a:t>
            </a:r>
            <a:r>
              <a:rPr lang="fr-FR" sz="1800" dirty="0" err="1" smtClean="0">
                <a:latin typeface="Lucida Console" panose="020B0609040504020204" pitchFamily="49" charset="0"/>
              </a:rPr>
              <a:t>ubstr</a:t>
            </a:r>
            <a:r>
              <a:rPr lang="fr-FR" sz="1800" dirty="0" smtClean="0">
                <a:latin typeface="Lucida Console" panose="020B0609040504020204" pitchFamily="49" charset="0"/>
              </a:rPr>
              <a:t>() </a:t>
            </a:r>
            <a:r>
              <a:rPr lang="fr-FR" sz="1800" dirty="0" smtClean="0">
                <a:latin typeface="Lucida Console" panose="020B0609040504020204" pitchFamily="49" charset="0"/>
              </a:rPr>
              <a:t> : </a:t>
            </a:r>
            <a:r>
              <a:rPr lang="fr-FR" sz="1800" dirty="0" smtClean="0">
                <a:latin typeface="Lucida Console" panose="020B0609040504020204" pitchFamily="49" charset="0"/>
              </a:rPr>
              <a:t>extrait une sous-chaine</a:t>
            </a:r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4975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smtClean="0"/>
              <a:t>Fonctions de manipulation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507288" cy="50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c</a:t>
            </a:r>
            <a:r>
              <a:rPr lang="fr-FR" sz="1800" dirty="0" smtClean="0">
                <a:latin typeface="Lucida Console" panose="020B0609040504020204" pitchFamily="49" charset="0"/>
              </a:rPr>
              <a:t>ompare() : compare deux chaines</a:t>
            </a: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e</a:t>
            </a:r>
            <a:r>
              <a:rPr lang="fr-FR" sz="1800" dirty="0" err="1" smtClean="0">
                <a:latin typeface="Lucida Console" panose="020B0609040504020204" pitchFamily="49" charset="0"/>
              </a:rPr>
              <a:t>mpty</a:t>
            </a:r>
            <a:r>
              <a:rPr lang="fr-FR" sz="1800" dirty="0" smtClean="0">
                <a:latin typeface="Lucida Console" panose="020B0609040504020204" pitchFamily="49" charset="0"/>
              </a:rPr>
              <a:t>() : vérifie qu’une chaine est vide</a:t>
            </a: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Lucida Console" panose="020B0609040504020204" pitchFamily="49" charset="0"/>
              </a:rPr>
              <a:t>find</a:t>
            </a:r>
            <a:r>
              <a:rPr lang="fr-FR" sz="1800" dirty="0" smtClean="0">
                <a:latin typeface="Lucida Console" panose="020B0609040504020204" pitchFamily="49" charset="0"/>
              </a:rPr>
              <a:t>() : recherche d’une sous-chaine dans une chaine</a:t>
            </a: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s</a:t>
            </a:r>
            <a:r>
              <a:rPr lang="fr-FR" sz="1800" dirty="0" smtClean="0">
                <a:latin typeface="Lucida Console" panose="020B0609040504020204" pitchFamily="49" charset="0"/>
              </a:rPr>
              <a:t>ize() : taille de la chaine</a:t>
            </a: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prstClr val="black"/>
                </a:solidFill>
              </a:rPr>
              <a:t>npos</a:t>
            </a:r>
            <a:r>
              <a:rPr lang="fr-FR" sz="2000" dirty="0" smtClean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prstClr val="black"/>
                </a:solidFill>
              </a:rPr>
              <a:t>(no position) est une valeur entière qui est retournée quand une chaine ou un caractère n'a pas été trouvé</a:t>
            </a:r>
            <a:endParaRPr lang="fr-FR" sz="18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7236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853" y="1196752"/>
            <a:ext cx="3600400" cy="54330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&lt;string&gt;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stdio.h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Initialisation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amis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bye 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"bye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bye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Concatenation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bye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affichage d'un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86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16338" y="1196752"/>
            <a:ext cx="5320183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1455" y="1196752"/>
            <a:ext cx="5184576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Longueur d'une chaine</a:t>
            </a:r>
          </a:p>
          <a:p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Recherche de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'z'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npos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"Pas de z\n"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aux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d'une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jour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Suppression d'une partie de la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erase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bonr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Insertion dans 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"heu"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bonheur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Convertion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string -&gt; char*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phrase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31445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853" y="1196752"/>
            <a:ext cx="3600400" cy="54330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&lt;string&gt;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stdio.h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Initialisation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amis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bye 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"bye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bye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Concatenation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bye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affichage d'un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87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16338" y="1196752"/>
            <a:ext cx="5320183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1455" y="1196752"/>
            <a:ext cx="5184576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Longueur d'une chaine</a:t>
            </a:r>
          </a:p>
          <a:p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Recherche de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'z'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npos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"Pas de z\n"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aux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d'une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jour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Suppression d'une partie de la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erase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bonr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Insertion dans 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"heu"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bonheur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Convertion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string -&gt; char*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phrase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115616" y="2204864"/>
            <a:ext cx="7560840" cy="27363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bonjour les amis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bye </a:t>
            </a:r>
            <a:r>
              <a:rPr lang="fr-FR" sz="2400" dirty="0" err="1">
                <a:solidFill>
                  <a:prstClr val="black"/>
                </a:solidFill>
              </a:rPr>
              <a:t>bye</a:t>
            </a:r>
            <a:r>
              <a:rPr lang="fr-FR" sz="2400" dirty="0">
                <a:solidFill>
                  <a:prstClr val="black"/>
                </a:solidFill>
              </a:rPr>
              <a:t> les amis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j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Pas de z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bonjour les amis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577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avancé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BOOST</a:t>
            </a:r>
          </a:p>
          <a:p>
            <a:r>
              <a:rPr lang="fr-FR" dirty="0" smtClean="0"/>
              <a:t>smart pointeur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5292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BOOST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Ensemble de classes formant un référentiel complémentair</a:t>
            </a:r>
            <a:r>
              <a:rPr lang="fr-FR" sz="2400" dirty="0" smtClean="0"/>
              <a:t>e à la bibliothèque STL</a:t>
            </a:r>
          </a:p>
          <a:p>
            <a:r>
              <a:rPr lang="fr-FR" sz="2400" dirty="0" smtClean="0"/>
              <a:t>Intégration des classes de BOOST dans les nouvelles normes C++ : C++11, C++14, C++17</a:t>
            </a:r>
          </a:p>
          <a:p>
            <a:r>
              <a:rPr lang="fr-FR" sz="2400" dirty="0" smtClean="0"/>
              <a:t>Sous licence de logiciel libre </a:t>
            </a:r>
            <a:r>
              <a:rPr lang="fr-FR" sz="2400" dirty="0" smtClean="0">
                <a:sym typeface="Wingdings" panose="05000000000000000000" pitchFamily="2" charset="2"/>
              </a:rPr>
              <a:t> installation et linkage lors de la compilation pour l’utilisation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Important pour le MPI lorsqu’on utilise des conteneurs de la STL : string, </a:t>
            </a:r>
            <a:r>
              <a:rPr lang="fr-FR" sz="2400" dirty="0" err="1" smtClean="0">
                <a:sym typeface="Wingdings" panose="05000000000000000000" pitchFamily="2" charset="2"/>
              </a:rPr>
              <a:t>vector</a:t>
            </a:r>
            <a:r>
              <a:rPr lang="fr-FR" sz="2400" dirty="0" smtClean="0">
                <a:sym typeface="Wingdings" panose="05000000000000000000" pitchFamily="2" charset="2"/>
              </a:rPr>
              <a:t>,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7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conteneurs généraux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Associative : collections d’éléments (ou paires) dont l’ordre est déterminé par le conteneur lui-même pour un accès rapide</a:t>
            </a:r>
          </a:p>
          <a:p>
            <a:pPr marL="0" indent="0">
              <a:buNone/>
            </a:pPr>
            <a:r>
              <a:rPr lang="fr-FR" sz="2000" b="1" dirty="0" smtClean="0"/>
              <a:t>(Non) ordonné </a:t>
            </a:r>
            <a:r>
              <a:rPr lang="fr-FR" sz="2000" b="1" dirty="0"/>
              <a:t>: </a:t>
            </a:r>
            <a:endParaRPr lang="fr-FR" sz="2000" b="1" dirty="0" smtClean="0"/>
          </a:p>
          <a:p>
            <a:pPr marL="0" indent="0">
              <a:buNone/>
            </a:pPr>
            <a:r>
              <a:rPr lang="fr-FR" sz="2000" dirty="0" smtClean="0"/>
              <a:t>(</a:t>
            </a:r>
            <a:r>
              <a:rPr lang="fr-FR" sz="2000" dirty="0" err="1" smtClean="0"/>
              <a:t>unordered</a:t>
            </a:r>
            <a:r>
              <a:rPr lang="fr-FR" sz="2000" dirty="0" smtClean="0"/>
              <a:t>_) </a:t>
            </a:r>
            <a:r>
              <a:rPr lang="fr-FR" sz="2000" dirty="0" err="1" smtClean="0"/>
              <a:t>map</a:t>
            </a:r>
            <a:r>
              <a:rPr lang="fr-FR" sz="2000" dirty="0" smtClean="0"/>
              <a:t>/</a:t>
            </a:r>
            <a:r>
              <a:rPr lang="fr-FR" sz="2000" dirty="0" err="1" smtClean="0"/>
              <a:t>multimap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1800" dirty="0" smtClean="0"/>
              <a:t>paire d’éléments=(</a:t>
            </a:r>
            <a:r>
              <a:rPr lang="fr-FR" sz="1800" dirty="0" err="1" smtClean="0"/>
              <a:t>clé,valeur</a:t>
            </a:r>
            <a:r>
              <a:rPr lang="fr-FR" sz="1800" dirty="0" smtClean="0"/>
              <a:t>)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/>
              <a:t>table </a:t>
            </a:r>
            <a:r>
              <a:rPr lang="fr-FR" sz="1800" b="1" dirty="0" smtClean="0"/>
              <a:t>associative</a:t>
            </a:r>
          </a:p>
          <a:p>
            <a:pPr marL="0" indent="0">
              <a:buNone/>
            </a:pPr>
            <a:r>
              <a:rPr lang="fr-FR" sz="2000" dirty="0" smtClean="0"/>
              <a:t>(</a:t>
            </a:r>
            <a:r>
              <a:rPr lang="fr-FR" sz="2000" dirty="0" err="1" smtClean="0"/>
              <a:t>unordered</a:t>
            </a:r>
            <a:r>
              <a:rPr lang="fr-FR" sz="2000" dirty="0" smtClean="0"/>
              <a:t>_) set/</a:t>
            </a:r>
            <a:r>
              <a:rPr lang="fr-FR" sz="2000" dirty="0" err="1" smtClean="0"/>
              <a:t>multiset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1800" dirty="0" smtClean="0"/>
              <a:t>{clé}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ym typeface="Wingdings" panose="05000000000000000000" pitchFamily="2" charset="2"/>
              </a:rPr>
              <a:t>des </a:t>
            </a:r>
            <a:r>
              <a:rPr lang="fr-FR" sz="1800" b="1" dirty="0" smtClean="0">
                <a:sym typeface="Wingdings" panose="05000000000000000000" pitchFamily="2" charset="2"/>
              </a:rPr>
              <a:t>ensembles</a:t>
            </a:r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Spécialisés : </a:t>
            </a:r>
          </a:p>
          <a:p>
            <a:pPr marL="0" indent="0">
              <a:buNone/>
            </a:pPr>
            <a:r>
              <a:rPr lang="fr-FR" sz="2400" dirty="0" smtClean="0"/>
              <a:t>string : chaînes de caractères</a:t>
            </a:r>
          </a:p>
          <a:p>
            <a:pPr marL="0" indent="0">
              <a:buNone/>
            </a:pPr>
            <a:r>
              <a:rPr lang="fr-FR" sz="2400" dirty="0" err="1"/>
              <a:t>b</a:t>
            </a:r>
            <a:r>
              <a:rPr lang="fr-FR" sz="2400" dirty="0" err="1" smtClean="0"/>
              <a:t>itset</a:t>
            </a:r>
            <a:r>
              <a:rPr lang="fr-FR" sz="2400" dirty="0" smtClean="0"/>
              <a:t> : tableaux de booléens</a:t>
            </a:r>
          </a:p>
          <a:p>
            <a:pPr lvl="1">
              <a:buFontTx/>
              <a:buChar char="-"/>
            </a:pP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Smart pointeur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4"/>
            <a:ext cx="8712968" cy="452596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Les pointeurs traditionnels présentent des insuffisances :</a:t>
            </a:r>
          </a:p>
          <a:p>
            <a:pPr lvl="1"/>
            <a:r>
              <a:rPr lang="fr-FR" sz="1800" dirty="0" smtClean="0"/>
              <a:t>Si Allocation alors </a:t>
            </a:r>
            <a:r>
              <a:rPr lang="fr-FR" sz="1800" dirty="0" err="1" smtClean="0"/>
              <a:t>Désallocation</a:t>
            </a:r>
            <a:r>
              <a:rPr lang="fr-FR" sz="1800" dirty="0" smtClean="0"/>
              <a:t> sinon fuite mémoire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 </a:t>
            </a:r>
            <a:r>
              <a:rPr lang="fr-FR" sz="1800" dirty="0" err="1" smtClean="0"/>
              <a:t>Seg</a:t>
            </a:r>
            <a:r>
              <a:rPr lang="fr-FR" sz="1800" dirty="0"/>
              <a:t>.</a:t>
            </a:r>
            <a:r>
              <a:rPr lang="fr-FR" sz="1800" dirty="0" smtClean="0"/>
              <a:t> </a:t>
            </a:r>
            <a:r>
              <a:rPr lang="fr-FR" sz="1800" dirty="0" err="1" smtClean="0"/>
              <a:t>Fault</a:t>
            </a:r>
            <a:endParaRPr lang="fr-FR" sz="1800" dirty="0" smtClean="0"/>
          </a:p>
          <a:p>
            <a:pPr lvl="1"/>
            <a:r>
              <a:rPr lang="fr-FR" sz="1800" dirty="0" smtClean="0"/>
              <a:t>Interdit de </a:t>
            </a:r>
            <a:r>
              <a:rPr lang="fr-FR" sz="1800" dirty="0" err="1" smtClean="0"/>
              <a:t>désallouer</a:t>
            </a:r>
            <a:r>
              <a:rPr lang="fr-FR" sz="1800" dirty="0" smtClean="0"/>
              <a:t> une zone mémoire non allouée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Seg</a:t>
            </a:r>
            <a:r>
              <a:rPr lang="fr-FR" sz="1800" dirty="0" smtClean="0">
                <a:sym typeface="Wingdings" panose="05000000000000000000" pitchFamily="2" charset="2"/>
              </a:rPr>
              <a:t>. </a:t>
            </a:r>
            <a:r>
              <a:rPr lang="fr-FR" sz="1800" dirty="0" err="1" smtClean="0">
                <a:sym typeface="Wingdings" panose="05000000000000000000" pitchFamily="2" charset="2"/>
              </a:rPr>
              <a:t>Fault</a:t>
            </a:r>
            <a:endParaRPr lang="fr-FR" sz="1800" dirty="0" smtClean="0"/>
          </a:p>
          <a:p>
            <a:pPr lvl="1"/>
            <a:r>
              <a:rPr lang="fr-FR" sz="1800" dirty="0" smtClean="0"/>
              <a:t>Interdit de </a:t>
            </a:r>
            <a:r>
              <a:rPr lang="fr-FR" sz="1800" dirty="0" err="1" smtClean="0"/>
              <a:t>désallouer</a:t>
            </a:r>
            <a:r>
              <a:rPr lang="fr-FR" sz="1800" dirty="0" smtClean="0"/>
              <a:t> un pointeur déjà </a:t>
            </a:r>
            <a:r>
              <a:rPr lang="fr-FR" sz="1800" dirty="0" err="1" smtClean="0"/>
              <a:t>désalloué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Seg</a:t>
            </a:r>
            <a:r>
              <a:rPr lang="fr-FR" sz="1800" dirty="0" smtClean="0">
                <a:sym typeface="Wingdings" panose="05000000000000000000" pitchFamily="2" charset="2"/>
              </a:rPr>
              <a:t>. </a:t>
            </a:r>
            <a:r>
              <a:rPr lang="fr-FR" sz="1800" dirty="0" err="1" smtClean="0">
                <a:sym typeface="Wingdings" panose="05000000000000000000" pitchFamily="2" charset="2"/>
              </a:rPr>
              <a:t>Fault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lvl="1"/>
            <a:r>
              <a:rPr lang="fr-FR" sz="1800" dirty="0" smtClean="0">
                <a:sym typeface="Wingdings" panose="05000000000000000000" pitchFamily="2" charset="2"/>
              </a:rPr>
              <a:t>…</a:t>
            </a:r>
            <a:endParaRPr lang="fr-FR" sz="1800" dirty="0" smtClean="0"/>
          </a:p>
          <a:p>
            <a:r>
              <a:rPr lang="fr-FR" sz="2000" dirty="0" smtClean="0"/>
              <a:t>Smart pointeur : corrige les insuffisances des pointeurs en ajoutant de l’intelligence</a:t>
            </a:r>
          </a:p>
          <a:p>
            <a:pPr lvl="1">
              <a:buFont typeface="Wingdings"/>
              <a:buChar char="è"/>
            </a:pPr>
            <a:r>
              <a:rPr lang="fr-FR" sz="1800" dirty="0" smtClean="0">
                <a:sym typeface="Wingdings" panose="05000000000000000000" pitchFamily="2" charset="2"/>
              </a:rPr>
              <a:t>Classe qui encapsule la notion de pointeur en offrant une sémantique qui gère les opérations liées à la durée de vie des pointeurs (création, copie, destruction, …), à la taille de la mémoire allouée (vérification des bornes)</a:t>
            </a:r>
            <a:endParaRPr lang="fr-FR" sz="1800" dirty="0">
              <a:sym typeface="Wingdings" panose="05000000000000000000" pitchFamily="2" charset="2"/>
            </a:endParaRPr>
          </a:p>
          <a:p>
            <a:pPr marL="0" lvl="1" indent="0">
              <a:spcBef>
                <a:spcPts val="0"/>
              </a:spcBef>
              <a:buNone/>
            </a:pPr>
            <a:endParaRPr lang="fr-FR" sz="1800" dirty="0" smtClean="0">
              <a:sym typeface="Wingdings" panose="05000000000000000000" pitchFamily="2" charset="2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 err="1" smtClean="0">
                <a:sym typeface="Wingdings" panose="05000000000000000000" pitchFamily="2" charset="2"/>
              </a:rPr>
              <a:t>unique_ptr</a:t>
            </a:r>
            <a:r>
              <a:rPr lang="fr-FR" sz="1800" dirty="0" smtClean="0">
                <a:sym typeface="Wingdings" panose="05000000000000000000" pitchFamily="2" charset="2"/>
              </a:rPr>
              <a:t>()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 err="1">
                <a:sym typeface="Wingdings" panose="05000000000000000000" pitchFamily="2" charset="2"/>
              </a:rPr>
              <a:t>s</a:t>
            </a:r>
            <a:r>
              <a:rPr lang="fr-FR" sz="1800" dirty="0" err="1" smtClean="0">
                <a:sym typeface="Wingdings" panose="05000000000000000000" pitchFamily="2" charset="2"/>
              </a:rPr>
              <a:t>hared_ptr</a:t>
            </a:r>
            <a:r>
              <a:rPr lang="fr-FR" sz="1800" dirty="0" smtClean="0">
                <a:sym typeface="Wingdings" panose="05000000000000000000" pitchFamily="2" charset="2"/>
              </a:rPr>
              <a:t>()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 err="1">
                <a:sym typeface="Wingdings" panose="05000000000000000000" pitchFamily="2" charset="2"/>
              </a:rPr>
              <a:t>w</a:t>
            </a:r>
            <a:r>
              <a:rPr lang="fr-FR" sz="1800" dirty="0" err="1" smtClean="0">
                <a:sym typeface="Wingdings" panose="05000000000000000000" pitchFamily="2" charset="2"/>
              </a:rPr>
              <a:t>eak_ptr</a:t>
            </a:r>
            <a:r>
              <a:rPr lang="fr-FR" sz="1800" dirty="0" smtClean="0"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603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</a:t>
            </a:r>
            <a:r>
              <a:rPr lang="fr-FR" dirty="0" smtClean="0"/>
              <a:t>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Livre :</a:t>
            </a:r>
          </a:p>
          <a:p>
            <a:pPr marL="0" indent="0">
              <a:buNone/>
            </a:pPr>
            <a:r>
              <a:rPr lang="fr-FR" sz="1600" dirty="0" smtClean="0"/>
              <a:t>Apprendre le C++, C. Delannoy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400" b="1" dirty="0" smtClean="0"/>
              <a:t>Site Web :</a:t>
            </a:r>
          </a:p>
          <a:p>
            <a:pPr marL="0" indent="0">
              <a:buNone/>
            </a:pPr>
            <a:r>
              <a:rPr lang="fr-FR" sz="1600" dirty="0">
                <a:hlinkClick r:id="rId2"/>
              </a:rPr>
              <a:t>https://www.geeksforgeeks.org/the-c-standard-template-library-stl</a:t>
            </a:r>
            <a:r>
              <a:rPr lang="fr-FR" sz="1600" dirty="0" smtClean="0">
                <a:hlinkClick r:id="rId2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www.commentcamarche.net/faq/11255-introduction-a-la-stl-en-c-standard-template-library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4"/>
              </a:rPr>
              <a:t>http://www.cplusplus.com/reference/stl</a:t>
            </a:r>
            <a:r>
              <a:rPr lang="fr-FR" sz="1600" dirty="0" smtClean="0">
                <a:hlinkClick r:id="rId4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5"/>
              </a:rPr>
              <a:t>https://cpp.developpez.com/cours/stl</a:t>
            </a:r>
            <a:r>
              <a:rPr lang="fr-FR" sz="1600" dirty="0" smtClean="0">
                <a:hlinkClick r:id="rId5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400" b="1" dirty="0" smtClean="0"/>
              <a:t>Présentations :</a:t>
            </a:r>
            <a:endParaRPr lang="fr-FR" sz="2400" b="1" dirty="0"/>
          </a:p>
          <a:p>
            <a:pPr marL="0" indent="0">
              <a:buNone/>
            </a:pPr>
            <a:r>
              <a:rPr lang="fr-FR" sz="1600" dirty="0">
                <a:hlinkClick r:id="rId6"/>
              </a:rPr>
              <a:t>http://</a:t>
            </a:r>
            <a:r>
              <a:rPr lang="fr-FR" sz="1600" dirty="0" smtClean="0">
                <a:hlinkClick r:id="rId6"/>
              </a:rPr>
              <a:t>tvaira.free.fr/dev/cours/cours-conteneurs-stl.pdf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7"/>
              </a:rPr>
              <a:t>https://</a:t>
            </a:r>
            <a:r>
              <a:rPr lang="fr-FR" sz="1600" dirty="0" smtClean="0">
                <a:hlinkClick r:id="rId7"/>
              </a:rPr>
              <a:t>calcul.math.cnrs.fr/attachments/spip/Documents/Journees/dec2005/C_avance.pdf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https://ensiwiki.ensimag.fr/images/1/15/Slides_cours3_c.pdf</a:t>
            </a: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61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50104</TotalTime>
  <Words>6550</Words>
  <Application>Microsoft Office PowerPoint</Application>
  <PresentationFormat>Affichage à l'écran (4:3)</PresentationFormat>
  <Paragraphs>1588</Paragraphs>
  <Slides>91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91</vt:i4>
      </vt:variant>
    </vt:vector>
  </HeadingPairs>
  <TitlesOfParts>
    <vt:vector size="92" baseType="lpstr">
      <vt:lpstr>Thème Office</vt:lpstr>
      <vt:lpstr>Bibliothèque STL en C++ </vt:lpstr>
      <vt:lpstr>STL</vt:lpstr>
      <vt:lpstr>Suivre les nouveautés</vt:lpstr>
      <vt:lpstr>La documentation</vt:lpstr>
      <vt:lpstr>Diagramme UML de la STL</vt:lpstr>
      <vt:lpstr>Philosophie générale</vt:lpstr>
      <vt:lpstr>Vue général de la STL</vt:lpstr>
      <vt:lpstr>Les conteneurs généraux</vt:lpstr>
      <vt:lpstr>Les conteneurs généraux</vt:lpstr>
      <vt:lpstr>Conteneurs de quoi ? </vt:lpstr>
      <vt:lpstr>Conteneurs de quoi ? </vt:lpstr>
      <vt:lpstr>Présentation PowerPoint</vt:lpstr>
      <vt:lpstr>Les itérateurs </vt:lpstr>
      <vt:lpstr>5 catégories d’itérateurs</vt:lpstr>
      <vt:lpstr>Différentes catégories</vt:lpstr>
      <vt:lpstr>A chaque conteneur son itérateur </vt:lpstr>
      <vt:lpstr>Plusieurs types d’itérateurs</vt:lpstr>
      <vt:lpstr>Operations / Fonctions</vt:lpstr>
      <vt:lpstr>Les opérations par type d’itérateurs</vt:lpstr>
      <vt:lpstr>Validité des itérateurs</vt:lpstr>
      <vt:lpstr>Balayer un itérateur </vt:lpstr>
      <vt:lpstr>Exemple général: insertion, suppression </vt:lpstr>
      <vt:lpstr>Exemple général: insertion, suppression </vt:lpstr>
      <vt:lpstr>Exemple – suite  </vt:lpstr>
      <vt:lpstr>Présentation PowerPoint</vt:lpstr>
      <vt:lpstr>STD::ARRAY&lt;T&gt;</vt:lpstr>
      <vt:lpstr>STD:: ARRAY&lt;T&gt;</vt:lpstr>
      <vt:lpstr>STD::VECTOR&lt;T&gt;</vt:lpstr>
      <vt:lpstr>STD:: VECTOR&lt;T&gt;</vt:lpstr>
      <vt:lpstr>STD::VECTOR&lt;T&gt; - Exemple</vt:lpstr>
      <vt:lpstr>STD::VECTOR&lt;T&gt; - Exemple</vt:lpstr>
      <vt:lpstr>STD :: DEQUE&lt;T&gt;</vt:lpstr>
      <vt:lpstr>STD :: DEQUE&lt;T&gt;</vt:lpstr>
      <vt:lpstr>STD::DEQUE&lt;T&gt; - Exemple</vt:lpstr>
      <vt:lpstr>STD::DEQUE&lt;T&gt; - Exemple</vt:lpstr>
      <vt:lpstr>STD::LIST&lt;T&gt;</vt:lpstr>
      <vt:lpstr>STD::LIST&lt;T&gt;</vt:lpstr>
      <vt:lpstr>STD::LIST&lt;T&gt; - Exemple</vt:lpstr>
      <vt:lpstr>STD::LIST&lt;T&gt; - Exemple</vt:lpstr>
      <vt:lpstr>Fonctions membres communes à vector, deque, list</vt:lpstr>
      <vt:lpstr>Fonctions membres communes à vector, deque, list</vt:lpstr>
      <vt:lpstr>Fonctions membres communes à vector, deque, list</vt:lpstr>
      <vt:lpstr>Fonctions membres spécifiques à LIST&lt;T&gt;</vt:lpstr>
      <vt:lpstr>Présentation PowerPoint</vt:lpstr>
      <vt:lpstr>La pile (stack)</vt:lpstr>
      <vt:lpstr>Exemple</vt:lpstr>
      <vt:lpstr>Exemple</vt:lpstr>
      <vt:lpstr>La file (queue)</vt:lpstr>
      <vt:lpstr>La file (queue)</vt:lpstr>
      <vt:lpstr>La file (queue)</vt:lpstr>
      <vt:lpstr>File d’attente prioritaire (priority_queue)</vt:lpstr>
      <vt:lpstr>Exemple</vt:lpstr>
      <vt:lpstr>Exemple</vt:lpstr>
      <vt:lpstr>Exemple - greater</vt:lpstr>
      <vt:lpstr>Exemple - greater</vt:lpstr>
      <vt:lpstr>Fonctions membres communes</vt:lpstr>
      <vt:lpstr>Présentation PowerPoint</vt:lpstr>
      <vt:lpstr>Conteneurs associatifs</vt:lpstr>
      <vt:lpstr>map/multimap</vt:lpstr>
      <vt:lpstr>map/multimap</vt:lpstr>
      <vt:lpstr>Fonctions membres</vt:lpstr>
      <vt:lpstr>extract/merge</vt:lpstr>
      <vt:lpstr>Exemple complet avec merge</vt:lpstr>
      <vt:lpstr>Exemple complet avec merge</vt:lpstr>
      <vt:lpstr>set/multiset</vt:lpstr>
      <vt:lpstr>set/multiset</vt:lpstr>
      <vt:lpstr>Présentation PowerPoint</vt:lpstr>
      <vt:lpstr>Algorithmes</vt:lpstr>
      <vt:lpstr>En prévision des exemples</vt:lpstr>
      <vt:lpstr>Généralités</vt:lpstr>
      <vt:lpstr>Exemple d’utilisation de for_each</vt:lpstr>
      <vt:lpstr>Comparaison</vt:lpstr>
      <vt:lpstr>Recherche, remplacement</vt:lpstr>
      <vt:lpstr>Copie, suppression</vt:lpstr>
      <vt:lpstr>Copie, suppression</vt:lpstr>
      <vt:lpstr>Réarrangements</vt:lpstr>
      <vt:lpstr>Tri et fusion</vt:lpstr>
      <vt:lpstr>Exemple - sort</vt:lpstr>
      <vt:lpstr>Exemple - sort</vt:lpstr>
      <vt:lpstr>Calcul sur le contenu</vt:lpstr>
      <vt:lpstr>Exemple accumulate</vt:lpstr>
      <vt:lpstr>Présentation PowerPoint</vt:lpstr>
      <vt:lpstr>string</vt:lpstr>
      <vt:lpstr>Fonctions de manipulation</vt:lpstr>
      <vt:lpstr>Fonctions de manipulation</vt:lpstr>
      <vt:lpstr>Exemple</vt:lpstr>
      <vt:lpstr>Exemple</vt:lpstr>
      <vt:lpstr>C++ avancé</vt:lpstr>
      <vt:lpstr>Bibliothèque BOOST</vt:lpstr>
      <vt:lpstr>Smart pointeur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pelyakim</dc:creator>
  <cp:lastModifiedBy>pelyakim</cp:lastModifiedBy>
  <cp:revision>787</cp:revision>
  <dcterms:created xsi:type="dcterms:W3CDTF">2019-10-07T09:33:29Z</dcterms:created>
  <dcterms:modified xsi:type="dcterms:W3CDTF">2019-11-18T17:36:57Z</dcterms:modified>
</cp:coreProperties>
</file>