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8"/>
  </p:notesMasterIdLst>
  <p:handoutMasterIdLst>
    <p:handoutMasterId r:id="rId19"/>
  </p:handoutMasterIdLst>
  <p:sldIdLst>
    <p:sldId id="257" r:id="rId5"/>
    <p:sldId id="389" r:id="rId6"/>
    <p:sldId id="384" r:id="rId7"/>
    <p:sldId id="317" r:id="rId8"/>
    <p:sldId id="277" r:id="rId9"/>
    <p:sldId id="268" r:id="rId10"/>
    <p:sldId id="278" r:id="rId11"/>
    <p:sldId id="392" r:id="rId12"/>
    <p:sldId id="393" r:id="rId13"/>
    <p:sldId id="272" r:id="rId14"/>
    <p:sldId id="270" r:id="rId15"/>
    <p:sldId id="281" r:id="rId16"/>
    <p:sldId id="3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66" autoAdjust="0"/>
    <p:restoredTop sz="93725" autoAdjust="0"/>
  </p:normalViewPr>
  <p:slideViewPr>
    <p:cSldViewPr snapToGrid="0">
      <p:cViewPr varScale="1">
        <p:scale>
          <a:sx n="61" d="100"/>
          <a:sy n="61" d="100"/>
        </p:scale>
        <p:origin x="96" y="106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5/22/2022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5/22/2022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10</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404304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mailto:mm3512@live.mdx.ac.uk" TargetMode="External"/><Relationship Id="rId1" Type="http://schemas.openxmlformats.org/officeDocument/2006/relationships/slideLayout" Target="../slideLayouts/slideLayout12.xml"/><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8099903" y="48407"/>
            <a:ext cx="3812463" cy="3703539"/>
          </a:xfrm>
        </p:spPr>
        <p:txBody>
          <a:bodyPr anchor="b" anchorCtr="0">
            <a:normAutofit fontScale="90000"/>
          </a:bodyPr>
          <a:lstStyle/>
          <a:p>
            <a:br>
              <a:rPr lang="en-US" dirty="0"/>
            </a:br>
            <a:br>
              <a:rPr lang="en-US" dirty="0"/>
            </a:br>
            <a:br>
              <a:rPr lang="en-US" dirty="0"/>
            </a:br>
            <a:br>
              <a:rPr lang="en-US" dirty="0"/>
            </a:br>
            <a:br>
              <a:rPr lang="en-US" dirty="0"/>
            </a:br>
            <a:r>
              <a:rPr lang="en-US" dirty="0"/>
              <a:t>Face Recognition using Raspberry Pi, </a:t>
            </a:r>
            <a:r>
              <a:rPr lang="en-US" dirty="0" err="1"/>
              <a:t>zeroCam</a:t>
            </a:r>
            <a:r>
              <a:rPr lang="en-US" dirty="0"/>
              <a:t> and Speaker</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endParaRPr lang="en-US" dirty="0"/>
          </a:p>
          <a:p>
            <a:r>
              <a:rPr lang="en-US" dirty="0"/>
              <a:t>Manjot Kaur</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Evaluation</a:t>
            </a:r>
          </a:p>
        </p:txBody>
      </p:sp>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8" name="Content Placeholder 7">
            <a:extLst>
              <a:ext uri="{FF2B5EF4-FFF2-40B4-BE49-F238E27FC236}">
                <a16:creationId xmlns:a16="http://schemas.microsoft.com/office/drawing/2014/main" id="{1D6F7F50-8B3F-431C-96A5-3F05476AAE3E}"/>
              </a:ext>
            </a:extLst>
          </p:cNvPr>
          <p:cNvSpPr>
            <a:spLocks noGrp="1"/>
          </p:cNvSpPr>
          <p:nvPr>
            <p:ph idx="1"/>
          </p:nvPr>
        </p:nvSpPr>
        <p:spPr/>
        <p:txBody>
          <a:bodyPr/>
          <a:lstStyle/>
          <a:p>
            <a:pPr marL="0" indent="0">
              <a:buNone/>
            </a:pPr>
            <a:r>
              <a:rPr lang="en-GB" dirty="0"/>
              <a:t>Evaluation is done in order to verify that the hardware and software works properly.</a:t>
            </a:r>
          </a:p>
          <a:p>
            <a:r>
              <a:rPr lang="en-GB" dirty="0"/>
              <a:t>Field testing </a:t>
            </a:r>
          </a:p>
          <a:p>
            <a:r>
              <a:rPr lang="en-GB" dirty="0"/>
              <a:t>Systematic Testing </a:t>
            </a:r>
          </a:p>
          <a:p>
            <a:r>
              <a:rPr lang="en-GB" dirty="0"/>
              <a:t>Rest API Testing </a:t>
            </a:r>
          </a:p>
        </p:txBody>
      </p:sp>
    </p:spTree>
    <p:extLst>
      <p:ext uri="{BB962C8B-B14F-4D97-AF65-F5344CB8AC3E}">
        <p14:creationId xmlns:p14="http://schemas.microsoft.com/office/powerpoint/2010/main" val="2624630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Ethical reflections and Limitations</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22C2B93C-B932-436F-851A-D97836DAFC71}"/>
              </a:ext>
            </a:extLst>
          </p:cNvPr>
          <p:cNvSpPr>
            <a:spLocks noGrp="1"/>
          </p:cNvSpPr>
          <p:nvPr>
            <p:ph sz="half" idx="2"/>
          </p:nvPr>
        </p:nvSpPr>
        <p:spPr>
          <a:xfrm>
            <a:off x="550863" y="1422400"/>
            <a:ext cx="11097550" cy="4520525"/>
          </a:xfrm>
        </p:spPr>
        <p:txBody>
          <a:bodyPr/>
          <a:lstStyle/>
          <a:p>
            <a:r>
              <a:rPr lang="en-GB" sz="1800" dirty="0">
                <a:solidFill>
                  <a:schemeClr val="tx1"/>
                </a:solidFill>
                <a:latin typeface="Arial" panose="020B0604020202020204" pitchFamily="34" charset="0"/>
                <a:ea typeface="Arial" panose="020B0604020202020204" pitchFamily="34" charset="0"/>
              </a:rPr>
              <a:t>The </a:t>
            </a:r>
            <a:r>
              <a:rPr lang="en-GB" sz="1800" dirty="0" err="1">
                <a:solidFill>
                  <a:schemeClr val="tx1"/>
                </a:solidFill>
                <a:effectLst/>
                <a:latin typeface="Arial" panose="020B0604020202020204" pitchFamily="34" charset="0"/>
                <a:ea typeface="Arial" panose="020B0604020202020204" pitchFamily="34" charset="0"/>
              </a:rPr>
              <a:t>faceRek</a:t>
            </a:r>
            <a:r>
              <a:rPr lang="en-GB" sz="1800" dirty="0">
                <a:solidFill>
                  <a:schemeClr val="tx1"/>
                </a:solidFill>
                <a:effectLst/>
                <a:latin typeface="Arial" panose="020B0604020202020204" pitchFamily="34" charset="0"/>
                <a:ea typeface="Arial" panose="020B0604020202020204" pitchFamily="34" charset="0"/>
              </a:rPr>
              <a:t> system cannot be used in public. For example, if the task is to take a photo of a random person, some people may object to offering their faces and storing their images in a database.</a:t>
            </a:r>
          </a:p>
          <a:p>
            <a:pPr marL="342900" lvl="0" indent="-342900" algn="just">
              <a:lnSpc>
                <a:spcPct val="112000"/>
              </a:lnSpc>
              <a:buFont typeface="Symbol" panose="05050102010706020507" pitchFamily="18" charset="2"/>
              <a:buChar char=""/>
            </a:pPr>
            <a:r>
              <a:rPr lang="en-GB" sz="1800" b="1" dirty="0">
                <a:solidFill>
                  <a:schemeClr val="tx1"/>
                </a:solidFill>
                <a:effectLst/>
                <a:latin typeface="Arial" panose="020B0604020202020204" pitchFamily="34" charset="0"/>
                <a:ea typeface="Arial" panose="020B0604020202020204" pitchFamily="34" charset="0"/>
              </a:rPr>
              <a:t>Hardware- </a:t>
            </a:r>
            <a:r>
              <a:rPr lang="en-GB" sz="1800" dirty="0">
                <a:solidFill>
                  <a:schemeClr val="tx1"/>
                </a:solidFill>
                <a:effectLst/>
                <a:latin typeface="Arial" panose="020B0604020202020204" pitchFamily="34" charset="0"/>
                <a:ea typeface="Arial" panose="020B0604020202020204" pitchFamily="34" charset="0"/>
              </a:rPr>
              <a:t>can replace Raspberry pi, can use multiple cameras, can use device to measure the distance between camera and person.</a:t>
            </a:r>
            <a:endParaRPr lang="en-GB" sz="1800" b="1" dirty="0">
              <a:solidFill>
                <a:schemeClr val="tx1"/>
              </a:solidFill>
              <a:effectLst/>
              <a:latin typeface="Arial" panose="020B0604020202020204" pitchFamily="34" charset="0"/>
              <a:ea typeface="Arial" panose="020B0604020202020204" pitchFamily="34" charset="0"/>
            </a:endParaRPr>
          </a:p>
          <a:p>
            <a:pPr marL="342900" lvl="0" indent="-342900" algn="just">
              <a:lnSpc>
                <a:spcPct val="112000"/>
              </a:lnSpc>
              <a:buFont typeface="Symbol" panose="05050102010706020507" pitchFamily="18" charset="2"/>
              <a:buChar char=""/>
            </a:pPr>
            <a:r>
              <a:rPr lang="en-GB" sz="1800" b="1" dirty="0">
                <a:solidFill>
                  <a:schemeClr val="tx1"/>
                </a:solidFill>
                <a:effectLst/>
                <a:latin typeface="Arial" panose="020B0604020202020204" pitchFamily="34" charset="0"/>
                <a:ea typeface="Arial" panose="020B0604020202020204" pitchFamily="34" charset="0"/>
              </a:rPr>
              <a:t>Software- </a:t>
            </a:r>
            <a:r>
              <a:rPr lang="en-GB" sz="1800" dirty="0">
                <a:solidFill>
                  <a:schemeClr val="tx1"/>
                </a:solidFill>
                <a:effectLst/>
                <a:latin typeface="Arial" panose="020B0604020202020204" pitchFamily="34" charset="0"/>
                <a:ea typeface="Arial" panose="020B0604020202020204" pitchFamily="34" charset="0"/>
              </a:rPr>
              <a:t>The names of celebrities are obtained via WebSocket API for web applications, and images are obtained via REST API. However, it is also possible to obtain the names using the REST API. This allows the user to view the name for a longer period on the web page. The DynamoDB events can be used instead of scanning the table.</a:t>
            </a:r>
          </a:p>
          <a:p>
            <a:endParaRPr lang="en-GB" sz="1800" dirty="0">
              <a:solidFill>
                <a:schemeClr val="tx1"/>
              </a:solidFill>
              <a:effectLst/>
              <a:latin typeface="Arial" panose="020B0604020202020204" pitchFamily="34" charset="0"/>
              <a:ea typeface="Arial" panose="020B0604020202020204" pitchFamily="34" charset="0"/>
            </a:endParaRPr>
          </a:p>
          <a:p>
            <a:endParaRPr lang="en-GB" dirty="0"/>
          </a:p>
        </p:txBody>
      </p:sp>
    </p:spTree>
    <p:extLst>
      <p:ext uri="{BB962C8B-B14F-4D97-AF65-F5344CB8AC3E}">
        <p14:creationId xmlns:p14="http://schemas.microsoft.com/office/powerpoint/2010/main" val="3891345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273771" y="147227"/>
            <a:ext cx="11097551" cy="1332000"/>
          </a:xfrm>
        </p:spPr>
        <p:txBody>
          <a:bodyPr/>
          <a:lstStyle/>
          <a:p>
            <a:r>
              <a:rPr lang="en-US" dirty="0"/>
              <a:t>Conclusion</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5" name="Content Placeholder 4">
            <a:extLst>
              <a:ext uri="{FF2B5EF4-FFF2-40B4-BE49-F238E27FC236}">
                <a16:creationId xmlns:a16="http://schemas.microsoft.com/office/drawing/2014/main" id="{7FE3D0D0-9FBF-4D5F-8CBC-3E177297198B}"/>
              </a:ext>
            </a:extLst>
          </p:cNvPr>
          <p:cNvSpPr>
            <a:spLocks noGrp="1"/>
          </p:cNvSpPr>
          <p:nvPr>
            <p:ph sz="half" idx="2"/>
          </p:nvPr>
        </p:nvSpPr>
        <p:spPr>
          <a:xfrm>
            <a:off x="559475" y="1034474"/>
            <a:ext cx="11097551" cy="4913386"/>
          </a:xfrm>
        </p:spPr>
        <p:txBody>
          <a:bodyPr/>
          <a:lstStyle/>
          <a:p>
            <a:r>
              <a:rPr lang="en-GB" sz="1800" dirty="0">
                <a:solidFill>
                  <a:schemeClr val="tx1"/>
                </a:solidFill>
                <a:effectLst/>
                <a:latin typeface="Arial" panose="020B0604020202020204" pitchFamily="34" charset="0"/>
                <a:ea typeface="Arial" panose="020B0604020202020204" pitchFamily="34" charset="0"/>
              </a:rPr>
              <a:t>In conclusion, because of face recognition, </a:t>
            </a:r>
            <a:r>
              <a:rPr lang="en-GB" sz="1800" dirty="0" err="1">
                <a:solidFill>
                  <a:schemeClr val="tx1"/>
                </a:solidFill>
                <a:effectLst/>
                <a:latin typeface="Arial" panose="020B0604020202020204" pitchFamily="34" charset="0"/>
                <a:ea typeface="Arial" panose="020B0604020202020204" pitchFamily="34" charset="0"/>
              </a:rPr>
              <a:t>faceRek</a:t>
            </a:r>
            <a:r>
              <a:rPr lang="en-GB" sz="1800" dirty="0">
                <a:solidFill>
                  <a:schemeClr val="tx1"/>
                </a:solidFill>
                <a:effectLst/>
                <a:latin typeface="Arial" panose="020B0604020202020204" pitchFamily="34" charset="0"/>
                <a:ea typeface="Arial" panose="020B0604020202020204" pitchFamily="34" charset="0"/>
              </a:rPr>
              <a:t> has a lot of room for development. Most of the requirements described in the design are met; however, there is still plenty of room for improvements and enhancements. Spending more time designing the front­end of the website, for example, would result in greater intuitiveness and ease of navigation. In addition to recognising celebrities and loved ones in public, </a:t>
            </a:r>
            <a:r>
              <a:rPr lang="en-GB" sz="1800" dirty="0" err="1">
                <a:solidFill>
                  <a:schemeClr val="tx1"/>
                </a:solidFill>
                <a:effectLst/>
                <a:latin typeface="Arial" panose="020B0604020202020204" pitchFamily="34" charset="0"/>
                <a:ea typeface="Arial" panose="020B0604020202020204" pitchFamily="34" charset="0"/>
              </a:rPr>
              <a:t>faceRek</a:t>
            </a:r>
            <a:r>
              <a:rPr lang="en-GB" sz="1800" dirty="0">
                <a:solidFill>
                  <a:schemeClr val="tx1"/>
                </a:solidFill>
                <a:effectLst/>
                <a:latin typeface="Arial" panose="020B0604020202020204" pitchFamily="34" charset="0"/>
                <a:ea typeface="Arial" panose="020B0604020202020204" pitchFamily="34" charset="0"/>
              </a:rPr>
              <a:t> has some other advantages. It can assist a blind person in recognising a person from a distance. It can be used for blind person’s security so that they can react in accordance with the person they know.</a:t>
            </a:r>
          </a:p>
          <a:p>
            <a:endParaRPr lang="en-GB" dirty="0"/>
          </a:p>
        </p:txBody>
      </p:sp>
    </p:spTree>
    <p:extLst>
      <p:ext uri="{BB962C8B-B14F-4D97-AF65-F5344CB8AC3E}">
        <p14:creationId xmlns:p14="http://schemas.microsoft.com/office/powerpoint/2010/main" val="1420547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Manjot Kaur </a:t>
            </a:r>
          </a:p>
          <a:p>
            <a:r>
              <a:rPr lang="en-US" dirty="0">
                <a:hlinkClick r:id="rId2"/>
              </a:rPr>
              <a:t>mm3512@live.mdx.ac.uk</a:t>
            </a:r>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349528" y="289995"/>
            <a:ext cx="3565524" cy="950359"/>
          </a:xfrm>
        </p:spPr>
        <p:txBody>
          <a:bodyPr/>
          <a:lstStyle/>
          <a:p>
            <a:r>
              <a:rPr lang="en-US" dirty="0"/>
              <a:t>Background</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1485957"/>
            <a:ext cx="8789080" cy="4606868"/>
          </a:xfrm>
        </p:spPr>
        <p:txBody>
          <a:bodyPr/>
          <a:lstStyle/>
          <a:p>
            <a:pPr algn="l">
              <a:buFont typeface="Arial" panose="020B0604020202020204" pitchFamily="34" charset="0"/>
              <a:buChar char="•"/>
            </a:pPr>
            <a:r>
              <a:rPr lang="en-GB" sz="1800" dirty="0">
                <a:solidFill>
                  <a:schemeClr val="tx1"/>
                </a:solidFill>
                <a:effectLst/>
                <a:latin typeface="Arial" panose="020B0604020202020204" pitchFamily="34" charset="0"/>
                <a:ea typeface="Arial" panose="020B0604020202020204" pitchFamily="34" charset="0"/>
              </a:rPr>
              <a:t>In a face recognition system, digital images or videos are compared against a database of faces to make sure the faces match. </a:t>
            </a:r>
          </a:p>
          <a:p>
            <a:pPr algn="l">
              <a:buFont typeface="Arial" panose="020B0604020202020204" pitchFamily="34" charset="0"/>
              <a:buChar char="•"/>
            </a:pPr>
            <a:r>
              <a:rPr lang="en-GB" sz="1800" dirty="0">
                <a:solidFill>
                  <a:schemeClr val="tx1"/>
                </a:solidFill>
                <a:effectLst/>
                <a:latin typeface="Arial" panose="020B0604020202020204" pitchFamily="34" charset="0"/>
                <a:ea typeface="Arial" panose="020B0604020202020204" pitchFamily="34" charset="0"/>
              </a:rPr>
              <a:t>Chinese police uses face-recognition technology to track down the criminals.</a:t>
            </a:r>
          </a:p>
          <a:p>
            <a:pPr algn="l">
              <a:buFont typeface="Arial" panose="020B0604020202020204" pitchFamily="34" charset="0"/>
              <a:buChar char="•"/>
            </a:pPr>
            <a:r>
              <a:rPr lang="en-GB" sz="1800" dirty="0">
                <a:solidFill>
                  <a:schemeClr val="tx1"/>
                </a:solidFill>
                <a:latin typeface="Arial" panose="020B0604020202020204" pitchFamily="34" charset="0"/>
              </a:rPr>
              <a:t>Other Systems.</a:t>
            </a:r>
            <a:endParaRPr lang="en-US" dirty="0">
              <a:solidFill>
                <a:schemeClr val="tx1"/>
              </a:solidFill>
            </a:endParaRPr>
          </a:p>
        </p:txBody>
      </p:sp>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9377361" y="354069"/>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Problems</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39329"/>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vert="horz" wrap="square" lIns="0" tIns="0" rIns="0" bIns="0" rtlCol="0" anchor="t">
            <a:normAutofit fontScale="25000" lnSpcReduction="20000"/>
          </a:bodyPr>
          <a:lstStyle/>
          <a:p>
            <a:pPr algn="l">
              <a:buFont typeface="Arial" panose="020B0604020202020204" pitchFamily="34" charset="0"/>
              <a:buChar char="•"/>
            </a:pPr>
            <a:endParaRPr lang="en-GB" b="0" i="0" dirty="0">
              <a:solidFill>
                <a:srgbClr val="000000"/>
              </a:solidFill>
              <a:effectLst/>
              <a:latin typeface="Calibri" panose="020F0502020204030204" pitchFamily="34" charset="0"/>
            </a:endParaRPr>
          </a:p>
          <a:p>
            <a:pPr algn="l">
              <a:buFont typeface="Arial" panose="020B0604020202020204" pitchFamily="34" charset="0"/>
              <a:buChar char="•"/>
            </a:pPr>
            <a:r>
              <a:rPr lang="en-GB" sz="5600" dirty="0">
                <a:solidFill>
                  <a:schemeClr val="tx1"/>
                </a:solidFill>
                <a:latin typeface="Arial" panose="020B0604020202020204" pitchFamily="34" charset="0"/>
                <a:ea typeface="Arial" panose="020B0604020202020204" pitchFamily="34" charset="0"/>
              </a:rPr>
              <a:t>I</a:t>
            </a:r>
            <a:r>
              <a:rPr lang="en-GB" sz="5600" dirty="0">
                <a:solidFill>
                  <a:schemeClr val="tx1"/>
                </a:solidFill>
                <a:effectLst/>
                <a:latin typeface="Arial" panose="020B0604020202020204" pitchFamily="34" charset="0"/>
                <a:ea typeface="Arial" panose="020B0604020202020204" pitchFamily="34" charset="0"/>
              </a:rPr>
              <a:t>t is not always easy to spot a celebrity or someone who does not look the same at the time. </a:t>
            </a:r>
          </a:p>
          <a:p>
            <a:pPr algn="l">
              <a:buFont typeface="Arial" panose="020B0604020202020204" pitchFamily="34" charset="0"/>
              <a:buChar char="•"/>
            </a:pPr>
            <a:r>
              <a:rPr lang="en-GB" sz="5600" b="0" i="0" dirty="0">
                <a:solidFill>
                  <a:schemeClr val="tx1"/>
                </a:solidFill>
                <a:effectLst/>
                <a:latin typeface="Arial"/>
                <a:cs typeface="Arial"/>
              </a:rPr>
              <a:t>People cannot see behind </a:t>
            </a:r>
            <a:r>
              <a:rPr lang="en-GB" sz="5600" dirty="0">
                <a:solidFill>
                  <a:schemeClr val="tx1"/>
                </a:solidFill>
                <a:latin typeface="Arial"/>
                <a:cs typeface="Arial"/>
              </a:rPr>
              <a:t>themselves</a:t>
            </a:r>
            <a:r>
              <a:rPr lang="en-GB" sz="5600" b="0" i="0" dirty="0">
                <a:solidFill>
                  <a:schemeClr val="tx1"/>
                </a:solidFill>
                <a:effectLst/>
                <a:latin typeface="Arial"/>
                <a:cs typeface="Arial"/>
              </a:rPr>
              <a:t>.</a:t>
            </a:r>
          </a:p>
          <a:p>
            <a:pPr algn="l">
              <a:buFont typeface="Arial" panose="020B0604020202020204" pitchFamily="34" charset="0"/>
              <a:buChar char="•"/>
            </a:pPr>
            <a:r>
              <a:rPr lang="en-GB" sz="5600" b="0" i="0" dirty="0">
                <a:solidFill>
                  <a:schemeClr val="tx1"/>
                </a:solidFill>
                <a:effectLst/>
                <a:latin typeface="Arial" panose="020B0604020202020204" pitchFamily="34" charset="0"/>
                <a:cs typeface="Arial" panose="020B0604020202020204" pitchFamily="34" charset="0"/>
              </a:rPr>
              <a:t>People suffers from blindness or visua</a:t>
            </a:r>
            <a:r>
              <a:rPr lang="en-GB" sz="5600" dirty="0">
                <a:solidFill>
                  <a:schemeClr val="tx1"/>
                </a:solidFill>
                <a:latin typeface="Arial" panose="020B0604020202020204" pitchFamily="34" charset="0"/>
                <a:cs typeface="Arial" panose="020B0604020202020204" pitchFamily="34" charset="0"/>
              </a:rPr>
              <a:t>l impairment.</a:t>
            </a:r>
            <a:endParaRPr lang="en-GB" sz="5600" b="0" i="0" dirty="0">
              <a:solidFill>
                <a:schemeClr val="tx1"/>
              </a:solidFill>
              <a:effectLst/>
              <a:latin typeface="Arial" panose="020B0604020202020204" pitchFamily="34" charset="0"/>
              <a:cs typeface="Arial" panose="020B0604020202020204" pitchFamily="34" charset="0"/>
            </a:endParaRPr>
          </a:p>
          <a:p>
            <a:pPr marL="0" indent="0" algn="l">
              <a:buNone/>
            </a:pPr>
            <a:br>
              <a:rPr lang="en-GB" b="0" i="0" dirty="0">
                <a:solidFill>
                  <a:srgbClr val="000000"/>
                </a:solidFill>
                <a:effectLst/>
                <a:latin typeface="Calibri" panose="020F0502020204030204" pitchFamily="34" charset="0"/>
              </a:rPr>
            </a:br>
            <a:endParaRPr lang="en-GB" b="0" i="0" dirty="0">
              <a:solidFill>
                <a:srgbClr val="000000"/>
              </a:solidFill>
              <a:effectLst/>
              <a:latin typeface="Calibri" panose="020F0502020204030204" pitchFamily="34" charset="0"/>
            </a:endParaRPr>
          </a:p>
          <a:p>
            <a:endParaRPr lang="en-US" dirty="0"/>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Solution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Using Raspberry Pi, </a:t>
            </a:r>
            <a:r>
              <a:rPr lang="en-US" kern="1200" dirty="0" err="1">
                <a:latin typeface="+mn-lt"/>
                <a:ea typeface="+mn-ea"/>
                <a:cs typeface="+mn-cs"/>
              </a:rPr>
              <a:t>zeroCam</a:t>
            </a:r>
            <a:r>
              <a:rPr lang="en-US" dirty="0"/>
              <a:t>, Speaker and Amazon Cloud Services (AWS)</a:t>
            </a: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3" name="Content Placeholder 2">
            <a:extLst>
              <a:ext uri="{FF2B5EF4-FFF2-40B4-BE49-F238E27FC236}">
                <a16:creationId xmlns:a16="http://schemas.microsoft.com/office/drawing/2014/main" id="{A0971B47-3D69-4CC5-A43D-EE72677F2D43}"/>
              </a:ext>
            </a:extLst>
          </p:cNvPr>
          <p:cNvSpPr>
            <a:spLocks noGrp="1"/>
          </p:cNvSpPr>
          <p:nvPr>
            <p:ph idx="1"/>
          </p:nvPr>
        </p:nvSpPr>
        <p:spPr>
          <a:xfrm>
            <a:off x="711879" y="538098"/>
            <a:ext cx="11090274" cy="5346375"/>
          </a:xfrm>
        </p:spPr>
        <p:txBody>
          <a:bodyPr/>
          <a:lstStyle/>
          <a:p>
            <a:r>
              <a:rPr lang="en-GB" sz="1800" dirty="0">
                <a:solidFill>
                  <a:schemeClr val="tx1"/>
                </a:solidFill>
                <a:effectLst/>
                <a:latin typeface="Arial" panose="020B0604020202020204" pitchFamily="34" charset="0"/>
                <a:ea typeface="Arial" panose="020B0604020202020204" pitchFamily="34" charset="0"/>
              </a:rPr>
              <a:t>The solution to these problems splits into two sections: hardware and software.</a:t>
            </a:r>
          </a:p>
          <a:p>
            <a:r>
              <a:rPr lang="en-GB" sz="1800" dirty="0">
                <a:solidFill>
                  <a:schemeClr val="tx1"/>
                </a:solidFill>
                <a:latin typeface="Arial" panose="020B0604020202020204" pitchFamily="34" charset="0"/>
                <a:ea typeface="Arial" panose="020B0604020202020204" pitchFamily="34" charset="0"/>
              </a:rPr>
              <a:t>Hardware – Raspberry Pi, </a:t>
            </a:r>
            <a:r>
              <a:rPr lang="en-GB" sz="1800" dirty="0" err="1">
                <a:solidFill>
                  <a:schemeClr val="tx1"/>
                </a:solidFill>
                <a:latin typeface="Arial" panose="020B0604020202020204" pitchFamily="34" charset="0"/>
                <a:ea typeface="Arial" panose="020B0604020202020204" pitchFamily="34" charset="0"/>
              </a:rPr>
              <a:t>zeroCam</a:t>
            </a:r>
            <a:r>
              <a:rPr lang="en-GB" sz="1800" dirty="0">
                <a:solidFill>
                  <a:schemeClr val="tx1"/>
                </a:solidFill>
                <a:latin typeface="Arial" panose="020B0604020202020204" pitchFamily="34" charset="0"/>
                <a:ea typeface="Arial" panose="020B0604020202020204" pitchFamily="34" charset="0"/>
              </a:rPr>
              <a:t> and Speaker.</a:t>
            </a:r>
          </a:p>
          <a:p>
            <a:r>
              <a:rPr lang="en-GB" sz="1800" dirty="0">
                <a:solidFill>
                  <a:schemeClr val="tx1"/>
                </a:solidFill>
                <a:effectLst/>
                <a:latin typeface="Arial" panose="020B0604020202020204" pitchFamily="34" charset="0"/>
                <a:ea typeface="Arial" panose="020B0604020202020204" pitchFamily="34" charset="0"/>
              </a:rPr>
              <a:t>Software – Web Application</a:t>
            </a:r>
          </a:p>
          <a:p>
            <a:r>
              <a:rPr lang="en-GB" sz="1800" dirty="0" err="1">
                <a:solidFill>
                  <a:schemeClr val="tx1"/>
                </a:solidFill>
                <a:effectLst/>
                <a:latin typeface="Arial" panose="020B0604020202020204" pitchFamily="34" charset="0"/>
                <a:ea typeface="Arial" panose="020B0604020202020204" pitchFamily="34" charset="0"/>
              </a:rPr>
              <a:t>Rekognition</a:t>
            </a:r>
            <a:r>
              <a:rPr lang="en-GB" sz="1800" dirty="0">
                <a:solidFill>
                  <a:schemeClr val="tx1"/>
                </a:solidFill>
                <a:effectLst/>
                <a:latin typeface="Arial" panose="020B0604020202020204" pitchFamily="34" charset="0"/>
                <a:ea typeface="Arial" panose="020B0604020202020204" pitchFamily="34" charset="0"/>
              </a:rPr>
              <a:t> using AWS</a:t>
            </a:r>
          </a:p>
          <a:p>
            <a:endParaRPr lang="en-GB" sz="1800" dirty="0">
              <a:solidFill>
                <a:schemeClr val="tx1"/>
              </a:solidFill>
              <a:effectLst/>
              <a:latin typeface="Arial" panose="020B0604020202020204" pitchFamily="34" charset="0"/>
              <a:ea typeface="Arial" panose="020B0604020202020204" pitchFamily="34" charset="0"/>
            </a:endParaRPr>
          </a:p>
          <a:p>
            <a:pPr marL="0" indent="0">
              <a:buNone/>
            </a:pPr>
            <a:endParaRPr lang="en-GB" dirty="0"/>
          </a:p>
          <a:p>
            <a:endParaRPr lang="en-GB" dirty="0"/>
          </a:p>
        </p:txBody>
      </p:sp>
      <p:pic>
        <p:nvPicPr>
          <p:cNvPr id="7" name="Picture 6">
            <a:extLst>
              <a:ext uri="{FF2B5EF4-FFF2-40B4-BE49-F238E27FC236}">
                <a16:creationId xmlns:a16="http://schemas.microsoft.com/office/drawing/2014/main" id="{CCC044B6-EE9D-2A4A-F7DD-480390A7DA4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625" t="21078" b="16366"/>
          <a:stretch/>
        </p:blipFill>
        <p:spPr bwMode="auto">
          <a:xfrm>
            <a:off x="1000934" y="2971417"/>
            <a:ext cx="3748348" cy="1945590"/>
          </a:xfrm>
          <a:prstGeom prst="rect">
            <a:avLst/>
          </a:prstGeom>
          <a:noFill/>
          <a:ln>
            <a:noFill/>
          </a:ln>
          <a:extLst>
            <a:ext uri="{53640926-AAD7-44D8-BBD7-CCE9431645EC}">
              <a14:shadowObscured xmlns:a14="http://schemas.microsoft.com/office/drawing/2010/main"/>
            </a:ext>
          </a:extLst>
        </p:spPr>
      </p:pic>
      <p:pic>
        <p:nvPicPr>
          <p:cNvPr id="8" name="Picture 7" descr="A computer monitor with a person's face on it&#10;&#10;Description automatically generated with low confidence">
            <a:extLst>
              <a:ext uri="{FF2B5EF4-FFF2-40B4-BE49-F238E27FC236}">
                <a16:creationId xmlns:a16="http://schemas.microsoft.com/office/drawing/2014/main" id="{69E706FF-9FD2-14C8-8716-6585B5F7FD0F}"/>
              </a:ext>
            </a:extLst>
          </p:cNvPr>
          <p:cNvPicPr>
            <a:picLocks noChangeAspect="1"/>
          </p:cNvPicPr>
          <p:nvPr/>
        </p:nvPicPr>
        <p:blipFill>
          <a:blip r:embed="rId3"/>
          <a:stretch>
            <a:fillRect/>
          </a:stretch>
        </p:blipFill>
        <p:spPr>
          <a:xfrm>
            <a:off x="7610475" y="1971675"/>
            <a:ext cx="3483670" cy="3429000"/>
          </a:xfrm>
          <a:prstGeom prst="rect">
            <a:avLst/>
          </a:prstGeom>
        </p:spPr>
      </p:pic>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0" name="Group 7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81" name="Freeform: Shape 8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Freeform: Shape 8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3" name="Oval 8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4" name="Oval 8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86" name="Rectangle 8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0" name="Group 89">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91" name="Freeform: Shape 90">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Oval 91">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50864" y="549275"/>
            <a:ext cx="3565524" cy="3034657"/>
          </a:xfrm>
        </p:spPr>
        <p:txBody>
          <a:bodyPr vert="horz" wrap="square" lIns="0" tIns="0" rIns="0" bIns="0" rtlCol="0" anchor="b" anchorCtr="0">
            <a:normAutofit/>
          </a:bodyPr>
          <a:lstStyle/>
          <a:p>
            <a:pPr>
              <a:lnSpc>
                <a:spcPct val="100000"/>
              </a:lnSpc>
            </a:pPr>
            <a:r>
              <a:rPr lang="en-US" dirty="0"/>
              <a:t>Demo</a:t>
            </a:r>
            <a:endParaRPr lang="en-US"/>
          </a:p>
        </p:txBody>
      </p:sp>
      <p:grpSp>
        <p:nvGrpSpPr>
          <p:cNvPr id="94" name="Group 93">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95"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7"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550863" y="3803406"/>
            <a:ext cx="3565525" cy="2289419"/>
          </a:xfrm>
        </p:spPr>
        <p:txBody>
          <a:bodyPr vert="horz" wrap="square" lIns="0" tIns="0" rIns="0" bIns="0" rtlCol="0">
            <a:normAutofit/>
          </a:bodyPr>
          <a:lstStyle/>
          <a:p>
            <a:pPr marL="0" indent="0">
              <a:lnSpc>
                <a:spcPct val="100000"/>
              </a:lnSpc>
            </a:pPr>
            <a:r>
              <a:rPr lang="en-US" dirty="0"/>
              <a:t>Play the video.</a:t>
            </a:r>
            <a:endParaRPr lang="en-US"/>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6</a:t>
            </a:fld>
            <a:endParaRPr lang="en-US">
              <a:solidFill>
                <a:schemeClr val="tx1">
                  <a:alpha val="80000"/>
                </a:schemeClr>
              </a:solidFill>
            </a:endParaRPr>
          </a:p>
        </p:txBody>
      </p:sp>
    </p:spTree>
    <p:extLst>
      <p:ext uri="{BB962C8B-B14F-4D97-AF65-F5344CB8AC3E}">
        <p14:creationId xmlns:p14="http://schemas.microsoft.com/office/powerpoint/2010/main" val="2979876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Hardware</a:t>
            </a:r>
          </a:p>
        </p:txBody>
      </p:sp>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7" name="TextBox 6">
            <a:extLst>
              <a:ext uri="{FF2B5EF4-FFF2-40B4-BE49-F238E27FC236}">
                <a16:creationId xmlns:a16="http://schemas.microsoft.com/office/drawing/2014/main" id="{7B232DD2-1124-4963-B867-ADD26766395E}"/>
              </a:ext>
            </a:extLst>
          </p:cNvPr>
          <p:cNvSpPr txBox="1"/>
          <p:nvPr/>
        </p:nvSpPr>
        <p:spPr>
          <a:xfrm>
            <a:off x="683492" y="2410691"/>
            <a:ext cx="3269210" cy="1938992"/>
          </a:xfrm>
          <a:prstGeom prst="rect">
            <a:avLst/>
          </a:prstGeom>
          <a:noFill/>
        </p:spPr>
        <p:txBody>
          <a:bodyPr wrap="square" rtlCol="0">
            <a:spAutoFit/>
          </a:bodyPr>
          <a:lstStyle/>
          <a:p>
            <a:pPr marL="285750" indent="-285750">
              <a:buFont typeface="Arial" panose="020B0604020202020204" pitchFamily="34" charset="0"/>
              <a:buChar char="•"/>
            </a:pPr>
            <a:r>
              <a:rPr lang="en-GB" sz="1200" dirty="0" err="1"/>
              <a:t>zeroCam</a:t>
            </a:r>
            <a:r>
              <a:rPr lang="en-GB" sz="1200" dirty="0"/>
              <a:t> is attached to the raspberry pi in order to click pictures. </a:t>
            </a:r>
          </a:p>
          <a:p>
            <a:pPr marL="285750" indent="-285750">
              <a:buFont typeface="Arial" panose="020B0604020202020204" pitchFamily="34" charset="0"/>
              <a:buChar char="•"/>
            </a:pPr>
            <a:r>
              <a:rPr lang="en-GB" sz="1200" dirty="0"/>
              <a:t>Raspberry pi contains the python file to run the code to click pictures.</a:t>
            </a:r>
          </a:p>
          <a:p>
            <a:pPr marL="285750" indent="-285750">
              <a:buFont typeface="Arial" panose="020B0604020202020204" pitchFamily="34" charset="0"/>
              <a:buChar char="•"/>
            </a:pPr>
            <a:r>
              <a:rPr lang="en-GB" sz="1200" dirty="0"/>
              <a:t>After face recognition, it sends the data to client through </a:t>
            </a:r>
            <a:r>
              <a:rPr lang="en-GB" sz="1200" dirty="0" err="1"/>
              <a:t>webSockets</a:t>
            </a:r>
            <a:r>
              <a:rPr lang="en-GB" sz="1200" dirty="0"/>
              <a:t> .</a:t>
            </a:r>
          </a:p>
          <a:p>
            <a:pPr marL="285750" indent="-285750">
              <a:buFont typeface="Arial" panose="020B0604020202020204" pitchFamily="34" charset="0"/>
              <a:buChar char="•"/>
            </a:pPr>
            <a:r>
              <a:rPr lang="en-GB" sz="1200" dirty="0"/>
              <a:t>Python WebSocket client is used to send data from AWS to raspberry pi.</a:t>
            </a:r>
          </a:p>
          <a:p>
            <a:pPr marL="285750" indent="-285750">
              <a:buFont typeface="Arial" panose="020B0604020202020204" pitchFamily="34" charset="0"/>
              <a:buChar char="•"/>
            </a:pPr>
            <a:r>
              <a:rPr lang="en-GB" sz="1200" dirty="0"/>
              <a:t>If there is data switch on LED and play name in audio.</a:t>
            </a:r>
          </a:p>
        </p:txBody>
      </p:sp>
      <p:pic>
        <p:nvPicPr>
          <p:cNvPr id="9" name="Picture 8">
            <a:extLst>
              <a:ext uri="{FF2B5EF4-FFF2-40B4-BE49-F238E27FC236}">
                <a16:creationId xmlns:a16="http://schemas.microsoft.com/office/drawing/2014/main" id="{5D38EFF9-6FEA-40CA-BDDE-8427C479660F}"/>
              </a:ext>
            </a:extLst>
          </p:cNvPr>
          <p:cNvPicPr>
            <a:picLocks noChangeAspect="1"/>
          </p:cNvPicPr>
          <p:nvPr/>
        </p:nvPicPr>
        <p:blipFill>
          <a:blip r:embed="rId2"/>
          <a:stretch>
            <a:fillRect/>
          </a:stretch>
        </p:blipFill>
        <p:spPr>
          <a:xfrm>
            <a:off x="4514185" y="1032386"/>
            <a:ext cx="7450230" cy="5060438"/>
          </a:xfrm>
          <a:prstGeom prst="rect">
            <a:avLst/>
          </a:prstGeom>
        </p:spPr>
      </p:pic>
    </p:spTree>
    <p:extLst>
      <p:ext uri="{BB962C8B-B14F-4D97-AF65-F5344CB8AC3E}">
        <p14:creationId xmlns:p14="http://schemas.microsoft.com/office/powerpoint/2010/main" val="2496947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Architecture</a:t>
            </a:r>
          </a:p>
        </p:txBody>
      </p:sp>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dirty="0"/>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3" name="TextBox 2">
            <a:extLst>
              <a:ext uri="{FF2B5EF4-FFF2-40B4-BE49-F238E27FC236}">
                <a16:creationId xmlns:a16="http://schemas.microsoft.com/office/drawing/2014/main" id="{EFCBFFF8-4F4D-482C-9D6F-471D46FB1995}"/>
              </a:ext>
            </a:extLst>
          </p:cNvPr>
          <p:cNvSpPr txBox="1"/>
          <p:nvPr/>
        </p:nvSpPr>
        <p:spPr>
          <a:xfrm>
            <a:off x="192254" y="1125421"/>
            <a:ext cx="3664103" cy="3970318"/>
          </a:xfrm>
          <a:prstGeom prst="rect">
            <a:avLst/>
          </a:prstGeom>
          <a:noFill/>
        </p:spPr>
        <p:txBody>
          <a:bodyPr wrap="square" rtlCol="0">
            <a:spAutoFit/>
          </a:bodyPr>
          <a:lstStyle/>
          <a:p>
            <a:pPr marL="285750" indent="-285750">
              <a:buFont typeface="Arial" panose="020B0604020202020204" pitchFamily="34" charset="0"/>
              <a:buChar char="•"/>
            </a:pPr>
            <a:r>
              <a:rPr lang="en-GB" dirty="0"/>
              <a:t>Upload images to S3.</a:t>
            </a:r>
          </a:p>
          <a:p>
            <a:pPr marL="285750" indent="-285750">
              <a:buFont typeface="Arial" panose="020B0604020202020204" pitchFamily="34" charset="0"/>
              <a:buChar char="•"/>
            </a:pPr>
            <a:r>
              <a:rPr lang="en-GB" dirty="0"/>
              <a:t>Lambda function triggers S3 Bucket.</a:t>
            </a:r>
          </a:p>
          <a:p>
            <a:pPr marL="285750" indent="-285750">
              <a:buFont typeface="Arial" panose="020B0604020202020204" pitchFamily="34" charset="0"/>
              <a:buChar char="•"/>
            </a:pPr>
            <a:r>
              <a:rPr lang="en-GB" dirty="0"/>
              <a:t>Send Source and Target Images to AWS </a:t>
            </a:r>
            <a:r>
              <a:rPr lang="en-GB" dirty="0" err="1"/>
              <a:t>Rekognition</a:t>
            </a:r>
            <a:endParaRPr lang="en-GB" dirty="0"/>
          </a:p>
          <a:p>
            <a:pPr marL="285750" indent="-285750">
              <a:buFont typeface="Arial" panose="020B0604020202020204" pitchFamily="34" charset="0"/>
              <a:buChar char="•"/>
            </a:pPr>
            <a:r>
              <a:rPr lang="en-GB" dirty="0"/>
              <a:t>Save picture with higher similarity into another S3 Bucket and save image link and name of celeb in DynamoDB</a:t>
            </a:r>
          </a:p>
          <a:p>
            <a:pPr marL="285750" indent="-285750">
              <a:buFont typeface="Arial" panose="020B0604020202020204" pitchFamily="34" charset="0"/>
              <a:buChar char="•"/>
            </a:pPr>
            <a:r>
              <a:rPr lang="en-GB" dirty="0"/>
              <a:t>Use </a:t>
            </a:r>
            <a:r>
              <a:rPr lang="en-GB" dirty="0" err="1"/>
              <a:t>webSocket</a:t>
            </a:r>
            <a:r>
              <a:rPr lang="en-GB" dirty="0"/>
              <a:t> API to send celebrity names to client</a:t>
            </a:r>
          </a:p>
          <a:p>
            <a:pPr marL="285750" indent="-285750">
              <a:buFont typeface="Arial" panose="020B0604020202020204" pitchFamily="34" charset="0"/>
              <a:buChar char="•"/>
            </a:pPr>
            <a:r>
              <a:rPr lang="en-GB" dirty="0"/>
              <a:t>Use Rest API to send Images to client</a:t>
            </a:r>
          </a:p>
          <a:p>
            <a:pPr marL="285750" indent="-285750">
              <a:buFont typeface="Arial" panose="020B0604020202020204" pitchFamily="34" charset="0"/>
              <a:buChar char="•"/>
            </a:pPr>
            <a:endParaRPr lang="en-GB" dirty="0"/>
          </a:p>
        </p:txBody>
      </p:sp>
      <p:pic>
        <p:nvPicPr>
          <p:cNvPr id="5" name="Picture 4" descr="Diagram, schematic&#10;&#10;Description automatically generated">
            <a:extLst>
              <a:ext uri="{FF2B5EF4-FFF2-40B4-BE49-F238E27FC236}">
                <a16:creationId xmlns:a16="http://schemas.microsoft.com/office/drawing/2014/main" id="{4D427DF3-C1AD-439B-901D-D71D5FAE7EDA}"/>
              </a:ext>
            </a:extLst>
          </p:cNvPr>
          <p:cNvPicPr>
            <a:picLocks noChangeAspect="1"/>
          </p:cNvPicPr>
          <p:nvPr/>
        </p:nvPicPr>
        <p:blipFill>
          <a:blip r:embed="rId2"/>
          <a:stretch>
            <a:fillRect/>
          </a:stretch>
        </p:blipFill>
        <p:spPr>
          <a:xfrm>
            <a:off x="4213641" y="763788"/>
            <a:ext cx="7847716" cy="5330423"/>
          </a:xfrm>
          <a:prstGeom prst="rect">
            <a:avLst/>
          </a:prstGeom>
        </p:spPr>
      </p:pic>
    </p:spTree>
    <p:extLst>
      <p:ext uri="{BB962C8B-B14F-4D97-AF65-F5344CB8AC3E}">
        <p14:creationId xmlns:p14="http://schemas.microsoft.com/office/powerpoint/2010/main" val="3937114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689590"/>
          </a:xfrm>
        </p:spPr>
        <p:txBody>
          <a:bodyPr/>
          <a:lstStyle/>
          <a:p>
            <a:r>
              <a:rPr lang="en-US" dirty="0"/>
              <a:t>Web application</a:t>
            </a:r>
            <a:br>
              <a:rPr lang="en-US" dirty="0"/>
            </a:br>
            <a:br>
              <a:rPr lang="en-US" dirty="0"/>
            </a:br>
            <a:br>
              <a:rPr lang="en-US" dirty="0"/>
            </a:br>
            <a:endParaRPr lang="en-US" dirty="0"/>
          </a:p>
        </p:txBody>
      </p:sp>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dirty="0"/>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3" name="TextBox 2">
            <a:extLst>
              <a:ext uri="{FF2B5EF4-FFF2-40B4-BE49-F238E27FC236}">
                <a16:creationId xmlns:a16="http://schemas.microsoft.com/office/drawing/2014/main" id="{EFCBFFF8-4F4D-482C-9D6F-471D46FB1995}"/>
              </a:ext>
            </a:extLst>
          </p:cNvPr>
          <p:cNvSpPr txBox="1"/>
          <p:nvPr/>
        </p:nvSpPr>
        <p:spPr>
          <a:xfrm>
            <a:off x="192254" y="1125421"/>
            <a:ext cx="3664103" cy="1754326"/>
          </a:xfrm>
          <a:prstGeom prst="rect">
            <a:avLst/>
          </a:prstGeom>
          <a:noFill/>
        </p:spPr>
        <p:txBody>
          <a:bodyPr wrap="square" rtlCol="0">
            <a:spAutoFit/>
          </a:bodyPr>
          <a:lstStyle/>
          <a:p>
            <a:pPr marL="285750" indent="-285750">
              <a:buFont typeface="Arial" panose="020B0604020202020204" pitchFamily="34" charset="0"/>
              <a:buChar char="•"/>
            </a:pPr>
            <a:r>
              <a:rPr lang="en-GB" dirty="0"/>
              <a:t>Display celebrity Image to the clients using REST API</a:t>
            </a:r>
          </a:p>
          <a:p>
            <a:pPr marL="285750" indent="-285750">
              <a:buFont typeface="Arial" panose="020B0604020202020204" pitchFamily="34" charset="0"/>
              <a:buChar char="•"/>
            </a:pPr>
            <a:r>
              <a:rPr lang="en-GB" dirty="0"/>
              <a:t>Display all recognised Images from DynamoDB </a:t>
            </a:r>
          </a:p>
          <a:p>
            <a:pPr marL="285750" indent="-285750">
              <a:buFont typeface="Arial" panose="020B0604020202020204" pitchFamily="34" charset="0"/>
              <a:buChar char="•"/>
            </a:pPr>
            <a:r>
              <a:rPr lang="en-GB" dirty="0"/>
              <a:t>Display celebrity name using </a:t>
            </a:r>
            <a:r>
              <a:rPr lang="en-GB" dirty="0" err="1"/>
              <a:t>webSocket</a:t>
            </a:r>
            <a:r>
              <a:rPr lang="en-GB" dirty="0"/>
              <a:t> API</a:t>
            </a:r>
          </a:p>
        </p:txBody>
      </p:sp>
    </p:spTree>
    <p:extLst>
      <p:ext uri="{BB962C8B-B14F-4D97-AF65-F5344CB8AC3E}">
        <p14:creationId xmlns:p14="http://schemas.microsoft.com/office/powerpoint/2010/main" val="119946952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085970D24D1640A68A0F48EE61F218" ma:contentTypeVersion="10" ma:contentTypeDescription="Create a new document." ma:contentTypeScope="" ma:versionID="c9b336351edc9aac143b85080b504874">
  <xsd:schema xmlns:xsd="http://www.w3.org/2001/XMLSchema" xmlns:xs="http://www.w3.org/2001/XMLSchema" xmlns:p="http://schemas.microsoft.com/office/2006/metadata/properties" xmlns:ns3="e00004d6-647d-4bc6-b728-b3c414dc9d9c" xmlns:ns4="61239e73-58f5-4bd2-b545-63bf811244f3" targetNamespace="http://schemas.microsoft.com/office/2006/metadata/properties" ma:root="true" ma:fieldsID="0794ee06ecb6ec8957dfef51a12249e0" ns3:_="" ns4:_="">
    <xsd:import namespace="e00004d6-647d-4bc6-b728-b3c414dc9d9c"/>
    <xsd:import namespace="61239e73-58f5-4bd2-b545-63bf811244f3"/>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0004d6-647d-4bc6-b728-b3c414dc9d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1239e73-58f5-4bd2-b545-63bf811244f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e00004d6-647d-4bc6-b728-b3c414dc9d9c" xsi:nil="true"/>
  </documentManagement>
</p:properties>
</file>

<file path=customXml/itemProps1.xml><?xml version="1.0" encoding="utf-8"?>
<ds:datastoreItem xmlns:ds="http://schemas.openxmlformats.org/officeDocument/2006/customXml" ds:itemID="{EFC8DA0C-2D7D-47D0-A3CA-88C98A16EA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0004d6-647d-4bc6-b728-b3c414dc9d9c"/>
    <ds:schemaRef ds:uri="61239e73-58f5-4bd2-b545-63bf811244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50811A92-D464-4AC4-A396-BA73B10CEEAC}">
  <ds:schemaRefs>
    <ds:schemaRef ds:uri="e00004d6-647d-4bc6-b728-b3c414dc9d9c"/>
    <ds:schemaRef ds:uri="http://schemas.microsoft.com/office/2006/documentManagement/types"/>
    <ds:schemaRef ds:uri="61239e73-58f5-4bd2-b545-63bf811244f3"/>
    <ds:schemaRef ds:uri="http://www.w3.org/XML/1998/namespace"/>
    <ds:schemaRef ds:uri="http://purl.org/dc/elements/1.1/"/>
    <ds:schemaRef ds:uri="http://purl.org/dc/dcmitype/"/>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{5E1B4F58-2458-4323-AFA3-E4C6509E984B}tf33713516_win32</Template>
  <TotalTime>3280</TotalTime>
  <Words>707</Words>
  <Application>Microsoft Office PowerPoint</Application>
  <PresentationFormat>Widescreen</PresentationFormat>
  <Paragraphs>95</Paragraphs>
  <Slides>13</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Gill Sans MT</vt:lpstr>
      <vt:lpstr>Symbol</vt:lpstr>
      <vt:lpstr>Walbaum Display</vt:lpstr>
      <vt:lpstr>3DFloatVTI</vt:lpstr>
      <vt:lpstr>     Face Recognition using Raspberry Pi, zeroCam and Speaker</vt:lpstr>
      <vt:lpstr>Background</vt:lpstr>
      <vt:lpstr>Problems</vt:lpstr>
      <vt:lpstr>Solution</vt:lpstr>
      <vt:lpstr>PowerPoint Presentation</vt:lpstr>
      <vt:lpstr>Demo</vt:lpstr>
      <vt:lpstr>Hardware</vt:lpstr>
      <vt:lpstr>Architecture</vt:lpstr>
      <vt:lpstr>Web application   </vt:lpstr>
      <vt:lpstr>Evaluation</vt:lpstr>
      <vt:lpstr>Ethical reflections and Limitations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Face Recognition using Raspberry Pi, zeroCam and Speaker</dc:title>
  <dc:creator>Manjot Kaur .</dc:creator>
  <cp:lastModifiedBy>Manjot Kaur .</cp:lastModifiedBy>
  <cp:revision>4</cp:revision>
  <dcterms:created xsi:type="dcterms:W3CDTF">2022-04-29T16:00:44Z</dcterms:created>
  <dcterms:modified xsi:type="dcterms:W3CDTF">2022-05-22T11:28:14Z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0x01010003085970D24D1640A68A0F48EE61F218</vt:lpwstr>
  </property>
</Properties>
</file>