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3" r:id="rId4"/>
    <p:sldId id="261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4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20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25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822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1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76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0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67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67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53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amhi.gob.pe/?p=prensa&amp;n=10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andfonline.com/doi/abs/10.1080/02626667.2019.1649411?journalCode=thsj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andfonline.com/doi/abs/10.1080/02626667.2019.1649411?journalCode=thsj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tp://ftp.senamhi.gob.pe/PISCO/Prec/V2.1/" TargetMode="External"/><Relationship Id="rId2" Type="http://schemas.openxmlformats.org/officeDocument/2006/relationships/hyperlink" Target="https://piscoprec.github.io/webPISCO/sp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ridl.ldeo.columbia.edu/SOURCES/.SENAMHI/.HSR/.PISCO/.Prec/.v2p1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u9418/PISCO_cla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6103620" cy="3566160"/>
          </a:xfrm>
        </p:spPr>
        <p:txBody>
          <a:bodyPr>
            <a:normAutofit/>
          </a:bodyPr>
          <a:lstStyle/>
          <a:p>
            <a:r>
              <a:rPr lang="es-PE" sz="7200" dirty="0"/>
              <a:t>Uso del Producto </a:t>
            </a:r>
            <a:r>
              <a:rPr lang="es-PE" sz="7200" dirty="0" smtClean="0"/>
              <a:t>Grillado PISCO </a:t>
            </a:r>
            <a:endParaRPr lang="es-PE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cap="none" dirty="0" err="1" smtClean="0"/>
              <a:t>Bsc</a:t>
            </a:r>
            <a:r>
              <a:rPr lang="en-US" sz="2000" cap="none" dirty="0" smtClean="0"/>
              <a:t>. Manuel Figueroa</a:t>
            </a:r>
          </a:p>
          <a:p>
            <a:r>
              <a:rPr lang="en-US" sz="2000" cap="none" dirty="0" smtClean="0"/>
              <a:t>mfigueroa9418@gmail.com</a:t>
            </a:r>
          </a:p>
          <a:p>
            <a:r>
              <a:rPr lang="en-US" sz="2000" cap="none" dirty="0" smtClean="0"/>
              <a:t>12.10.2019</a:t>
            </a:r>
            <a:endParaRPr lang="es-PE" sz="2000" cap="none" dirty="0"/>
          </a:p>
        </p:txBody>
      </p:sp>
      <p:pic>
        <p:nvPicPr>
          <p:cNvPr id="1026" name="Picture 2" descr="https://www.senamhi.gob.pe/load/noticia/SENA1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42875"/>
            <a:ext cx="4329026" cy="555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829426" y="5695279"/>
            <a:ext cx="447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FUENTE: </a:t>
            </a:r>
            <a:r>
              <a:rPr lang="es-PE" sz="1400" dirty="0">
                <a:hlinkClick r:id="rId3"/>
              </a:rPr>
              <a:t>https://www.senamhi.gob.pe/?p=prensa&amp;n=1003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5345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700089"/>
            <a:ext cx="10086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/>
              <a:t>eruvian 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nterpolated data of the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ENAMHI’s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limatological and hydrological </a:t>
            </a:r>
            <a:r>
              <a:rPr lang="en-US" sz="2800" dirty="0" smtClean="0">
                <a:solidFill>
                  <a:srgbClr val="FF0000"/>
                </a:solidFill>
              </a:rPr>
              <a:t>O</a:t>
            </a:r>
            <a:r>
              <a:rPr lang="en-US" sz="2800" dirty="0" smtClean="0"/>
              <a:t>bservations (PISCO)</a:t>
            </a:r>
            <a:endParaRPr lang="en-US" dirty="0" smtClean="0"/>
          </a:p>
          <a:p>
            <a:pPr algn="ctr"/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114426" y="1774032"/>
            <a:ext cx="100869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 smtClean="0"/>
              <a:t>Se utilizan métodos </a:t>
            </a:r>
            <a:r>
              <a:rPr lang="es-PE" sz="2000" dirty="0"/>
              <a:t>de </a:t>
            </a:r>
            <a:r>
              <a:rPr lang="es-PE" sz="2000" dirty="0" smtClean="0"/>
              <a:t>INTERPOLACIÓN </a:t>
            </a:r>
            <a:r>
              <a:rPr lang="es-PE" sz="2000" dirty="0"/>
              <a:t>(predicción espacial) </a:t>
            </a:r>
            <a:r>
              <a:rPr lang="es-PE" sz="2000" dirty="0" smtClean="0"/>
              <a:t>GEOESTADÍSTICA Y DETERMINÍSTICA, </a:t>
            </a:r>
            <a:r>
              <a:rPr lang="es-PE" sz="2000" dirty="0"/>
              <a:t>mediante la combinación de los datos provenientes de la red nacional de estaciones del SENAMHI </a:t>
            </a:r>
            <a:r>
              <a:rPr lang="es-PE" sz="2000" dirty="0" smtClean="0"/>
              <a:t>(COMPLETADOS) e </a:t>
            </a:r>
            <a:r>
              <a:rPr lang="es-PE" sz="2000" dirty="0"/>
              <a:t>información satelital del producto </a:t>
            </a:r>
            <a:r>
              <a:rPr lang="es-PE" sz="2000" dirty="0" smtClean="0"/>
              <a:t>CHIRP</a:t>
            </a:r>
            <a:r>
              <a:rPr lang="es-PE" sz="2000" dirty="0"/>
              <a:t> </a:t>
            </a:r>
            <a:r>
              <a:rPr lang="es-PE" sz="2000" dirty="0" smtClean="0"/>
              <a:t>V2.0, </a:t>
            </a:r>
            <a:r>
              <a:rPr lang="es-PE" sz="2000" dirty="0"/>
              <a:t>climatologías de precipitación generadas a partir de datos y un factor de corrección mensual simple aplicado a las estimaciones diarias.</a:t>
            </a:r>
            <a:endParaRPr lang="es-PE" sz="2000" dirty="0" smtClean="0"/>
          </a:p>
          <a:p>
            <a:pPr algn="just"/>
            <a:endParaRPr lang="es-PE" sz="2000" dirty="0" smtClean="0"/>
          </a:p>
          <a:p>
            <a:pPr algn="just"/>
            <a:r>
              <a:rPr lang="es-PE" sz="2000" dirty="0"/>
              <a:t>El producto </a:t>
            </a:r>
            <a:r>
              <a:rPr lang="es-PE" sz="2000" dirty="0" err="1" smtClean="0"/>
              <a:t>PISCOp</a:t>
            </a:r>
            <a:r>
              <a:rPr lang="es-PE" sz="2000" dirty="0" smtClean="0"/>
              <a:t> se </a:t>
            </a:r>
            <a:r>
              <a:rPr lang="es-PE" sz="2000" dirty="0"/>
              <a:t>genera la primera semana de cada mes, en formato grillado ("</a:t>
            </a:r>
            <a:r>
              <a:rPr lang="es-PE" sz="2000" dirty="0" err="1"/>
              <a:t>raster</a:t>
            </a:r>
            <a:r>
              <a:rPr lang="es-PE" sz="2000" dirty="0"/>
              <a:t>"), tiene una resolución espacial de 0.1° (~10 km) y tiene como aplicaciones principales los estudios hidrológicos y la gestión de recursos hídricos.</a:t>
            </a:r>
          </a:p>
          <a:p>
            <a:pPr algn="just"/>
            <a:endParaRPr lang="es-PE" sz="2000" dirty="0" smtClean="0"/>
          </a:p>
          <a:p>
            <a:pPr algn="just"/>
            <a:r>
              <a:rPr lang="es-PE" sz="2000" dirty="0"/>
              <a:t>La base bruta de pluviómetros utilizados en </a:t>
            </a:r>
            <a:r>
              <a:rPr lang="es-PE" sz="2000" dirty="0" err="1"/>
              <a:t>PISCOp</a:t>
            </a:r>
            <a:r>
              <a:rPr lang="es-PE" sz="2000" dirty="0"/>
              <a:t> V2.1 contó con 945 pluviómetros, todos estos fueron proporcionados por SENAMHI.  </a:t>
            </a:r>
            <a:r>
              <a:rPr lang="es-PE" sz="2000" dirty="0" smtClean="0"/>
              <a:t>Sin embargo solo pasan el control de calidad 441 estaciones que cubren aproximadamente un poco más de un 20% del territorio.</a:t>
            </a:r>
          </a:p>
        </p:txBody>
      </p:sp>
    </p:spTree>
    <p:extLst>
      <p:ext uri="{BB962C8B-B14F-4D97-AF65-F5344CB8AC3E}">
        <p14:creationId xmlns:p14="http://schemas.microsoft.com/office/powerpoint/2010/main" val="16648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Construction of a high-resolution gridded rainfall dataset for Peru from 1981 to the present day</a:t>
            </a: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148" y="6415090"/>
            <a:ext cx="11644313" cy="371475"/>
          </a:xfrm>
        </p:spPr>
        <p:txBody>
          <a:bodyPr/>
          <a:lstStyle/>
          <a:p>
            <a:r>
              <a:rPr lang="es-PE" dirty="0" smtClean="0"/>
              <a:t>Link: </a:t>
            </a:r>
            <a:r>
              <a:rPr lang="es-PE" dirty="0">
                <a:hlinkClick r:id="rId2"/>
              </a:rPr>
              <a:t>https://www.tandfonline.com/doi/abs/10.1080/02626667.2019.1649411?journalCode=thsj20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6370" t="31641" r="27893" b="12650"/>
          <a:stretch/>
        </p:blipFill>
        <p:spPr>
          <a:xfrm>
            <a:off x="158748" y="1788160"/>
            <a:ext cx="6391275" cy="44113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2913" t="24219" r="23542" b="11328"/>
          <a:stretch/>
        </p:blipFill>
        <p:spPr>
          <a:xfrm>
            <a:off x="6638607" y="1788160"/>
            <a:ext cx="5388293" cy="364662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550023" y="5434786"/>
            <a:ext cx="56419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400" dirty="0" smtClean="0"/>
              <a:t>Los datos de pluviómetro se caracterizan por un alto número de valores faltantes y numerosos problemas de calidad, generalmente causados por el observador en el momento de la recopilación de datos y el mal funcionamiento de la instrumentación.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8027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Construction of a high-resolution gridded rainfall dataset for Peru from 1981 to the present day</a:t>
            </a: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148" y="6415090"/>
            <a:ext cx="11644313" cy="371475"/>
          </a:xfrm>
        </p:spPr>
        <p:txBody>
          <a:bodyPr/>
          <a:lstStyle/>
          <a:p>
            <a:r>
              <a:rPr lang="es-PE" dirty="0" smtClean="0"/>
              <a:t>Link: </a:t>
            </a:r>
            <a:r>
              <a:rPr lang="es-PE" dirty="0">
                <a:hlinkClick r:id="rId2"/>
              </a:rPr>
              <a:t>https://www.tandfonline.com/doi/abs/10.1080/02626667.2019.1649411?journalCode=thsj20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6097" t="21952" r="28002" b="10938"/>
          <a:stretch/>
        </p:blipFill>
        <p:spPr>
          <a:xfrm>
            <a:off x="1200150" y="1837376"/>
            <a:ext cx="6129338" cy="4334855"/>
          </a:xfrm>
          <a:prstGeom prst="rect">
            <a:avLst/>
          </a:prstGeom>
        </p:spPr>
      </p:pic>
      <p:sp>
        <p:nvSpPr>
          <p:cNvPr id="13" name="Flecha curvada hacia abajo 12"/>
          <p:cNvSpPr/>
          <p:nvPr/>
        </p:nvSpPr>
        <p:spPr>
          <a:xfrm rot="5400000">
            <a:off x="6964680" y="2735580"/>
            <a:ext cx="2434590" cy="14516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3223260" y="2796540"/>
            <a:ext cx="1813560" cy="632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redondeado 14"/>
          <p:cNvSpPr/>
          <p:nvPr/>
        </p:nvSpPr>
        <p:spPr>
          <a:xfrm>
            <a:off x="3568700" y="4027662"/>
            <a:ext cx="2184400" cy="795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5962650" y="5473700"/>
            <a:ext cx="641350" cy="2222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2940050" y="5937250"/>
            <a:ext cx="628650" cy="1841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6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DESCARGA DE DATOS</a:t>
            </a:r>
            <a:endParaRPr lang="en-U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114426" y="1931195"/>
            <a:ext cx="100869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</a:t>
            </a:r>
            <a:r>
              <a:rPr lang="es-PE" dirty="0" err="1" smtClean="0"/>
              <a:t>ágina</a:t>
            </a:r>
            <a:r>
              <a:rPr lang="es-PE" dirty="0" smtClean="0"/>
              <a:t> </a:t>
            </a:r>
            <a:r>
              <a:rPr lang="en-US" dirty="0" smtClean="0"/>
              <a:t>Web:</a:t>
            </a:r>
          </a:p>
          <a:p>
            <a:r>
              <a:rPr lang="es-PE" dirty="0">
                <a:hlinkClick r:id="rId2"/>
              </a:rPr>
              <a:t>https://piscoprec.github.io/webPISCO/spa/</a:t>
            </a:r>
            <a:endParaRPr lang="en-US" dirty="0" smtClean="0"/>
          </a:p>
          <a:p>
            <a:r>
              <a:rPr lang="es-PE" dirty="0">
                <a:hlinkClick r:id="rId3"/>
              </a:rPr>
              <a:t>	</a:t>
            </a:r>
            <a:r>
              <a:rPr lang="es-PE" dirty="0" smtClean="0">
                <a:hlinkClick r:id="rId3"/>
              </a:rPr>
              <a:t>ftp</a:t>
            </a:r>
            <a:r>
              <a:rPr lang="es-PE" dirty="0">
                <a:hlinkClick r:id="rId3"/>
              </a:rPr>
              <a:t>://ftp.senamhi.gob.pe/PISCO/Prec/V2.1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r>
              <a:rPr lang="es-PE" dirty="0" err="1"/>
              <a:t>user</a:t>
            </a:r>
            <a:r>
              <a:rPr lang="es-PE" dirty="0"/>
              <a:t>: publi_dgh2</a:t>
            </a:r>
          </a:p>
          <a:p>
            <a:r>
              <a:rPr lang="es-PE" dirty="0" err="1"/>
              <a:t>pass</a:t>
            </a:r>
            <a:r>
              <a:rPr lang="es-PE" dirty="0"/>
              <a:t>: </a:t>
            </a:r>
            <a:r>
              <a:rPr lang="es-PE" dirty="0" smtClean="0"/>
              <a:t>123456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IRI dataset library (</a:t>
            </a:r>
            <a:r>
              <a:rPr lang="en-US" dirty="0" err="1" smtClean="0"/>
              <a:t>IRIdl</a:t>
            </a:r>
            <a:r>
              <a:rPr lang="en-US" dirty="0" smtClean="0"/>
              <a:t>):</a:t>
            </a:r>
          </a:p>
          <a:p>
            <a:r>
              <a:rPr lang="es-PE" dirty="0">
                <a:hlinkClick r:id="rId4"/>
              </a:rPr>
              <a:t>https://iridl.ldeo.columbia.edu/SOURCES/.SENAMHI/.HSR/.PISCO/.Prec/.v2p1</a:t>
            </a:r>
            <a:r>
              <a:rPr lang="es-PE" dirty="0" smtClean="0">
                <a:hlinkClick r:id="rId4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Versión estable de </a:t>
            </a:r>
            <a:r>
              <a:rPr lang="es-PE" dirty="0" err="1" smtClean="0"/>
              <a:t>PISCOp</a:t>
            </a:r>
            <a:r>
              <a:rPr lang="es-PE" dirty="0" smtClean="0"/>
              <a:t> V2.1 (1981-2016)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PISCOpd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PISCOpm</a:t>
            </a:r>
            <a:endParaRPr lang="es-PE" dirty="0" smtClean="0"/>
          </a:p>
          <a:p>
            <a:endParaRPr lang="es-PE" dirty="0"/>
          </a:p>
          <a:p>
            <a:r>
              <a:rPr lang="es-PE" dirty="0"/>
              <a:t>Versión </a:t>
            </a:r>
            <a:r>
              <a:rPr lang="es-PE" dirty="0" smtClean="0"/>
              <a:t>inestable </a:t>
            </a:r>
            <a:r>
              <a:rPr lang="es-PE" dirty="0"/>
              <a:t>de </a:t>
            </a:r>
            <a:r>
              <a:rPr lang="es-PE" dirty="0" err="1"/>
              <a:t>PISCOp</a:t>
            </a:r>
            <a:r>
              <a:rPr lang="es-PE" dirty="0"/>
              <a:t> V2.1 (</a:t>
            </a:r>
            <a:r>
              <a:rPr lang="es-PE" dirty="0" smtClean="0"/>
              <a:t>1981-</a:t>
            </a:r>
            <a:r>
              <a:rPr lang="en-US" dirty="0" smtClean="0"/>
              <a:t>”</a:t>
            </a:r>
            <a:r>
              <a:rPr lang="en-US" dirty="0" err="1" smtClean="0"/>
              <a:t>actualidad</a:t>
            </a:r>
            <a:r>
              <a:rPr lang="en-US" dirty="0" smtClean="0"/>
              <a:t>”</a:t>
            </a:r>
            <a:r>
              <a:rPr lang="es-PE" dirty="0" smtClean="0"/>
              <a:t>) 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PISCOpm</a:t>
            </a:r>
            <a:r>
              <a:rPr lang="es-PE" dirty="0" smtClean="0"/>
              <a:t> (solo en </a:t>
            </a:r>
            <a:r>
              <a:rPr lang="es-PE" dirty="0" err="1" smtClean="0"/>
              <a:t>iridl</a:t>
            </a:r>
            <a:r>
              <a:rPr lang="es-PE" dirty="0" smtClean="0"/>
              <a:t> en “.</a:t>
            </a:r>
            <a:r>
              <a:rPr lang="es-PE" dirty="0" err="1" smtClean="0"/>
              <a:t>nc</a:t>
            </a:r>
            <a:r>
              <a:rPr lang="es-PE" dirty="0" smtClean="0"/>
              <a:t>”)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508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43025" y="1814513"/>
            <a:ext cx="97012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Instalar </a:t>
            </a:r>
            <a:r>
              <a:rPr lang="es-PE" b="1" dirty="0"/>
              <a:t>A</a:t>
            </a:r>
            <a:r>
              <a:rPr lang="es-PE" b="1" dirty="0" smtClean="0"/>
              <a:t>naconda </a:t>
            </a:r>
            <a:r>
              <a:rPr lang="es-PE" b="1" dirty="0" err="1"/>
              <a:t>Distribution</a:t>
            </a:r>
            <a:r>
              <a:rPr lang="es-PE" b="1" dirty="0"/>
              <a:t> </a:t>
            </a:r>
            <a:endParaRPr lang="es-PE" b="1" dirty="0" smtClean="0"/>
          </a:p>
          <a:p>
            <a:r>
              <a:rPr lang="es-PE" dirty="0"/>
              <a:t>E</a:t>
            </a:r>
            <a:r>
              <a:rPr lang="es-PE" dirty="0" smtClean="0"/>
              <a:t>s</a:t>
            </a:r>
            <a:r>
              <a:rPr lang="es-PE" dirty="0"/>
              <a:t> una </a:t>
            </a:r>
            <a:r>
              <a:rPr lang="es-PE" dirty="0" smtClean="0"/>
              <a:t>distribución </a:t>
            </a:r>
            <a:r>
              <a:rPr lang="es-PE" dirty="0"/>
              <a:t>de </a:t>
            </a:r>
            <a:r>
              <a:rPr lang="es-PE" dirty="0" err="1"/>
              <a:t>Python</a:t>
            </a:r>
            <a:r>
              <a:rPr lang="es-PE" dirty="0"/>
              <a:t> que funciona como un gestor de entorno, un gestor de paquetes y que posee una colección de </a:t>
            </a:r>
            <a:r>
              <a:rPr lang="es-PE" dirty="0" smtClean="0"/>
              <a:t>más de 700 paquetes de código abierto.</a:t>
            </a:r>
          </a:p>
          <a:p>
            <a:endParaRPr lang="es-PE" dirty="0" smtClean="0"/>
          </a:p>
          <a:p>
            <a:r>
              <a:rPr lang="es-PE" b="1" dirty="0" smtClean="0"/>
              <a:t>Abrir el Anaconda </a:t>
            </a:r>
            <a:r>
              <a:rPr lang="es-PE" b="1" dirty="0" err="1" smtClean="0"/>
              <a:t>Prompt</a:t>
            </a:r>
            <a:endParaRPr lang="es-PE" b="1" dirty="0" smtClean="0"/>
          </a:p>
          <a:p>
            <a:endParaRPr lang="es-PE" b="1" dirty="0"/>
          </a:p>
          <a:p>
            <a:r>
              <a:rPr lang="es-PE" b="1" dirty="0" smtClean="0"/>
              <a:t>Dirigirse a la ruta de la carpeta donde se trabajará</a:t>
            </a:r>
            <a:endParaRPr lang="es-PE" b="1" dirty="0"/>
          </a:p>
          <a:p>
            <a:endParaRPr lang="es-PE" dirty="0" smtClean="0"/>
          </a:p>
          <a:p>
            <a:r>
              <a:rPr lang="es-PE" b="1" dirty="0" smtClean="0"/>
              <a:t>Realizar los siguientes pasos:</a:t>
            </a:r>
          </a:p>
          <a:p>
            <a:r>
              <a:rPr lang="es-PE" dirty="0" err="1" smtClean="0"/>
              <a:t>conda</a:t>
            </a:r>
            <a:r>
              <a:rPr lang="es-PE" dirty="0" smtClean="0"/>
              <a:t> </a:t>
            </a:r>
            <a:r>
              <a:rPr lang="es-PE" dirty="0" err="1"/>
              <a:t>env</a:t>
            </a:r>
            <a:r>
              <a:rPr lang="es-PE" dirty="0"/>
              <a:t> </a:t>
            </a:r>
            <a:r>
              <a:rPr lang="es-PE" dirty="0" err="1"/>
              <a:t>create</a:t>
            </a:r>
            <a:r>
              <a:rPr lang="es-PE" dirty="0"/>
              <a:t> -f </a:t>
            </a:r>
            <a:r>
              <a:rPr lang="es-PE" dirty="0" err="1" smtClean="0"/>
              <a:t>environment.yml</a:t>
            </a:r>
            <a:endParaRPr lang="es-PE" dirty="0" smtClean="0"/>
          </a:p>
          <a:p>
            <a:r>
              <a:rPr lang="es-PE" dirty="0" err="1" smtClean="0"/>
              <a:t>conda</a:t>
            </a:r>
            <a:r>
              <a:rPr lang="es-PE" dirty="0" smtClean="0"/>
              <a:t> </a:t>
            </a:r>
            <a:r>
              <a:rPr lang="es-PE" dirty="0" err="1" smtClean="0"/>
              <a:t>env</a:t>
            </a:r>
            <a:r>
              <a:rPr lang="es-PE" dirty="0" smtClean="0"/>
              <a:t> </a:t>
            </a:r>
            <a:r>
              <a:rPr lang="es-PE" dirty="0" err="1" smtClean="0"/>
              <a:t>list</a:t>
            </a:r>
            <a:endParaRPr lang="es-PE" dirty="0" smtClean="0"/>
          </a:p>
          <a:p>
            <a:r>
              <a:rPr lang="es-PE" dirty="0" err="1" smtClean="0"/>
              <a:t>conda</a:t>
            </a:r>
            <a:r>
              <a:rPr lang="es-PE" dirty="0" smtClean="0"/>
              <a:t> actívate pisco</a:t>
            </a:r>
          </a:p>
          <a:p>
            <a:r>
              <a:rPr lang="es-PE" dirty="0" err="1"/>
              <a:t>j</a:t>
            </a:r>
            <a:r>
              <a:rPr lang="es-PE" dirty="0" err="1" smtClean="0"/>
              <a:t>upyter</a:t>
            </a:r>
            <a:r>
              <a:rPr lang="es-PE" dirty="0" smtClean="0"/>
              <a:t> </a:t>
            </a:r>
            <a:r>
              <a:rPr lang="es-PE" dirty="0" err="1" smtClean="0"/>
              <a:t>lab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INSTALANDO ENTORNO DE TRABAJO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36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TRABAJAR DESDE BINDER</a:t>
            </a:r>
            <a:endParaRPr lang="en-US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1343025" y="1814513"/>
            <a:ext cx="970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Link:</a:t>
            </a:r>
          </a:p>
          <a:p>
            <a:r>
              <a:rPr lang="es-PE" dirty="0">
                <a:hlinkClick r:id="rId2"/>
              </a:rPr>
              <a:t>https://github.com/manu9418/PISCO_clase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70828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</TotalTime>
  <Words>263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Uso del Producto Grillado PISCO </vt:lpstr>
      <vt:lpstr>Presentación de PowerPoint</vt:lpstr>
      <vt:lpstr>Construction of a high-resolution gridded rainfall dataset for Peru from 1981 to the present day</vt:lpstr>
      <vt:lpstr>Construction of a high-resolution gridded rainfall dataset for Peru from 1981 to the present day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alejandro figueroa culqui</dc:creator>
  <cp:lastModifiedBy>manuel alejandro figueroa culqui</cp:lastModifiedBy>
  <cp:revision>30</cp:revision>
  <dcterms:created xsi:type="dcterms:W3CDTF">2019-10-11T17:56:50Z</dcterms:created>
  <dcterms:modified xsi:type="dcterms:W3CDTF">2019-10-12T07:25:09Z</dcterms:modified>
</cp:coreProperties>
</file>