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0"/>
  </p:notesMasterIdLst>
  <p:sldIdLst>
    <p:sldId id="258" r:id="rId3"/>
    <p:sldId id="353" r:id="rId4"/>
    <p:sldId id="362" r:id="rId5"/>
    <p:sldId id="385" r:id="rId6"/>
    <p:sldId id="386" r:id="rId7"/>
    <p:sldId id="387" r:id="rId8"/>
    <p:sldId id="388" r:id="rId9"/>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37" autoAdjust="0"/>
  </p:normalViewPr>
  <p:slideViewPr>
    <p:cSldViewPr>
      <p:cViewPr>
        <p:scale>
          <a:sx n="120" d="100"/>
          <a:sy n="120" d="100"/>
        </p:scale>
        <p:origin x="-360" y="30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5/29/2015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Embrace diversity – We have a lot of different backgrounds</a:t>
            </a:r>
            <a:r>
              <a:rPr lang="en-US" baseline="0" dirty="0" smtClean="0"/>
              <a:t> in terms of interests, knowledge, skills – embrace that and learn from one another</a:t>
            </a:r>
          </a:p>
          <a:p>
            <a:endParaRPr lang="en-US" baseline="0" dirty="0" smtClean="0"/>
          </a:p>
          <a:p>
            <a:r>
              <a:rPr lang="en-US" baseline="0" dirty="0" smtClean="0"/>
              <a:t>Seek an optimal pace </a:t>
            </a:r>
            <a:r>
              <a:rPr lang="en-US" baseline="0" smtClean="0"/>
              <a:t>– </a:t>
            </a:r>
            <a:r>
              <a:rPr lang="en-US" baseline="0" smtClean="0"/>
              <a:t>I </a:t>
            </a:r>
            <a:r>
              <a:rPr lang="en-US" baseline="0" dirty="0" smtClean="0"/>
              <a:t>will </a:t>
            </a:r>
            <a:r>
              <a:rPr lang="en-US" baseline="0" smtClean="0"/>
              <a:t>do </a:t>
            </a:r>
            <a:r>
              <a:rPr lang="en-US" baseline="0" smtClean="0"/>
              <a:t>my best </a:t>
            </a:r>
            <a:r>
              <a:rPr lang="en-US" baseline="0" dirty="0" smtClean="0"/>
              <a:t>to find a pace that works well for everyone – if it’s too slow for you, we will help you go deeper and give you bigger challenges – if it’s too fast for you, we will provide you with extra help and resources</a:t>
            </a:r>
          </a:p>
          <a:p>
            <a:endParaRPr lang="en-US" baseline="0" dirty="0" smtClean="0"/>
          </a:p>
          <a:p>
            <a:r>
              <a:rPr lang="en-US" baseline="0" dirty="0" smtClean="0"/>
              <a:t>Communicate early and often </a:t>
            </a:r>
            <a:r>
              <a:rPr lang="en-US" baseline="0" smtClean="0"/>
              <a:t>– </a:t>
            </a:r>
            <a:r>
              <a:rPr lang="en-US" baseline="0" smtClean="0"/>
              <a:t>We </a:t>
            </a:r>
            <a:r>
              <a:rPr lang="en-US" baseline="0" dirty="0" smtClean="0"/>
              <a:t>want to know how you are doing with </a:t>
            </a:r>
            <a:r>
              <a:rPr lang="en-US" baseline="0" smtClean="0"/>
              <a:t>the </a:t>
            </a:r>
            <a:r>
              <a:rPr lang="en-US" baseline="0" smtClean="0"/>
              <a:t>course </a:t>
            </a:r>
            <a:r>
              <a:rPr lang="en-US" baseline="0" dirty="0" smtClean="0"/>
              <a:t>– keep us updated so we can help you to </a:t>
            </a:r>
            <a:r>
              <a:rPr lang="en-US" baseline="0" smtClean="0"/>
              <a:t>be successful – we are </a:t>
            </a:r>
            <a:r>
              <a:rPr lang="en-US" baseline="0" smtClean="0"/>
              <a:t>also </a:t>
            </a:r>
            <a:r>
              <a:rPr lang="en-US" baseline="0" smtClean="0"/>
              <a:t>going to be giving you lots of feedback</a:t>
            </a:r>
            <a:endParaRPr lang="en-US" baseline="0" dirty="0" smtClean="0"/>
          </a:p>
          <a:p>
            <a:endParaRPr lang="en-US" baseline="0" dirty="0" smtClean="0"/>
          </a:p>
          <a:p>
            <a:r>
              <a:rPr lang="en-US" baseline="0" smtClean="0"/>
              <a:t>Success </a:t>
            </a:r>
            <a:r>
              <a:rPr lang="en-US" baseline="0" dirty="0" smtClean="0"/>
              <a:t>is not a grade – Success in this course is not about grades (we don’t give out grades) or about how you do compared to your classmates, it’s about achieving your goal and helping you to get where you want </a:t>
            </a:r>
            <a:r>
              <a:rPr lang="en-US" baseline="0" smtClean="0"/>
              <a:t>to be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Application-based </a:t>
            </a:r>
            <a:r>
              <a:rPr lang="en-US" baseline="0" smtClean="0"/>
              <a:t>approach – </a:t>
            </a:r>
            <a:r>
              <a:rPr lang="en-US" baseline="0" smtClean="0"/>
              <a:t>I </a:t>
            </a:r>
            <a:r>
              <a:rPr lang="en-US" baseline="0" dirty="0" smtClean="0"/>
              <a:t>will be teaching you a combination of theory and practical implementation and having you practice things as much as possible </a:t>
            </a:r>
            <a:r>
              <a:rPr lang="en-US" baseline="0" smtClean="0"/>
              <a:t>– </a:t>
            </a:r>
            <a:r>
              <a:rPr lang="en-US" baseline="0" smtClean="0"/>
              <a:t>my </a:t>
            </a:r>
            <a:r>
              <a:rPr lang="en-US" baseline="0" dirty="0" smtClean="0"/>
              <a:t>goal is that you can effectively use these tools to do data science – data science means implementation, not just ideas</a:t>
            </a:r>
          </a:p>
          <a:p>
            <a:endParaRPr lang="en-US" baseline="0" dirty="0" smtClean="0"/>
          </a:p>
          <a:p>
            <a:r>
              <a:rPr lang="en-US" smtClean="0"/>
              <a:t>Balance </a:t>
            </a:r>
            <a:r>
              <a:rPr lang="en-US" dirty="0" smtClean="0"/>
              <a:t>depth with breadth </a:t>
            </a:r>
            <a:r>
              <a:rPr lang="en-US" smtClean="0"/>
              <a:t>– </a:t>
            </a:r>
            <a:r>
              <a:rPr lang="en-US" smtClean="0"/>
              <a:t>I </a:t>
            </a:r>
            <a:r>
              <a:rPr lang="en-US" baseline="0" smtClean="0"/>
              <a:t>want </a:t>
            </a:r>
            <a:r>
              <a:rPr lang="en-US" baseline="0" dirty="0" smtClean="0"/>
              <a:t>you to know enough depth that you understand what you are doing, but not so much that we exclude </a:t>
            </a:r>
            <a:r>
              <a:rPr lang="en-US" baseline="0" smtClean="0"/>
              <a:t>crucial topics</a:t>
            </a:r>
            <a:endParaRPr lang="en-US" baseline="0" dirty="0" smtClean="0"/>
          </a:p>
          <a:p>
            <a:endParaRPr lang="en-US" baseline="0" dirty="0" smtClean="0"/>
          </a:p>
          <a:p>
            <a:r>
              <a:rPr lang="en-US" baseline="0" smtClean="0"/>
              <a:t>Modified based on experience – There is so much that could be included in a “data science” course - what </a:t>
            </a:r>
            <a:r>
              <a:rPr lang="en-US" baseline="0" smtClean="0"/>
              <a:t>I </a:t>
            </a:r>
            <a:r>
              <a:rPr lang="en-US" baseline="0" smtClean="0"/>
              <a:t>teach, how </a:t>
            </a:r>
            <a:r>
              <a:rPr lang="en-US" baseline="0" smtClean="0"/>
              <a:t>I </a:t>
            </a:r>
            <a:r>
              <a:rPr lang="en-US" baseline="0" smtClean="0"/>
              <a:t>teach, and even the order in which </a:t>
            </a:r>
            <a:r>
              <a:rPr lang="en-US" baseline="0" smtClean="0"/>
              <a:t>I </a:t>
            </a:r>
            <a:r>
              <a:rPr lang="en-US" baseline="0" smtClean="0"/>
              <a:t>teach topics is something </a:t>
            </a:r>
            <a:r>
              <a:rPr lang="en-US" baseline="0" smtClean="0"/>
              <a:t>I’ve </a:t>
            </a:r>
            <a:r>
              <a:rPr lang="en-US" baseline="0" smtClean="0"/>
              <a:t>tuned based upon </a:t>
            </a:r>
            <a:r>
              <a:rPr lang="en-US" baseline="0" smtClean="0"/>
              <a:t>my experience </a:t>
            </a:r>
            <a:r>
              <a:rPr lang="en-US" baseline="0" smtClean="0"/>
              <a:t>with this course – you will get the best course </a:t>
            </a:r>
            <a:r>
              <a:rPr lang="en-US" baseline="0" smtClean="0"/>
              <a:t>I </a:t>
            </a:r>
            <a:r>
              <a:rPr lang="en-US" baseline="0" smtClean="0"/>
              <a:t>have ever taught!</a:t>
            </a:r>
          </a:p>
          <a:p>
            <a:endParaRPr lang="en-US" baseline="0" smtClean="0"/>
          </a:p>
          <a:p>
            <a:r>
              <a:rPr lang="en-US" baseline="0" smtClean="0"/>
              <a:t>Course project – We are going to focus on the project from the start because that is where a lot of learning will occur</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 not prior knowledge – It’s not about what you know now,</a:t>
            </a:r>
            <a:r>
              <a:rPr lang="en-US" baseline="0" dirty="0" smtClean="0"/>
              <a:t> it’s about what you put into the course</a:t>
            </a:r>
          </a:p>
          <a:p>
            <a:endParaRPr lang="en-US" dirty="0" smtClean="0"/>
          </a:p>
          <a:p>
            <a:r>
              <a:rPr lang="en-US" dirty="0" smtClean="0"/>
              <a:t>Ask questions – Default</a:t>
            </a:r>
            <a:r>
              <a:rPr lang="en-US" baseline="0" dirty="0" smtClean="0"/>
              <a:t> to asking questions – helps with your understanding and helps us to know how you are doing</a:t>
            </a:r>
          </a:p>
          <a:p>
            <a:endParaRPr lang="en-US" baseline="0" dirty="0" smtClean="0"/>
          </a:p>
          <a:p>
            <a:r>
              <a:rPr lang="en-US" baseline="0" smtClean="0"/>
              <a:t>Help </a:t>
            </a:r>
            <a:r>
              <a:rPr lang="en-US" baseline="0" dirty="0" smtClean="0"/>
              <a:t>your classmates – We are all teachers and we are all learners – don’t be shy</a:t>
            </a:r>
          </a:p>
          <a:p>
            <a:endParaRPr lang="en-US" baseline="0" dirty="0" smtClean="0"/>
          </a:p>
          <a:p>
            <a:r>
              <a:rPr lang="en-US" baseline="0" dirty="0" smtClean="0"/>
              <a:t>Be patient with yourself – It’s okay if you don’t understand some of the </a:t>
            </a:r>
            <a:r>
              <a:rPr lang="en-US" baseline="0" smtClean="0"/>
              <a:t>course material – </a:t>
            </a:r>
            <a:r>
              <a:rPr lang="en-US" baseline="0" dirty="0" smtClean="0"/>
              <a:t>there is a lot of material and the complexity can be quite high – focus on learning as much as you can – we want to equip you with enough knowledge that you can learn independently both during and after </a:t>
            </a:r>
            <a:r>
              <a:rPr lang="en-US" baseline="0" smtClean="0"/>
              <a:t>this course</a:t>
            </a:r>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1333500"/>
            <a:ext cx="8469313" cy="2627312"/>
          </a:xfrm>
        </p:spPr>
        <p:txBody>
          <a:bodyPr/>
          <a:lstStyle/>
          <a:p>
            <a:pPr>
              <a:defRPr/>
            </a:pPr>
            <a:r>
              <a:rPr lang="en-US" sz="9000" dirty="0" smtClean="0"/>
              <a:t/>
            </a:r>
            <a:br>
              <a:rPr lang="en-US" sz="9000" dirty="0" smtClean="0"/>
            </a:br>
            <a:r>
              <a:rPr lang="en-US" sz="9000" dirty="0" smtClean="0"/>
              <a:t>Data Science</a:t>
            </a:r>
            <a:br>
              <a:rPr lang="en-US" sz="9000" dirty="0" smtClean="0"/>
            </a:br>
            <a:r>
              <a:rPr lang="en-US" sz="6000" dirty="0" smtClean="0"/>
              <a:t>Course Overview</a:t>
            </a:r>
            <a:endParaRPr lang="en-US" sz="6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a:t>
            </a:r>
            <a:r>
              <a:rPr lang="en-US" sz="3000" dirty="0" smtClean="0">
                <a:latin typeface="PFDinTextCompPro-Bold" charset="0"/>
                <a:ea typeface="ヒラギノ角ゴ ProN W6" charset="0"/>
                <a:cs typeface="ヒラギノ角ゴ ProN W6" charset="0"/>
              </a:rPr>
              <a:t>. Instructor Philosophy</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Content Philosophy</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a:t>
            </a:r>
            <a:r>
              <a:rPr lang="en-US" sz="3000" dirty="0" smtClean="0">
                <a:latin typeface="PFDinTextCompPro-Bold" charset="0"/>
                <a:ea typeface="ヒラギノ角ゴ ProN W6" charset="0"/>
                <a:cs typeface="ヒラギノ角ゴ ProN W6" charset="0"/>
              </a:rPr>
              <a:t>How to Succeed</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IV</a:t>
            </a:r>
            <a:r>
              <a:rPr lang="en-US" sz="3000" dirty="0" smtClean="0">
                <a:latin typeface="PFDinTextCompPro-Bold" charset="0"/>
                <a:ea typeface="ヒラギノ角ゴ ProN W6" charset="0"/>
                <a:cs typeface="ヒラギノ角ゴ ProN W6" charset="0"/>
              </a:rPr>
              <a:t>. Typical Class</a:t>
            </a: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V. </a:t>
            </a:r>
            <a:r>
              <a:rPr lang="en-US" sz="3000" smtClean="0">
                <a:latin typeface="PFDinTextCompPro-Bold" charset="0"/>
                <a:ea typeface="ヒラギノ角ゴ ProN W6" charset="0"/>
                <a:cs typeface="ヒラギノ角ゴ ProN W6" charset="0"/>
              </a:rPr>
              <a:t>Logistics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31818877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Instructor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Embrace diversity</a:t>
            </a:r>
          </a:p>
          <a:p>
            <a:pPr marL="285750" indent="-285750" algn="l">
              <a:buFont typeface="Arial"/>
              <a:buChar char="•"/>
            </a:pPr>
            <a:endParaRPr lang="en-US" sz="2000" dirty="0"/>
          </a:p>
          <a:p>
            <a:pPr marL="285750" indent="-285750" algn="l">
              <a:buFont typeface="Arial"/>
              <a:buChar char="•"/>
            </a:pPr>
            <a:r>
              <a:rPr lang="en-US" sz="2000" dirty="0" smtClean="0"/>
              <a:t>Seek an optimal pace</a:t>
            </a:r>
          </a:p>
          <a:p>
            <a:pPr marL="285750" indent="-285750" algn="l">
              <a:buFont typeface="Arial"/>
              <a:buChar char="•"/>
            </a:pPr>
            <a:endParaRPr lang="en-US" sz="2000" dirty="0"/>
          </a:p>
          <a:p>
            <a:pPr marL="285750" indent="-285750" algn="l">
              <a:buFont typeface="Arial"/>
              <a:buChar char="•"/>
            </a:pPr>
            <a:r>
              <a:rPr lang="en-US" sz="2000" dirty="0" smtClean="0"/>
              <a:t>Communicate early and often</a:t>
            </a:r>
          </a:p>
          <a:p>
            <a:pPr algn="l"/>
            <a:endParaRPr lang="en-US" sz="2000" dirty="0"/>
          </a:p>
          <a:p>
            <a:pPr marL="285750" indent="-285750" algn="l">
              <a:buFont typeface="Arial"/>
              <a:buChar char="•"/>
            </a:pPr>
            <a:r>
              <a:rPr lang="en-US" sz="2000" dirty="0" smtClean="0"/>
              <a:t>Success is not </a:t>
            </a:r>
            <a:r>
              <a:rPr lang="en-US" sz="2000" smtClean="0"/>
              <a:t>a grade</a:t>
            </a:r>
            <a:endParaRPr lang="en-US" sz="2000" dirty="0" smtClean="0"/>
          </a:p>
        </p:txBody>
      </p:sp>
    </p:spTree>
    <p:extLst>
      <p:ext uri="{BB962C8B-B14F-4D97-AF65-F5344CB8AC3E}">
        <p14:creationId xmlns:p14="http://schemas.microsoft.com/office/powerpoint/2010/main" val="30624586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Content Philosophy</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smtClean="0"/>
              <a:t>Application-based approach</a:t>
            </a:r>
            <a:endParaRPr lang="en-US" sz="2000" dirty="0" smtClean="0"/>
          </a:p>
          <a:p>
            <a:pPr marL="285750" indent="-285750" algn="l">
              <a:buFont typeface="Arial"/>
              <a:buChar char="•"/>
            </a:pPr>
            <a:endParaRPr lang="en-US" sz="2000" dirty="0"/>
          </a:p>
          <a:p>
            <a:pPr marL="285750" indent="-285750" algn="l">
              <a:buFont typeface="Arial"/>
              <a:buChar char="•"/>
            </a:pPr>
            <a:r>
              <a:rPr lang="en-US" sz="2000" smtClean="0"/>
              <a:t>Balance </a:t>
            </a:r>
            <a:r>
              <a:rPr lang="en-US" sz="2000" dirty="0" smtClean="0"/>
              <a:t>depth </a:t>
            </a:r>
            <a:r>
              <a:rPr lang="en-US" sz="2000" smtClean="0"/>
              <a:t>with breadth</a:t>
            </a:r>
          </a:p>
          <a:p>
            <a:pPr marL="285750" indent="-285750" algn="l">
              <a:buFont typeface="Arial"/>
              <a:buChar char="•"/>
            </a:pPr>
            <a:endParaRPr lang="en-US" sz="2000"/>
          </a:p>
          <a:p>
            <a:pPr marL="285750" indent="-285750" algn="l">
              <a:buFont typeface="Arial"/>
              <a:buChar char="•"/>
            </a:pPr>
            <a:r>
              <a:rPr lang="en-US" sz="2000" smtClean="0"/>
              <a:t>Modified based on experience</a:t>
            </a:r>
            <a:endParaRPr lang="en-US" sz="2000" dirty="0" smtClean="0"/>
          </a:p>
          <a:p>
            <a:pPr marL="285750" indent="-285750" algn="l">
              <a:buFont typeface="Arial"/>
              <a:buChar char="•"/>
            </a:pPr>
            <a:endParaRPr lang="en-US" sz="2000" dirty="0"/>
          </a:p>
          <a:p>
            <a:pPr marL="285750" indent="-285750" algn="l">
              <a:buFont typeface="Arial"/>
              <a:buChar char="•"/>
            </a:pPr>
            <a:r>
              <a:rPr lang="en-US" sz="2000" dirty="0" smtClean="0"/>
              <a:t>Course project</a:t>
            </a:r>
          </a:p>
        </p:txBody>
      </p:sp>
    </p:spTree>
    <p:extLst>
      <p:ext uri="{BB962C8B-B14F-4D97-AF65-F5344CB8AC3E}">
        <p14:creationId xmlns:p14="http://schemas.microsoft.com/office/powerpoint/2010/main" val="3498990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How to Succeed</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5" name="Rectangle 4"/>
          <p:cNvSpPr/>
          <p:nvPr/>
        </p:nvSpPr>
        <p:spPr>
          <a:xfrm>
            <a:off x="1100137" y="1257300"/>
            <a:ext cx="6858000" cy="2246769"/>
          </a:xfrm>
          <a:prstGeom prst="rect">
            <a:avLst/>
          </a:prstGeom>
        </p:spPr>
        <p:txBody>
          <a:bodyPr wrap="square">
            <a:spAutoFit/>
          </a:bodyPr>
          <a:lstStyle/>
          <a:p>
            <a:pPr marL="285750" indent="-285750" algn="l">
              <a:buFont typeface="Arial"/>
              <a:buChar char="•"/>
            </a:pPr>
            <a:r>
              <a:rPr lang="en-US" sz="2000" dirty="0" smtClean="0"/>
              <a:t>Effort not prior knowledge</a:t>
            </a:r>
          </a:p>
          <a:p>
            <a:pPr marL="285750" indent="-285750" algn="l">
              <a:buFont typeface="Arial"/>
              <a:buChar char="•"/>
            </a:pPr>
            <a:endParaRPr lang="en-US" sz="2000" dirty="0"/>
          </a:p>
          <a:p>
            <a:pPr marL="285750" indent="-285750" algn="l">
              <a:buFont typeface="Arial"/>
              <a:buChar char="•"/>
            </a:pPr>
            <a:r>
              <a:rPr lang="en-US" sz="2000" dirty="0" smtClean="0"/>
              <a:t>Ask questions</a:t>
            </a:r>
          </a:p>
          <a:p>
            <a:pPr marL="285750" indent="-285750" algn="l">
              <a:buFont typeface="Arial"/>
              <a:buChar char="•"/>
            </a:pPr>
            <a:endParaRPr lang="en-US" sz="2000" dirty="0"/>
          </a:p>
          <a:p>
            <a:pPr marL="285750" indent="-285750" algn="l">
              <a:buFont typeface="Arial"/>
              <a:buChar char="•"/>
            </a:pPr>
            <a:r>
              <a:rPr lang="en-US" sz="2000" smtClean="0"/>
              <a:t>Help </a:t>
            </a:r>
            <a:r>
              <a:rPr lang="en-US" sz="2000" dirty="0" smtClean="0"/>
              <a:t>your classmates</a:t>
            </a:r>
          </a:p>
          <a:p>
            <a:pPr marL="285750" indent="-285750" algn="l">
              <a:buFont typeface="Arial"/>
              <a:buChar char="•"/>
            </a:pPr>
            <a:endParaRPr lang="en-US" sz="2000" dirty="0"/>
          </a:p>
          <a:p>
            <a:pPr marL="285750" indent="-285750" algn="l">
              <a:buFont typeface="Arial"/>
              <a:buChar char="•"/>
            </a:pPr>
            <a:r>
              <a:rPr lang="en-US" sz="2000" dirty="0" smtClean="0"/>
              <a:t>Be patient </a:t>
            </a:r>
            <a:r>
              <a:rPr lang="en-US" sz="2000" smtClean="0"/>
              <a:t>with yourself</a:t>
            </a:r>
            <a:endParaRPr lang="en-US" sz="2000" dirty="0" smtClean="0"/>
          </a:p>
        </p:txBody>
      </p:sp>
    </p:spTree>
    <p:extLst>
      <p:ext uri="{BB962C8B-B14F-4D97-AF65-F5344CB8AC3E}">
        <p14:creationId xmlns:p14="http://schemas.microsoft.com/office/powerpoint/2010/main" val="367975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Typical Class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smtClean="0"/>
              <a:t>Discussion of </a:t>
            </a:r>
            <a:r>
              <a:rPr lang="en-US" sz="2000" smtClean="0"/>
              <a:t>pre-work</a:t>
            </a:r>
            <a:endParaRPr lang="en-US" sz="2000" dirty="0" smtClean="0"/>
          </a:p>
          <a:p>
            <a:pPr marL="285750" indent="-285750" algn="l">
              <a:buFont typeface="Arial"/>
              <a:buChar char="•"/>
            </a:pPr>
            <a:endParaRPr lang="en-US" sz="2000" dirty="0"/>
          </a:p>
          <a:p>
            <a:pPr marL="285750" indent="-285750" algn="l">
              <a:buFont typeface="Arial"/>
              <a:buChar char="•"/>
            </a:pPr>
            <a:r>
              <a:rPr lang="en-US" sz="2000" smtClean="0"/>
              <a:t>Lecture</a:t>
            </a:r>
            <a:endParaRPr lang="en-US" sz="2000" dirty="0" smtClean="0"/>
          </a:p>
          <a:p>
            <a:pPr marL="285750" indent="-285750" algn="l">
              <a:buFont typeface="Arial"/>
              <a:buChar char="•"/>
            </a:pPr>
            <a:endParaRPr lang="en-US" sz="2000" dirty="0"/>
          </a:p>
          <a:p>
            <a:pPr marL="285750" indent="-285750" algn="l">
              <a:buFont typeface="Arial"/>
              <a:buChar char="•"/>
            </a:pPr>
            <a:r>
              <a:rPr lang="en-US" sz="2000"/>
              <a:t>Code walk-throughs</a:t>
            </a:r>
          </a:p>
          <a:p>
            <a:pPr marL="285750" indent="-285750" algn="l">
              <a:buFont typeface="Arial"/>
              <a:buChar char="•"/>
            </a:pPr>
            <a:endParaRPr lang="en-US" sz="2000" smtClean="0"/>
          </a:p>
          <a:p>
            <a:pPr marL="285750" indent="-285750" algn="l">
              <a:buFont typeface="Arial"/>
              <a:buChar char="•"/>
            </a:pPr>
            <a:r>
              <a:rPr lang="en-US" sz="2000" smtClean="0"/>
              <a:t>In-class exercises</a:t>
            </a:r>
          </a:p>
          <a:p>
            <a:pPr marL="285750" indent="-285750" algn="l">
              <a:buFont typeface="Arial"/>
              <a:buChar char="•"/>
            </a:pPr>
            <a:endParaRPr lang="en-US" sz="2000"/>
          </a:p>
          <a:p>
            <a:pPr marL="285750" indent="-285750" algn="l">
              <a:buFont typeface="Arial"/>
              <a:buChar char="•"/>
            </a:pPr>
            <a:r>
              <a:rPr lang="en-US" sz="2000" smtClean="0"/>
              <a:t>Homework assigned</a:t>
            </a:r>
            <a:endParaRPr lang="en-US" sz="2000" dirty="0" smtClean="0"/>
          </a:p>
        </p:txBody>
      </p:sp>
    </p:spTree>
    <p:extLst>
      <p:ext uri="{BB962C8B-B14F-4D97-AF65-F5344CB8AC3E}">
        <p14:creationId xmlns:p14="http://schemas.microsoft.com/office/powerpoint/2010/main" val="3947763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Logistics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sp>
        <p:nvSpPr>
          <p:cNvPr id="5" name="Rectangle 4"/>
          <p:cNvSpPr/>
          <p:nvPr/>
        </p:nvSpPr>
        <p:spPr>
          <a:xfrm>
            <a:off x="1100137" y="1257300"/>
            <a:ext cx="6858000" cy="2862322"/>
          </a:xfrm>
          <a:prstGeom prst="rect">
            <a:avLst/>
          </a:prstGeom>
        </p:spPr>
        <p:txBody>
          <a:bodyPr wrap="square">
            <a:spAutoFit/>
          </a:bodyPr>
          <a:lstStyle/>
          <a:p>
            <a:pPr marL="285750" indent="-285750" algn="l">
              <a:buFont typeface="Arial"/>
              <a:buChar char="•"/>
            </a:pPr>
            <a:r>
              <a:rPr lang="en-US" sz="2000" dirty="0" smtClean="0"/>
              <a:t>Bathrooms</a:t>
            </a:r>
          </a:p>
          <a:p>
            <a:pPr marL="285750" indent="-285750" algn="l">
              <a:buFont typeface="Arial"/>
              <a:buChar char="•"/>
            </a:pPr>
            <a:r>
              <a:rPr lang="en-US" sz="2000" dirty="0" smtClean="0"/>
              <a:t>Parking</a:t>
            </a:r>
          </a:p>
          <a:p>
            <a:pPr marL="285750" indent="-285750" algn="l">
              <a:buFont typeface="Arial"/>
              <a:buChar char="•"/>
            </a:pPr>
            <a:r>
              <a:rPr lang="en-US" sz="2000" dirty="0" smtClean="0"/>
              <a:t>Dress code</a:t>
            </a:r>
          </a:p>
          <a:p>
            <a:pPr marL="285750" indent="-285750" algn="l">
              <a:buFont typeface="Arial"/>
              <a:buChar char="•"/>
            </a:pPr>
            <a:r>
              <a:rPr lang="en-US" sz="2000" dirty="0" smtClean="0"/>
              <a:t>Start and end on time</a:t>
            </a:r>
          </a:p>
          <a:p>
            <a:pPr marL="285750" indent="-285750" algn="l">
              <a:buFont typeface="Arial"/>
              <a:buChar char="•"/>
            </a:pPr>
            <a:r>
              <a:rPr lang="en-US" sz="2000" smtClean="0"/>
              <a:t>Missing </a:t>
            </a:r>
            <a:r>
              <a:rPr lang="en-US" sz="2000" smtClean="0"/>
              <a:t>class</a:t>
            </a:r>
          </a:p>
          <a:p>
            <a:pPr marL="285750" indent="-285750" algn="l">
              <a:buFont typeface="Arial"/>
              <a:buChar char="•"/>
            </a:pPr>
            <a:r>
              <a:rPr lang="en-US" sz="2000" smtClean="0"/>
              <a:t>Video recordings</a:t>
            </a:r>
            <a:endParaRPr lang="en-US" sz="2000" dirty="0" smtClean="0"/>
          </a:p>
          <a:p>
            <a:pPr marL="285750" indent="-285750" algn="l">
              <a:buFont typeface="Arial"/>
              <a:buChar char="•"/>
            </a:pPr>
            <a:r>
              <a:rPr lang="en-US" sz="2000" smtClean="0"/>
              <a:t>Slack instead of email</a:t>
            </a:r>
          </a:p>
          <a:p>
            <a:pPr marL="285750" indent="-285750" algn="l">
              <a:buFont typeface="Arial"/>
              <a:buChar char="•"/>
            </a:pPr>
            <a:r>
              <a:rPr lang="en-US" sz="2000" smtClean="0"/>
              <a:t>Office </a:t>
            </a:r>
            <a:r>
              <a:rPr lang="en-US" sz="2000" dirty="0" smtClean="0"/>
              <a:t>hours</a:t>
            </a:r>
          </a:p>
          <a:p>
            <a:pPr marL="285750" indent="-285750" algn="l">
              <a:buFont typeface="Arial"/>
              <a:buChar char="•"/>
            </a:pPr>
            <a:endParaRPr lang="en-US" sz="2000" dirty="0" smtClean="0"/>
          </a:p>
        </p:txBody>
      </p:sp>
    </p:spTree>
    <p:extLst>
      <p:ext uri="{BB962C8B-B14F-4D97-AF65-F5344CB8AC3E}">
        <p14:creationId xmlns:p14="http://schemas.microsoft.com/office/powerpoint/2010/main" val="1299837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8116</TotalTime>
  <Pages>0</Pages>
  <Words>540</Words>
  <Characters>0</Characters>
  <Application>Microsoft Office PowerPoint</Application>
  <PresentationFormat>Custom</PresentationFormat>
  <Lines>0</Lines>
  <Paragraphs>80</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GA_Instructor_Template_Deck</vt:lpstr>
      <vt:lpstr>Agenda</vt:lpstr>
      <vt:lpstr> Data Science Course Overview</vt:lpstr>
      <vt:lpstr> I. Instructor Philosophy II. Content Philosophy III. How to Succeed IV. Typical Class V. Logistics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Kevin Markham</cp:lastModifiedBy>
  <cp:revision>566</cp:revision>
  <dcterms:modified xsi:type="dcterms:W3CDTF">2015-05-29T15:05:00Z</dcterms:modified>
</cp:coreProperties>
</file>