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288" r:id="rId3"/>
    <p:sldId id="289" r:id="rId4"/>
    <p:sldId id="290" r:id="rId5"/>
    <p:sldId id="334" r:id="rId6"/>
    <p:sldId id="291" r:id="rId7"/>
    <p:sldId id="346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16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919163-F0F1-41A2-8AEB-FD5A4E83B2BC}" type="datetime1">
              <a:rPr lang="en-US" altLang="en-US"/>
              <a:pPr/>
              <a:t>5/29/2015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85C092-64CC-4665-BA33-2509C4CA3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49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2CE723-1891-42B9-8917-36E8C6BAC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4259C51-7020-46BF-89A7-42A3B1F7B82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D8812F3-8AE2-4B31-B116-6BD6AC4E0E7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A3B5C7E-29F2-451D-B3B6-EFE3EB6F73C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C1275D8-97B1-4C17-92A9-CAE9AC638EA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2E116EE-EA9B-4E75-AB2E-AC4CFA6F423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94D7041-B30B-4EC6-AC2F-2188D812CAD9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3614C2A-4978-4049-B413-31A3A8940B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FFCDF-DC98-43A9-A4D5-85E38EF224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5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99C03-1562-4CE2-9BB4-2EB4C1C1E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28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FD918-CDB5-4038-961C-039151A85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98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7C193-B991-4E33-A8E2-7AC8AAF81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135A0-20C0-44C6-BF09-4C40D7430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1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8625E-69A0-4E2C-A3CD-E7D254D3BF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5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1B66D-AAB5-46F5-BC56-F8E460EC70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94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06330-55FA-4457-88CE-699A03BD7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435C4-BD70-410A-B5FB-BA5D6F73B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46E3F-D7D0-48F3-B7A6-504D26A65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88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FF32A-9FC7-4DC9-B1F7-4FC2D5FDE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0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D841-8A84-4955-83E6-369F62F87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30E0BA-2B1A-44A1-A41C-BCABEE96A6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ocialflow.com/post/7120244132/all-shook-up-mapping-earthquake-news-on-twitter-from-virginia-to-ma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Topic 1:</a:t>
            </a:r>
            <a:br>
              <a:rPr lang="en-US" altLang="en-US" smtClean="0"/>
            </a:br>
            <a:r>
              <a:rPr lang="en-US" altLang="en-US" smtClean="0"/>
              <a:t>Introduction to Data Mining</a:t>
            </a:r>
            <a:endParaRPr lang="en-US" altLang="en-US" sz="1400" smtClean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Instructor:  Chris Volinsky</a:t>
            </a:r>
            <a:endParaRPr lang="en-GB" altLang="en-US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0FAB969-A2DB-423E-BBE5-341D1E9B3D3D}" type="slidenum">
              <a:rPr lang="en-US" altLang="en-US" sz="1400"/>
              <a:pPr/>
              <a:t>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51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 Network Data</a:t>
            </a:r>
            <a:endParaRPr lang="en-US" altLang="en-US" smtClean="0"/>
          </a:p>
        </p:txBody>
      </p:sp>
      <p:pic>
        <p:nvPicPr>
          <p:cNvPr id="52227" name="Picture 3" descr="kleinberg_lar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838200"/>
            <a:ext cx="7467600" cy="5056188"/>
          </a:xfrm>
        </p:spPr>
      </p:pic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3429000" y="6019800"/>
            <a:ext cx="4389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000" b="1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Algorithms for estimating relative importance in networks </a:t>
            </a: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/>
            </a:r>
            <a:b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</a:b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S. White and P. Smyth,  </a:t>
            </a:r>
            <a:r>
              <a:rPr lang="en-US" altLang="zh-CN" sz="1000" i="1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 ACM SIGKDD, </a:t>
            </a: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2003.</a:t>
            </a:r>
            <a:endParaRPr lang="en-US" altLang="en-US" sz="100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E063915-F189-47A0-B762-93537978A56A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</a:t>
            </a:r>
            <a:r>
              <a:rPr lang="en-US" altLang="en-US" sz="900" smtClean="0"/>
              <a:t>University</a:t>
            </a:r>
            <a:endParaRPr lang="en-US" altLang="en-US" sz="90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Flat File </a:t>
            </a:r>
            <a:r>
              <a:rPr lang="en-US" altLang="en-US" smtClean="0"/>
              <a:t>Data</a:t>
            </a:r>
            <a:endParaRPr lang="en-US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65165"/>
            <a:ext cx="8229600" cy="1524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Rows = </a:t>
            </a:r>
            <a:r>
              <a:rPr lang="en-US" altLang="en-US" sz="2000" smtClean="0"/>
              <a:t>objects</a:t>
            </a: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Columns = measurements on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Both </a:t>
            </a:r>
            <a:r>
              <a:rPr lang="en-US" altLang="en-US" sz="2000" smtClean="0"/>
              <a:t>n and p can be very large in data mining (also p&gt;&gt;n)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Matrix can be quite sparse</a:t>
            </a: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 rot="16200000" flipV="1">
            <a:off x="4152900" y="2019300"/>
            <a:ext cx="381000" cy="3352800"/>
          </a:xfrm>
          <a:prstGeom prst="leftBrace">
            <a:avLst>
              <a:gd name="adj1" fmla="val 144385"/>
              <a:gd name="adj2" fmla="val 5000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 rot="10800000" flipH="1" flipV="1">
            <a:off x="2286000" y="1447800"/>
            <a:ext cx="304800" cy="1981200"/>
          </a:xfrm>
          <a:prstGeom prst="leftBrace">
            <a:avLst>
              <a:gd name="adj1" fmla="val 106648"/>
              <a:gd name="adj2" fmla="val 5000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21336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3200">
                <a:latin typeface="Arial" pitchFamily="34" charset="0"/>
                <a:cs typeface="Arial" pitchFamily="34" charset="0"/>
              </a:rPr>
              <a:t>n</a:t>
            </a:r>
            <a:endParaRPr lang="en-US" altLang="en-US" sz="3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191000" y="3200400"/>
            <a:ext cx="523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3200">
                <a:latin typeface="Arial" pitchFamily="34" charset="0"/>
                <a:cs typeface="Arial" pitchFamily="34" charset="0"/>
              </a:rPr>
              <a:t>p </a:t>
            </a:r>
            <a:endParaRPr lang="en-US" altLang="en-US" sz="3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6872" name="Object 2"/>
          <p:cNvGraphicFramePr>
            <a:graphicFrameLocks noChangeAspect="1"/>
          </p:cNvGraphicFramePr>
          <p:nvPr/>
        </p:nvGraphicFramePr>
        <p:xfrm>
          <a:off x="2590800" y="1265238"/>
          <a:ext cx="3506788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Document" r:id="rId4" imgW="5664200" imgH="1828800" progId="Word.Document.8">
                  <p:embed/>
                </p:oleObj>
              </mc:Choice>
              <mc:Fallback>
                <p:oleObj name="Document" r:id="rId4" imgW="5664200" imgH="1828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70" t="-2971" r="60869" b="19801"/>
                      <a:stretch>
                        <a:fillRect/>
                      </a:stretch>
                    </p:blipFill>
                    <p:spPr bwMode="auto">
                      <a:xfrm>
                        <a:off x="2590800" y="1265238"/>
                        <a:ext cx="3506788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6EEFF4C-91B4-4821-B7D0-EB5896A91DE4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 </a:t>
            </a:r>
            <a:r>
              <a:rPr lang="en-US" altLang="en-US" smtClean="0"/>
              <a:t>Text Data</a:t>
            </a:r>
            <a:endParaRPr lang="en-US" altLang="en-US" smtClean="0"/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43000"/>
            <a:ext cx="7132638" cy="5348288"/>
          </a:xfrm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95936" y="6132513"/>
            <a:ext cx="1026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smtClean="0">
                <a:latin typeface="Arial" pitchFamily="34" charset="0"/>
                <a:cs typeface="Arial" pitchFamily="34" charset="0"/>
              </a:rPr>
              <a:t>Word ID</a:t>
            </a:r>
            <a:endParaRPr lang="en-US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8600" y="29718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Text</a:t>
            </a:r>
          </a:p>
          <a:p>
            <a:pPr algn="ctr"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67E4713-8978-400C-9934-3D7799173827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29000" y="1066800"/>
            <a:ext cx="633413" cy="276225"/>
          </a:xfrm>
          <a:prstGeom prst="rect">
            <a:avLst/>
          </a:prstGeom>
          <a:gradFill rotWithShape="1">
            <a:gsLst>
              <a:gs pos="0">
                <a:srgbClr val="E8E8FA"/>
              </a:gs>
              <a:gs pos="64999">
                <a:srgbClr val="C3C3EF"/>
              </a:gs>
              <a:gs pos="100000">
                <a:srgbClr val="A8A8EA"/>
              </a:gs>
            </a:gsLst>
            <a:lin ang="5400000" scaled="1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00000"/>
                </a:solidFill>
                <a:latin typeface="Garamond" charset="0"/>
              </a:rPr>
              <a:t>Obama</a:t>
            </a:r>
            <a:endParaRPr lang="en-US" smtClean="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38920" name="Freeform 11"/>
          <p:cNvSpPr>
            <a:spLocks noChangeArrowheads="1"/>
          </p:cNvSpPr>
          <p:nvPr/>
        </p:nvSpPr>
        <p:spPr bwMode="auto">
          <a:xfrm>
            <a:off x="2971800" y="1196975"/>
            <a:ext cx="450850" cy="327025"/>
          </a:xfrm>
          <a:custGeom>
            <a:avLst/>
            <a:gdLst>
              <a:gd name="T0" fmla="*/ 519013 w 391903"/>
              <a:gd name="T1" fmla="*/ 41737 h 291021"/>
              <a:gd name="T2" fmla="*/ 85407 w 391903"/>
              <a:gd name="T3" fmla="*/ 54259 h 291021"/>
              <a:gd name="T4" fmla="*/ 6569 w 391903"/>
              <a:gd name="T5" fmla="*/ 367283 h 291021"/>
              <a:gd name="T6" fmla="*/ 0 60000 65536"/>
              <a:gd name="T7" fmla="*/ 0 60000 65536"/>
              <a:gd name="T8" fmla="*/ 0 60000 65536"/>
              <a:gd name="T9" fmla="*/ 0 w 391903"/>
              <a:gd name="T10" fmla="*/ 0 h 291021"/>
              <a:gd name="T11" fmla="*/ 391903 w 391903"/>
              <a:gd name="T12" fmla="*/ 291021 h 2910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1903" h="291021">
                <a:moveTo>
                  <a:pt x="391903" y="33071"/>
                </a:moveTo>
                <a:cubicBezTo>
                  <a:pt x="260441" y="16535"/>
                  <a:pt x="128980" y="0"/>
                  <a:pt x="64490" y="42992"/>
                </a:cubicBezTo>
                <a:cubicBezTo>
                  <a:pt x="0" y="85984"/>
                  <a:pt x="4960" y="291021"/>
                  <a:pt x="4960" y="2910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TextBox 25"/>
          <p:cNvSpPr txBox="1">
            <a:spLocks noChangeArrowheads="1"/>
          </p:cNvSpPr>
          <p:nvPr/>
        </p:nvSpPr>
        <p:spPr bwMode="auto">
          <a:xfrm>
            <a:off x="304800" y="457200"/>
            <a:ext cx="1828800" cy="1016000"/>
          </a:xfrm>
          <a:prstGeom prst="rect">
            <a:avLst/>
          </a:prstGeom>
          <a:noFill/>
          <a:ln w="127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2000"/>
              <a:t>Can be represented as a sparse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-1447800" y="2286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5800" y="1600200"/>
            <a:ext cx="8118475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10:35:11, W3SVC, SRVR1, 128.200.39.181, 781, 363,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10:35:16, W3SVC, SRVR1, 128.200.39.181, 5288, 524,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10:35:17, W3SVC, SRVR1, 128.200.39.181, 30,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16:18:50, W3SVC, SRVR1, 128.200.39.181, 60, 425, 72, 304,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16:18:58, W3SVC, SRVR1, 128.200.39.181, 8322, 527,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16:18:59, W3SVC, SRVR1, 128.200.39.181, 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20:54:37, W3SVC, SRVR1, 128.200.39.181, 140, 199,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20:54:55, W3SVC, SRVR1, 128.200.39.181, 17766, 365,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20:54:55,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20:55:07,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20:55:36, W3SVC, SRVR1, 128.200.39.181, 1061,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20:55:36,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20:55:39,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20:56:03, W3SVC, SRVR1, 128.200.39.181, 1081,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20:56:04,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20:56:33, W3SVC, SRVR1, 128.200.39.181, 0, 262, 72, 304,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20:56:52, W3SVC, SRVR1, 128.200.39.181, 19598, 382, 414, 200, 0, POST, /spt/main.html, -,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91356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61828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321425" y="6169025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02615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73087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43560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514032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843463" y="6169025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54818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25291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95763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66236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365500" y="6169025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307022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277495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…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247967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691356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661828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6321425" y="592613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02615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73087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43560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514032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4843463" y="5926138"/>
            <a:ext cx="296862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454818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425291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395763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366236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3365500" y="592613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307022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277495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247967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91356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61828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6321425" y="568325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602615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573087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543560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514032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4843463" y="5683250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454818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425291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395763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366236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3365500" y="568325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307022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277495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247967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12" name="Rectangle 52"/>
          <p:cNvSpPr>
            <a:spLocks noChangeArrowheads="1"/>
          </p:cNvSpPr>
          <p:nvPr/>
        </p:nvSpPr>
        <p:spPr bwMode="auto">
          <a:xfrm>
            <a:off x="691356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661828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4" name="Rectangle 54"/>
          <p:cNvSpPr>
            <a:spLocks noChangeArrowheads="1"/>
          </p:cNvSpPr>
          <p:nvPr/>
        </p:nvSpPr>
        <p:spPr bwMode="auto">
          <a:xfrm>
            <a:off x="6321425" y="5438775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602615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573087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543560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8" name="Rectangle 58"/>
          <p:cNvSpPr>
            <a:spLocks noChangeArrowheads="1"/>
          </p:cNvSpPr>
          <p:nvPr/>
        </p:nvSpPr>
        <p:spPr bwMode="auto">
          <a:xfrm>
            <a:off x="514032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4843463" y="5438775"/>
            <a:ext cx="296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454818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425291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2" name="Rectangle 62"/>
          <p:cNvSpPr>
            <a:spLocks noChangeArrowheads="1"/>
          </p:cNvSpPr>
          <p:nvPr/>
        </p:nvSpPr>
        <p:spPr bwMode="auto">
          <a:xfrm>
            <a:off x="395763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366236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3365500" y="5438775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5" name="Rectangle 65"/>
          <p:cNvSpPr>
            <a:spLocks noChangeArrowheads="1"/>
          </p:cNvSpPr>
          <p:nvPr/>
        </p:nvSpPr>
        <p:spPr bwMode="auto">
          <a:xfrm>
            <a:off x="307022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6" name="Rectangle 66"/>
          <p:cNvSpPr>
            <a:spLocks noChangeArrowheads="1"/>
          </p:cNvSpPr>
          <p:nvPr/>
        </p:nvSpPr>
        <p:spPr bwMode="auto">
          <a:xfrm>
            <a:off x="277495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7" name="Rectangle 67"/>
          <p:cNvSpPr>
            <a:spLocks noChangeArrowheads="1"/>
          </p:cNvSpPr>
          <p:nvPr/>
        </p:nvSpPr>
        <p:spPr bwMode="auto">
          <a:xfrm>
            <a:off x="247967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8" name="Rectangle 68"/>
          <p:cNvSpPr>
            <a:spLocks noChangeArrowheads="1"/>
          </p:cNvSpPr>
          <p:nvPr/>
        </p:nvSpPr>
        <p:spPr bwMode="auto">
          <a:xfrm>
            <a:off x="691356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61828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0" name="Rectangle 70"/>
          <p:cNvSpPr>
            <a:spLocks noChangeArrowheads="1"/>
          </p:cNvSpPr>
          <p:nvPr/>
        </p:nvSpPr>
        <p:spPr bwMode="auto">
          <a:xfrm>
            <a:off x="6321425" y="519588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602615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2" name="Rectangle 72"/>
          <p:cNvSpPr>
            <a:spLocks noChangeArrowheads="1"/>
          </p:cNvSpPr>
          <p:nvPr/>
        </p:nvSpPr>
        <p:spPr bwMode="auto">
          <a:xfrm>
            <a:off x="573087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3" name="Rectangle 73"/>
          <p:cNvSpPr>
            <a:spLocks noChangeArrowheads="1"/>
          </p:cNvSpPr>
          <p:nvPr/>
        </p:nvSpPr>
        <p:spPr bwMode="auto">
          <a:xfrm>
            <a:off x="543560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4" name="Rectangle 74"/>
          <p:cNvSpPr>
            <a:spLocks noChangeArrowheads="1"/>
          </p:cNvSpPr>
          <p:nvPr/>
        </p:nvSpPr>
        <p:spPr bwMode="auto">
          <a:xfrm>
            <a:off x="514032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5" name="Rectangle 75"/>
          <p:cNvSpPr>
            <a:spLocks noChangeArrowheads="1"/>
          </p:cNvSpPr>
          <p:nvPr/>
        </p:nvSpPr>
        <p:spPr bwMode="auto">
          <a:xfrm>
            <a:off x="4843463" y="5195888"/>
            <a:ext cx="296862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6" name="Rectangle 76"/>
          <p:cNvSpPr>
            <a:spLocks noChangeArrowheads="1"/>
          </p:cNvSpPr>
          <p:nvPr/>
        </p:nvSpPr>
        <p:spPr bwMode="auto">
          <a:xfrm>
            <a:off x="454818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425291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95763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66236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365500" y="519588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07022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277495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247967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4" name="Rectangle 84"/>
          <p:cNvSpPr>
            <a:spLocks noChangeArrowheads="1"/>
          </p:cNvSpPr>
          <p:nvPr/>
        </p:nvSpPr>
        <p:spPr bwMode="auto">
          <a:xfrm>
            <a:off x="691356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661828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6321425" y="495300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602615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8" name="Rectangle 88"/>
          <p:cNvSpPr>
            <a:spLocks noChangeArrowheads="1"/>
          </p:cNvSpPr>
          <p:nvPr/>
        </p:nvSpPr>
        <p:spPr bwMode="auto">
          <a:xfrm>
            <a:off x="573087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9" name="Rectangle 89"/>
          <p:cNvSpPr>
            <a:spLocks noChangeArrowheads="1"/>
          </p:cNvSpPr>
          <p:nvPr/>
        </p:nvSpPr>
        <p:spPr bwMode="auto">
          <a:xfrm>
            <a:off x="543560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0" name="Rectangle 90"/>
          <p:cNvSpPr>
            <a:spLocks noChangeArrowheads="1"/>
          </p:cNvSpPr>
          <p:nvPr/>
        </p:nvSpPr>
        <p:spPr bwMode="auto">
          <a:xfrm>
            <a:off x="514032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1" name="Rectangle 91"/>
          <p:cNvSpPr>
            <a:spLocks noChangeArrowheads="1"/>
          </p:cNvSpPr>
          <p:nvPr/>
        </p:nvSpPr>
        <p:spPr bwMode="auto">
          <a:xfrm>
            <a:off x="4843463" y="4953000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2" name="Rectangle 92"/>
          <p:cNvSpPr>
            <a:spLocks noChangeArrowheads="1"/>
          </p:cNvSpPr>
          <p:nvPr/>
        </p:nvSpPr>
        <p:spPr bwMode="auto">
          <a:xfrm>
            <a:off x="454818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3" name="Rectangle 93"/>
          <p:cNvSpPr>
            <a:spLocks noChangeArrowheads="1"/>
          </p:cNvSpPr>
          <p:nvPr/>
        </p:nvSpPr>
        <p:spPr bwMode="auto">
          <a:xfrm>
            <a:off x="425291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4" name="Rectangle 94"/>
          <p:cNvSpPr>
            <a:spLocks noChangeArrowheads="1"/>
          </p:cNvSpPr>
          <p:nvPr/>
        </p:nvSpPr>
        <p:spPr bwMode="auto">
          <a:xfrm>
            <a:off x="395763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5" name="Rectangle 95"/>
          <p:cNvSpPr>
            <a:spLocks noChangeArrowheads="1"/>
          </p:cNvSpPr>
          <p:nvPr/>
        </p:nvSpPr>
        <p:spPr bwMode="auto">
          <a:xfrm>
            <a:off x="366236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6" name="Rectangle 96"/>
          <p:cNvSpPr>
            <a:spLocks noChangeArrowheads="1"/>
          </p:cNvSpPr>
          <p:nvPr/>
        </p:nvSpPr>
        <p:spPr bwMode="auto">
          <a:xfrm>
            <a:off x="3365500" y="495300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57" name="Rectangle 97"/>
          <p:cNvSpPr>
            <a:spLocks noChangeArrowheads="1"/>
          </p:cNvSpPr>
          <p:nvPr/>
        </p:nvSpPr>
        <p:spPr bwMode="auto">
          <a:xfrm>
            <a:off x="307022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58" name="Rectangle 98"/>
          <p:cNvSpPr>
            <a:spLocks noChangeArrowheads="1"/>
          </p:cNvSpPr>
          <p:nvPr/>
        </p:nvSpPr>
        <p:spPr bwMode="auto">
          <a:xfrm>
            <a:off x="277495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9" name="Rectangle 99"/>
          <p:cNvSpPr>
            <a:spLocks noChangeArrowheads="1"/>
          </p:cNvSpPr>
          <p:nvPr/>
        </p:nvSpPr>
        <p:spPr bwMode="auto">
          <a:xfrm>
            <a:off x="247967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60" name="Line 100"/>
          <p:cNvSpPr>
            <a:spLocks noChangeShapeType="1"/>
          </p:cNvSpPr>
          <p:nvPr/>
        </p:nvSpPr>
        <p:spPr bwMode="auto">
          <a:xfrm>
            <a:off x="1295400" y="5195888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1" name="Line 101"/>
          <p:cNvSpPr>
            <a:spLocks noChangeShapeType="1"/>
          </p:cNvSpPr>
          <p:nvPr/>
        </p:nvSpPr>
        <p:spPr bwMode="auto">
          <a:xfrm>
            <a:off x="1295400" y="5438775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2" name="Line 102"/>
          <p:cNvSpPr>
            <a:spLocks noChangeShapeType="1"/>
          </p:cNvSpPr>
          <p:nvPr/>
        </p:nvSpPr>
        <p:spPr bwMode="auto">
          <a:xfrm>
            <a:off x="1295400" y="5683250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3" name="Line 103"/>
          <p:cNvSpPr>
            <a:spLocks noChangeShapeType="1"/>
          </p:cNvSpPr>
          <p:nvPr/>
        </p:nvSpPr>
        <p:spPr bwMode="auto">
          <a:xfrm>
            <a:off x="1295400" y="5926138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4" name="Line 104"/>
          <p:cNvSpPr>
            <a:spLocks noChangeShapeType="1"/>
          </p:cNvSpPr>
          <p:nvPr/>
        </p:nvSpPr>
        <p:spPr bwMode="auto">
          <a:xfrm>
            <a:off x="1295400" y="6169025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5" name="Line 105"/>
          <p:cNvSpPr>
            <a:spLocks noChangeShapeType="1"/>
          </p:cNvSpPr>
          <p:nvPr/>
        </p:nvSpPr>
        <p:spPr bwMode="auto">
          <a:xfrm>
            <a:off x="2478881" y="4953000"/>
            <a:ext cx="47291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6" name="Line 106"/>
          <p:cNvSpPr>
            <a:spLocks noChangeShapeType="1"/>
          </p:cNvSpPr>
          <p:nvPr/>
        </p:nvSpPr>
        <p:spPr bwMode="auto">
          <a:xfrm>
            <a:off x="2479675" y="4953000"/>
            <a:ext cx="1588" cy="1458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7" name="Line 107"/>
          <p:cNvSpPr>
            <a:spLocks noChangeShapeType="1"/>
          </p:cNvSpPr>
          <p:nvPr/>
        </p:nvSpPr>
        <p:spPr bwMode="auto">
          <a:xfrm>
            <a:off x="7208838" y="4953000"/>
            <a:ext cx="0" cy="1458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8" name="Line 108"/>
          <p:cNvSpPr>
            <a:spLocks noChangeShapeType="1"/>
          </p:cNvSpPr>
          <p:nvPr/>
        </p:nvSpPr>
        <p:spPr bwMode="auto">
          <a:xfrm>
            <a:off x="2479675" y="6411913"/>
            <a:ext cx="47291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9" name="Rectangle 109"/>
          <p:cNvSpPr>
            <a:spLocks noChangeArrowheads="1"/>
          </p:cNvSpPr>
          <p:nvPr/>
        </p:nvSpPr>
        <p:spPr bwMode="auto">
          <a:xfrm>
            <a:off x="1295400" y="6169025"/>
            <a:ext cx="1184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…</a:t>
            </a:r>
          </a:p>
        </p:txBody>
      </p:sp>
      <p:sp>
        <p:nvSpPr>
          <p:cNvPr id="41070" name="Rectangle 110"/>
          <p:cNvSpPr>
            <a:spLocks noChangeArrowheads="1"/>
          </p:cNvSpPr>
          <p:nvPr/>
        </p:nvSpPr>
        <p:spPr bwMode="auto">
          <a:xfrm>
            <a:off x="1295400" y="5926138"/>
            <a:ext cx="1184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5</a:t>
            </a:r>
          </a:p>
        </p:txBody>
      </p:sp>
      <p:sp>
        <p:nvSpPr>
          <p:cNvPr id="41071" name="Rectangle 111"/>
          <p:cNvSpPr>
            <a:spLocks noChangeArrowheads="1"/>
          </p:cNvSpPr>
          <p:nvPr/>
        </p:nvSpPr>
        <p:spPr bwMode="auto">
          <a:xfrm>
            <a:off x="1295400" y="5683250"/>
            <a:ext cx="1184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4</a:t>
            </a:r>
          </a:p>
        </p:txBody>
      </p:sp>
      <p:sp>
        <p:nvSpPr>
          <p:cNvPr id="41072" name="Rectangle 112"/>
          <p:cNvSpPr>
            <a:spLocks noChangeArrowheads="1"/>
          </p:cNvSpPr>
          <p:nvPr/>
        </p:nvSpPr>
        <p:spPr bwMode="auto">
          <a:xfrm>
            <a:off x="1295400" y="5410200"/>
            <a:ext cx="1184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3</a:t>
            </a:r>
          </a:p>
        </p:txBody>
      </p:sp>
      <p:sp>
        <p:nvSpPr>
          <p:cNvPr id="41073" name="Rectangle 113"/>
          <p:cNvSpPr>
            <a:spLocks noChangeArrowheads="1"/>
          </p:cNvSpPr>
          <p:nvPr/>
        </p:nvSpPr>
        <p:spPr bwMode="auto">
          <a:xfrm>
            <a:off x="1295400" y="5195888"/>
            <a:ext cx="1184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2</a:t>
            </a:r>
          </a:p>
        </p:txBody>
      </p:sp>
      <p:sp>
        <p:nvSpPr>
          <p:cNvPr id="41074" name="Rectangle 114"/>
          <p:cNvSpPr>
            <a:spLocks noChangeArrowheads="1"/>
          </p:cNvSpPr>
          <p:nvPr/>
        </p:nvSpPr>
        <p:spPr bwMode="auto">
          <a:xfrm>
            <a:off x="1295400" y="4953000"/>
            <a:ext cx="114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1</a:t>
            </a:r>
          </a:p>
        </p:txBody>
      </p:sp>
      <p:sp>
        <p:nvSpPr>
          <p:cNvPr id="41075" name="Line 115"/>
          <p:cNvSpPr>
            <a:spLocks noChangeShapeType="1"/>
          </p:cNvSpPr>
          <p:nvPr/>
        </p:nvSpPr>
        <p:spPr bwMode="auto">
          <a:xfrm>
            <a:off x="1295400" y="4953000"/>
            <a:ext cx="11842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6" name="Line 116"/>
          <p:cNvSpPr>
            <a:spLocks noChangeShapeType="1"/>
          </p:cNvSpPr>
          <p:nvPr/>
        </p:nvSpPr>
        <p:spPr bwMode="auto">
          <a:xfrm>
            <a:off x="1295400" y="6411913"/>
            <a:ext cx="11842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7" name="Line 117"/>
          <p:cNvSpPr>
            <a:spLocks noChangeShapeType="1"/>
          </p:cNvSpPr>
          <p:nvPr/>
        </p:nvSpPr>
        <p:spPr bwMode="auto">
          <a:xfrm>
            <a:off x="1295400" y="4953000"/>
            <a:ext cx="1588" cy="145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8" name="Line 118"/>
          <p:cNvSpPr>
            <a:spLocks noChangeShapeType="1"/>
          </p:cNvSpPr>
          <p:nvPr/>
        </p:nvSpPr>
        <p:spPr bwMode="auto">
          <a:xfrm>
            <a:off x="2479675" y="4953000"/>
            <a:ext cx="1588" cy="145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9" name="AutoShape 119"/>
          <p:cNvSpPr>
            <a:spLocks noChangeArrowheads="1"/>
          </p:cNvSpPr>
          <p:nvPr/>
        </p:nvSpPr>
        <p:spPr bwMode="auto">
          <a:xfrm rot="2301112" flipH="1">
            <a:off x="6858000" y="4092575"/>
            <a:ext cx="365125" cy="863600"/>
          </a:xfrm>
          <a:prstGeom prst="downArrow">
            <a:avLst>
              <a:gd name="adj1" fmla="val 50000"/>
              <a:gd name="adj2" fmla="val 773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80" name="Rectangle 120"/>
          <p:cNvSpPr>
            <a:spLocks noChangeArrowheads="1"/>
          </p:cNvSpPr>
          <p:nvPr/>
        </p:nvSpPr>
        <p:spPr bwMode="auto">
          <a:xfrm>
            <a:off x="304800" y="2286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smtClean="0">
                <a:solidFill>
                  <a:srgbClr val="0000FF"/>
                </a:solidFill>
                <a:latin typeface="Garamond" pitchFamily="18" charset="0"/>
              </a:rPr>
              <a:t>Types of Data: Transactional </a:t>
            </a:r>
            <a:r>
              <a:rPr lang="en-US" altLang="en-US" sz="3200">
                <a:solidFill>
                  <a:srgbClr val="0000FF"/>
                </a:solidFill>
                <a:latin typeface="Garamond" pitchFamily="18" charset="0"/>
              </a:rPr>
              <a:t>Data</a:t>
            </a:r>
          </a:p>
        </p:txBody>
      </p:sp>
      <p:sp>
        <p:nvSpPr>
          <p:cNvPr id="41081" name="TextBox 121"/>
          <p:cNvSpPr txBox="1">
            <a:spLocks noChangeArrowheads="1"/>
          </p:cNvSpPr>
          <p:nvPr/>
        </p:nvSpPr>
        <p:spPr bwMode="auto">
          <a:xfrm>
            <a:off x="457200" y="4495800"/>
            <a:ext cx="384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2000"/>
              <a:t>Can be represented as a time series:</a:t>
            </a:r>
          </a:p>
        </p:txBody>
      </p:sp>
      <p:sp>
        <p:nvSpPr>
          <p:cNvPr id="41082" name="Slide Number Placeholder 1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3045464-6D07-4771-9B23-DB0E2A4CB349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41083" name="TextBox 123"/>
          <p:cNvSpPr txBox="1">
            <a:spLocks noChangeArrowheads="1"/>
          </p:cNvSpPr>
          <p:nvPr/>
        </p:nvSpPr>
        <p:spPr bwMode="auto">
          <a:xfrm>
            <a:off x="685800" y="1066800"/>
            <a:ext cx="515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/>
              <a:t>Date stamped events </a:t>
            </a:r>
            <a:r>
              <a:rPr lang="en-US" altLang="en-US" smtClean="0"/>
              <a:t>(logs</a:t>
            </a:r>
            <a:r>
              <a:rPr lang="en-US" altLang="en-US"/>
              <a:t>, phone calls):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-1600200" y="2286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524000"/>
            <a:ext cx="7696200" cy="1371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20:55:07,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20:55:36, W3SVC, SRVR1, 128.200.39.181, 1061,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20:55:36,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-, 3/22/00, 10:35:11, W3SVC, SRVR1, 128.200.39.181, 781, 363,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-, 3/22/00, 10:35:16, W3SVC, SRVR1, 128.200.39.181, 5288, 524,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 b="1">
                <a:latin typeface="Times New Roman" pitchFamily="18" charset="0"/>
                <a:cs typeface="Arial" pitchFamily="34" charset="0"/>
              </a:rPr>
              <a:t>128.195.36.195</a:t>
            </a:r>
            <a:r>
              <a:rPr lang="en-US" altLang="en-US" sz="1200">
                <a:latin typeface="Times New Roman" pitchFamily="18" charset="0"/>
                <a:cs typeface="Arial" pitchFamily="34" charset="0"/>
              </a:rPr>
              <a:t>, -, 3/22/00, 10:35:17, W3SVC, SRVR1, 128.200.39.181, 30,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…, </a:t>
            </a:r>
          </a:p>
        </p:txBody>
      </p:sp>
      <p:sp>
        <p:nvSpPr>
          <p:cNvPr id="43011" name="Rectangle 120"/>
          <p:cNvSpPr>
            <a:spLocks noChangeArrowheads="1"/>
          </p:cNvSpPr>
          <p:nvPr/>
        </p:nvSpPr>
        <p:spPr bwMode="auto">
          <a:xfrm>
            <a:off x="3048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0000FF"/>
                </a:solidFill>
              </a:rPr>
              <a:t>Types of Data</a:t>
            </a:r>
            <a:r>
              <a:rPr lang="en-US" altLang="en-US" sz="3200"/>
              <a:t>: </a:t>
            </a:r>
            <a:r>
              <a:rPr lang="en-US" altLang="en-US" sz="3200">
                <a:solidFill>
                  <a:srgbClr val="0000FF"/>
                </a:solidFill>
                <a:latin typeface="Garamond" pitchFamily="18" charset="0"/>
              </a:rPr>
              <a:t>Relational Data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04800" y="3352800"/>
            <a:ext cx="58674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Doe, John, 12 Main St, 973-462-3421, Madison, NJ, </a:t>
            </a:r>
            <a:r>
              <a:rPr lang="en-US" altLang="en-US" sz="1200" b="1">
                <a:solidFill>
                  <a:srgbClr val="333399"/>
                </a:solidFill>
                <a:latin typeface="Times New Roman" pitchFamily="18" charset="0"/>
                <a:cs typeface="Arial" pitchFamily="34" charset="0"/>
              </a:rPr>
              <a:t>07932</a:t>
            </a:r>
            <a:endParaRPr lang="en-US" altLang="en-US" sz="1200" b="1">
              <a:latin typeface="Times New Roman" pitchFamily="18" charset="0"/>
              <a:cs typeface="Arial" pitchFamily="34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114.12.12.25,Trank, Jill, 11 Elm St, 998-555-5675, Chester, NJ, 07911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5562600" y="4572000"/>
            <a:ext cx="3352800" cy="838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07911, Chester, NJ, 07954, 34000, , 40.65, -74.12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07932, Madison, NJ, 56000, 40.642, -74.132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</a:t>
            </a:r>
          </a:p>
        </p:txBody>
      </p:sp>
      <p:cxnSp>
        <p:nvCxnSpPr>
          <p:cNvPr id="43014" name="Straight Arrow Connector 125"/>
          <p:cNvCxnSpPr>
            <a:cxnSpLocks noChangeShapeType="1"/>
          </p:cNvCxnSpPr>
          <p:nvPr/>
        </p:nvCxnSpPr>
        <p:spPr bwMode="auto">
          <a:xfrm rot="10800000" flipV="1">
            <a:off x="1066800" y="26670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Straight Arrow Connector 127"/>
          <p:cNvCxnSpPr>
            <a:cxnSpLocks noChangeShapeType="1"/>
          </p:cNvCxnSpPr>
          <p:nvPr/>
        </p:nvCxnSpPr>
        <p:spPr bwMode="auto">
          <a:xfrm rot="16200000" flipH="1">
            <a:off x="4648200" y="3810000"/>
            <a:ext cx="1219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6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3017" name="TextBox 9"/>
          <p:cNvSpPr txBox="1">
            <a:spLocks noChangeArrowheads="1"/>
          </p:cNvSpPr>
          <p:nvPr/>
        </p:nvSpPr>
        <p:spPr bwMode="auto">
          <a:xfrm>
            <a:off x="304800" y="5257800"/>
            <a:ext cx="5133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en-US" sz="1800"/>
              <a:t> Most large data sets are stored in relational data sets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1800"/>
              <a:t> Special data query language: </a:t>
            </a:r>
            <a:r>
              <a:rPr lang="en-US" altLang="en-US" sz="1800" smtClean="0"/>
              <a:t>SQL</a:t>
            </a:r>
            <a:endParaRPr lang="en-US" altLang="en-US" sz="1800"/>
          </a:p>
        </p:txBody>
      </p:sp>
      <p:sp>
        <p:nvSpPr>
          <p:cNvPr id="4301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1057C38-7E98-4E47-A59D-0A4AF3D8A20B}" type="slidenum">
              <a:rPr lang="en-US" altLang="en-US" sz="1400"/>
              <a:pPr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Time Series Data</a:t>
            </a: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402BE04-7770-4975-A585-515B3DE17DF9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pic>
        <p:nvPicPr>
          <p:cNvPr id="45062" name="Picture 7" descr="Screen shot 2011-09-03 at 4.35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6843"/>
            <a:ext cx="79248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Data: Time </a:t>
            </a:r>
            <a:r>
              <a:rPr lang="en-US" altLang="en-US"/>
              <a:t>Series </a:t>
            </a:r>
            <a:r>
              <a:rPr lang="en-US" altLang="en-US" smtClean="0"/>
              <a:t>Data</a:t>
            </a:r>
            <a:endParaRPr lang="en-US" altLang="en-US" smtClean="0"/>
          </a:p>
        </p:txBody>
      </p:sp>
      <p:pic>
        <p:nvPicPr>
          <p:cNvPr id="47106" name="Content Placeholder 4" descr="JankEbayAuctionTimeSeri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35" r="-16035"/>
          <a:stretch>
            <a:fillRect/>
          </a:stretch>
        </p:blipFill>
        <p:spPr>
          <a:xfrm>
            <a:off x="184150" y="1143000"/>
            <a:ext cx="8578850" cy="5214938"/>
          </a:xfrm>
        </p:spPr>
      </p:pic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6858000" y="3276600"/>
            <a:ext cx="1704975" cy="261938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1100"/>
              <a:t>Jank, Shmueli, et al (2005)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5A8AB77-24F1-462B-B7B8-54103286D9AC}" type="slidenum">
              <a:rPr lang="en-US" altLang="en-US" sz="1400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Image Data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838200"/>
            <a:ext cx="4795838" cy="5562600"/>
          </a:xfrm>
          <a:noFill/>
        </p:spPr>
      </p:pic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FAAA926-1BCF-4266-BE9F-543E44E10ADB}" type="slidenum">
              <a:rPr lang="en-US" altLang="en-US" sz="1400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038600" cy="104016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</a:t>
            </a:r>
            <a:br>
              <a:rPr lang="en-US" altLang="en-US" smtClean="0"/>
            </a:br>
            <a:r>
              <a:rPr lang="en-US" altLang="en-US" smtClean="0"/>
              <a:t>Spatio-Temporal </a:t>
            </a:r>
            <a:r>
              <a:rPr lang="en-US" altLang="en-US" smtClean="0"/>
              <a:t>Data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1600" smtClean="0"/>
              <a:t>http://senseable.mit.edu/nyte/movies/nyte-globe-encounters.mov-encounters.mov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91A473F-D96A-471B-8D76-96224874E8D6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pic>
        <p:nvPicPr>
          <p:cNvPr id="4915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78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7" descr="Screen shot 2011-09-03 at 4.45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3606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1016</Words>
  <Application>Microsoft Office PowerPoint</Application>
  <PresentationFormat>On-screen Show (4:3)</PresentationFormat>
  <Paragraphs>141</Paragraphs>
  <Slides>10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 Presentation</vt:lpstr>
      <vt:lpstr>Document</vt:lpstr>
      <vt:lpstr>Topic 1: Introduction to Data Mining</vt:lpstr>
      <vt:lpstr>Types of Data: Flat File Data</vt:lpstr>
      <vt:lpstr>Types of Data: Text Data</vt:lpstr>
      <vt:lpstr>PowerPoint Presentation</vt:lpstr>
      <vt:lpstr>PowerPoint Presentation</vt:lpstr>
      <vt:lpstr>Types of Data: Time Series Data</vt:lpstr>
      <vt:lpstr>Types of Data: Time Series Data</vt:lpstr>
      <vt:lpstr>Types of Data: Image Data</vt:lpstr>
      <vt:lpstr>Types of Data: Spatio-Temporal Data</vt:lpstr>
      <vt:lpstr>Types of Data: Network Data</vt:lpstr>
    </vt:vector>
  </TitlesOfParts>
  <Company>뿿툠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ctv</dc:creator>
  <cp:lastModifiedBy>Kevin Markham</cp:lastModifiedBy>
  <cp:revision>37</cp:revision>
  <cp:lastPrinted>2011-09-02T16:20:36Z</cp:lastPrinted>
  <dcterms:created xsi:type="dcterms:W3CDTF">2011-09-03T19:32:05Z</dcterms:created>
  <dcterms:modified xsi:type="dcterms:W3CDTF">2015-05-29T19:26:09Z</dcterms:modified>
</cp:coreProperties>
</file>