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8" r:id="rId4"/>
    <p:sldMasterId id="2147493539" r:id="rId5"/>
  </p:sldMasterIdLst>
  <p:notesMasterIdLst>
    <p:notesMasterId r:id="rId15"/>
  </p:notesMasterIdLst>
  <p:sldIdLst>
    <p:sldId id="656" r:id="rId6"/>
    <p:sldId id="657" r:id="rId7"/>
    <p:sldId id="658" r:id="rId8"/>
    <p:sldId id="662" r:id="rId9"/>
    <p:sldId id="663" r:id="rId10"/>
    <p:sldId id="664" r:id="rId11"/>
    <p:sldId id="666" r:id="rId12"/>
    <p:sldId id="667" r:id="rId13"/>
    <p:sldId id="6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E95"/>
    <a:srgbClr val="80D8FB"/>
    <a:srgbClr val="F2F2F2"/>
    <a:srgbClr val="CDE6FA"/>
    <a:srgbClr val="E7F4FF"/>
    <a:srgbClr val="90FDD2"/>
    <a:srgbClr val="965477"/>
    <a:srgbClr val="FFFADB"/>
    <a:srgbClr val="FFF5D2"/>
    <a:srgbClr val="F5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83429" autoAdjust="0"/>
  </p:normalViewPr>
  <p:slideViewPr>
    <p:cSldViewPr snapToGrid="0" snapToObjects="1">
      <p:cViewPr>
        <p:scale>
          <a:sx n="155" d="100"/>
          <a:sy n="155" d="100"/>
        </p:scale>
        <p:origin x="846" y="6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-204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8436-2244-444A-A972-B133DACAE537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8BD9-F291-724B-9360-4E9189F7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4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79" y="361507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69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43033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0375" y="289462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375" y="385538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2996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D6E95"/>
          </a:solidFill>
          <a:ln>
            <a:noFill/>
          </a:ln>
          <a:effectLst/>
          <a:extLst/>
        </p:spPr>
        <p:txBody>
          <a:bodyPr vert="horz" wrap="square" lIns="91436" tIns="45718" rIns="91436" bIns="45718" numCol="1" rtlCol="0" anchor="ctr" anchorCtr="1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 spc="0">
                <a:solidFill>
                  <a:schemeClr val="bg1"/>
                </a:solidFill>
                <a:latin typeface="Helvetica"/>
                <a:ea typeface="ＭＳ Ｐゴシック" charset="-128"/>
                <a:cs typeface="Arial Narrow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MS PGothic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MS PGothic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MS PGothic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MS PGothic" pitchFamily="34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914355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1371532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1828709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71600" y="1466850"/>
            <a:ext cx="6400800" cy="22098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rtlCol="0" anchor="ctr" anchorCtr="1">
            <a:noAutofit/>
          </a:bodyPr>
          <a:lstStyle>
            <a:lvl1pPr algn="ctr">
              <a:defRPr sz="1800" b="0" i="0" spc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940040" y="4843014"/>
            <a:ext cx="11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</a:rPr>
              <a:t>benhamner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2" descr="https://g.twimg.com/Twitter_logo_blue.png"/>
          <p:cNvPicPr>
            <a:picLocks noChangeAspect="1" noChangeArrowheads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0" y="4914839"/>
            <a:ext cx="201511" cy="16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45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57150"/>
            <a:ext cx="8991600" cy="4629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2914651"/>
            <a:ext cx="4876800" cy="285749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8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2400" y="3314700"/>
            <a:ext cx="4876800" cy="1028700"/>
          </a:xfrm>
          <a:prstGeom prst="rect">
            <a:avLst/>
          </a:prstGeom>
          <a:ln>
            <a:noFill/>
          </a:ln>
        </p:spPr>
        <p:txBody>
          <a:bodyPr rtlCol="0" anchor="t">
            <a:noAutofit/>
          </a:bodyPr>
          <a:lstStyle>
            <a:lvl1pPr algn="l">
              <a:defRPr sz="3000" b="0" cap="none" spc="22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399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b="0" cap="none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1902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700" b="0" cap="none" spc="0" baseline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708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855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8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65598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5419"/>
            <a:ext cx="4041775" cy="29634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457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8438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299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ent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1" y="2114550"/>
            <a:ext cx="8229600" cy="685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1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5773" y="2743201"/>
            <a:ext cx="8512760" cy="178626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7200" spc="-3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595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7"/>
            <a:ext cx="4593838" cy="394506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0"/>
            <a:ext cx="2703516" cy="316183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09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2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E9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Open Sans"/>
              </a:defRPr>
            </a:lvl1pPr>
            <a:lvl2pPr>
              <a:defRPr sz="2000">
                <a:latin typeface="Open Sans"/>
              </a:defRPr>
            </a:lvl2pPr>
            <a:lvl3pPr>
              <a:defRPr sz="1800">
                <a:latin typeface="Open Sans"/>
              </a:defRPr>
            </a:lvl3pPr>
            <a:lvl4pPr>
              <a:defRPr sz="1600">
                <a:latin typeface="Open Sans"/>
              </a:defRPr>
            </a:lvl4pPr>
            <a:lvl5pPr>
              <a:defRPr sz="1600"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973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01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70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45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335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584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742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18814" y="4755500"/>
            <a:ext cx="11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D6E95"/>
                </a:solidFill>
              </a:rPr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318985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70" r:id="rId2"/>
    <p:sldLayoutId id="2147493471" r:id="rId3"/>
    <p:sldLayoutId id="2147493472" r:id="rId4"/>
    <p:sldLayoutId id="2147493473" r:id="rId5"/>
    <p:sldLayoutId id="2147493474" r:id="rId6"/>
    <p:sldLayoutId id="2147493475" r:id="rId7"/>
    <p:sldLayoutId id="2147493476" r:id="rId8"/>
    <p:sldLayoutId id="2147493477" r:id="rId9"/>
    <p:sldLayoutId id="2147493478" r:id="rId10"/>
    <p:sldLayoutId id="214749354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b="0" kern="1200">
          <a:solidFill>
            <a:srgbClr val="0D6E95"/>
          </a:solidFill>
          <a:latin typeface="Open Sans"/>
          <a:ea typeface="ＭＳ Ｐゴシック" charset="-128"/>
          <a:cs typeface="Helvetic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Helvetica"/>
          <a:ea typeface="ＭＳ Ｐゴシック" charset="-128"/>
          <a:cs typeface="Helvetic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Helvetica"/>
          <a:ea typeface="ＭＳ Ｐゴシック" charset="-128"/>
          <a:cs typeface="Helvetic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595959"/>
          </a:solidFill>
          <a:latin typeface="Helvetica"/>
          <a:ea typeface="ＭＳ Ｐゴシック" charset="-128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595959"/>
          </a:solidFill>
          <a:latin typeface="Helvetica"/>
          <a:ea typeface="ＭＳ Ｐゴシック" charset="-128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rgbClr val="595959"/>
          </a:solidFill>
          <a:latin typeface="Helvetica"/>
          <a:ea typeface="ＭＳ Ｐゴシック" charset="-128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4743450"/>
            <a:ext cx="7543800" cy="342900"/>
          </a:xfrm>
          <a:prstGeom prst="rect">
            <a:avLst/>
          </a:prstGeom>
          <a:solidFill>
            <a:srgbClr val="6F6F6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685800">
              <a:defRPr/>
            </a:pPr>
            <a:endParaRPr lang="en-AU" sz="825" dirty="0">
              <a:solidFill>
                <a:srgbClr val="FFFFFF">
                  <a:lumMod val="95000"/>
                </a:srgbClr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6201" y="57151"/>
            <a:ext cx="8991600" cy="342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28650"/>
            <a:ext cx="8229600" cy="387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42" y="4796201"/>
            <a:ext cx="962859" cy="3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9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0" r:id="rId1"/>
    <p:sldLayoutId id="2147493541" r:id="rId2"/>
    <p:sldLayoutId id="2147493542" r:id="rId3"/>
    <p:sldLayoutId id="2147493543" r:id="rId4"/>
    <p:sldLayoutId id="2147493544" r:id="rId5"/>
    <p:sldLayoutId id="2147493545" r:id="rId6"/>
    <p:sldLayoutId id="2147493546" r:id="rId7"/>
    <p:sldLayoutId id="2147493547" r:id="rId8"/>
    <p:sldLayoutId id="2147493548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0" kern="1200" cap="none" baseline="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5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5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  <a:latin typeface="Verdana"/>
                <a:ea typeface="ヒラギノ角ゴ Pro W3" pitchFamily="-84" charset="-128"/>
                <a:cs typeface="Verdana"/>
              </a:rPr>
              <a:t>How do machine learning competitions work</a:t>
            </a:r>
            <a:r>
              <a:rPr lang="en-GB" dirty="0" smtClean="0">
                <a:solidFill>
                  <a:srgbClr val="FFFFFF"/>
                </a:solidFill>
                <a:latin typeface="Verdana"/>
                <a:ea typeface="ヒラギノ角ゴ Pro W3" pitchFamily="-84" charset="-128"/>
                <a:cs typeface="Verdana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take a dataset with a target variable – something we’re trying to predict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59907"/>
              </p:ext>
            </p:extLst>
          </p:nvPr>
        </p:nvGraphicFramePr>
        <p:xfrm>
          <a:off x="2931268" y="1173174"/>
          <a:ext cx="3243523" cy="3017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  <a:gridCol w="631649"/>
                <a:gridCol w="511714"/>
                <a:gridCol w="565018"/>
                <a:gridCol w="511714"/>
                <a:gridCol w="511714"/>
              </a:tblGrid>
              <a:tr h="143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SalePrice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>
                          <a:effectLst/>
                        </a:rPr>
                        <a:t>SquareFeet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Type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 smtClean="0">
                          <a:effectLst/>
                        </a:rPr>
                        <a:t>LotAcres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Beds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Baths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719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$164k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2017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697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948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1.02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$271k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3375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$482k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3968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790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1341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0.66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2379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$309k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2495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0.21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$163k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1356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$375k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3361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1060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$50k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582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1640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$394k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3546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903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1096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$129k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1280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0.15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$106k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1139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7568" y="1488928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D6E95"/>
                </a:solidFill>
                <a:latin typeface="Open Sans"/>
              </a:rPr>
              <a:t>Predicting the sale</a:t>
            </a:r>
          </a:p>
          <a:p>
            <a:pPr algn="r"/>
            <a:r>
              <a:rPr lang="en-US" sz="1400" dirty="0" smtClean="0">
                <a:solidFill>
                  <a:srgbClr val="0D6E95"/>
                </a:solidFill>
                <a:latin typeface="Open Sans"/>
              </a:rPr>
              <a:t>price of a home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2465394" y="1249681"/>
            <a:ext cx="465874" cy="500857"/>
          </a:xfrm>
          <a:prstGeom prst="straightConnector1">
            <a:avLst/>
          </a:prstGeom>
          <a:ln>
            <a:solidFill>
              <a:srgbClr val="0D6E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228131" y="1359431"/>
            <a:ext cx="381000" cy="182880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5332" y="2135332"/>
            <a:ext cx="101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228131" y="3188231"/>
            <a:ext cx="381000" cy="97155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85333" y="3531131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the data into two sets, a training set and a test set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flipH="1">
            <a:off x="2499360" y="3200400"/>
            <a:ext cx="381000" cy="97155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6880" y="3447268"/>
            <a:ext cx="169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Solution</a:t>
            </a:r>
          </a:p>
          <a:p>
            <a:pPr algn="r"/>
            <a:r>
              <a:rPr lang="en-US" dirty="0" smtClean="0"/>
              <a:t>“Ground Truth”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10946"/>
              </p:ext>
            </p:extLst>
          </p:nvPr>
        </p:nvGraphicFramePr>
        <p:xfrm>
          <a:off x="2931268" y="1173174"/>
          <a:ext cx="3243523" cy="3017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  <a:gridCol w="631649"/>
                <a:gridCol w="511714"/>
                <a:gridCol w="565018"/>
                <a:gridCol w="511714"/>
                <a:gridCol w="511714"/>
              </a:tblGrid>
              <a:tr h="143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SalePrice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>
                          <a:effectLst/>
                        </a:rPr>
                        <a:t>SquareFeet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Type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 smtClean="0">
                          <a:effectLst/>
                        </a:rPr>
                        <a:t>LotAcres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Beds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Baths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719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$164k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2017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697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948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1.02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$271k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3375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$482k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3968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790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1341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0.66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2379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$309k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2495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0.21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$163k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1356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$375k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3361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1060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$50k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582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$145k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1640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$394k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3546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$82k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903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$105k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1096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$129k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1280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0.15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$106k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1139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7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228131" y="1359431"/>
            <a:ext cx="381000" cy="182880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5332" y="2135332"/>
            <a:ext cx="101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228131" y="3188231"/>
            <a:ext cx="381000" cy="97155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85333" y="3531131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community gets everything but the solution on the test set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flipH="1">
            <a:off x="2499360" y="3200400"/>
            <a:ext cx="381000" cy="97155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6880" y="3447268"/>
            <a:ext cx="169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Solution</a:t>
            </a:r>
          </a:p>
          <a:p>
            <a:pPr algn="r"/>
            <a:r>
              <a:rPr lang="en-US" dirty="0" smtClean="0"/>
              <a:t>“Ground Truth”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48014"/>
              </p:ext>
            </p:extLst>
          </p:nvPr>
        </p:nvGraphicFramePr>
        <p:xfrm>
          <a:off x="2931268" y="1173174"/>
          <a:ext cx="3243523" cy="3017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  <a:gridCol w="631649"/>
                <a:gridCol w="511714"/>
                <a:gridCol w="565018"/>
                <a:gridCol w="511714"/>
                <a:gridCol w="511714"/>
              </a:tblGrid>
              <a:tr h="143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SalePrice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>
                          <a:effectLst/>
                        </a:rPr>
                        <a:t>SquareFeet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Type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 smtClean="0">
                          <a:effectLst/>
                        </a:rPr>
                        <a:t>LotAcres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Beds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Baths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719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$164k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2017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697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948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1.02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$271k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3375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$482k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3968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790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1341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0.66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2379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$309k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2495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0.21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$163k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1356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$375k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3361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1060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582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1640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3546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903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1096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1280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0.15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1139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participants use the training set to learn the relation between the data and the target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57" y="1555099"/>
            <a:ext cx="5314286" cy="2285714"/>
          </a:xfrm>
        </p:spPr>
      </p:pic>
    </p:spTree>
    <p:extLst>
      <p:ext uri="{BB962C8B-B14F-4D97-AF65-F5344CB8AC3E}">
        <p14:creationId xmlns:p14="http://schemas.microsoft.com/office/powerpoint/2010/main" val="38173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228131" y="1359431"/>
            <a:ext cx="381000" cy="182880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5332" y="2135332"/>
            <a:ext cx="101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228131" y="3188231"/>
            <a:ext cx="381000" cy="97155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85333" y="3531131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participants apply their models to make predictions on the test set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33432"/>
              </p:ext>
            </p:extLst>
          </p:nvPr>
        </p:nvGraphicFramePr>
        <p:xfrm>
          <a:off x="2931268" y="1173174"/>
          <a:ext cx="3243523" cy="3017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  <a:gridCol w="631649"/>
                <a:gridCol w="511714"/>
                <a:gridCol w="565018"/>
                <a:gridCol w="511714"/>
                <a:gridCol w="511714"/>
              </a:tblGrid>
              <a:tr h="143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SalePrice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>
                          <a:effectLst/>
                        </a:rPr>
                        <a:t>SquareFeet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Type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 smtClean="0">
                          <a:effectLst/>
                        </a:rPr>
                        <a:t>LotAcres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Beds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Baths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719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$164k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2017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697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948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1.02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$271k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3375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$482k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3968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790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1341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0.66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2379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$309k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2495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0.21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$163k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1356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$375k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3361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1060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582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1640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3546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903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1096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1280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0.15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1139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68225" y="4343400"/>
            <a:ext cx="137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Submission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82240" y="4229101"/>
            <a:ext cx="0" cy="25280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3" idx="1"/>
          </p:cNvCxnSpPr>
          <p:nvPr/>
        </p:nvCxnSpPr>
        <p:spPr>
          <a:xfrm>
            <a:off x="2682241" y="4481902"/>
            <a:ext cx="585984" cy="46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76050"/>
              </p:ext>
            </p:extLst>
          </p:nvPr>
        </p:nvGraphicFramePr>
        <p:xfrm>
          <a:off x="2419554" y="3047898"/>
          <a:ext cx="511714" cy="1149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</a:tblGrid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$41k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$280k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$76k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$94k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30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228131" y="1359431"/>
            <a:ext cx="381000" cy="182880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5332" y="2135332"/>
            <a:ext cx="101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228131" y="3188231"/>
            <a:ext cx="381000" cy="97155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85333" y="3531131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compares the submission to the ground truth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00777"/>
              </p:ext>
            </p:extLst>
          </p:nvPr>
        </p:nvGraphicFramePr>
        <p:xfrm>
          <a:off x="2931268" y="1173174"/>
          <a:ext cx="3243523" cy="3017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  <a:gridCol w="631649"/>
                <a:gridCol w="511714"/>
                <a:gridCol w="565018"/>
                <a:gridCol w="511714"/>
                <a:gridCol w="511714"/>
              </a:tblGrid>
              <a:tr h="143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SalePrice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>
                          <a:effectLst/>
                        </a:rPr>
                        <a:t>SquareFeet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Type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 smtClean="0">
                          <a:effectLst/>
                        </a:rPr>
                        <a:t>LotAcres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Beds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Baths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719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$164k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2017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697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948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1.02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$271k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3375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$482k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3968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790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1341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0.66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2379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$309k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2495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0.21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$163k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1356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$375k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3361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1060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$50k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582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$145k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1640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$394k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3546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$82k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903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$105k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1096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$129k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1280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0.15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$106k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1139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68225" y="4343400"/>
            <a:ext cx="137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Submission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82240" y="4229101"/>
            <a:ext cx="0" cy="25280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3" idx="1"/>
          </p:cNvCxnSpPr>
          <p:nvPr/>
        </p:nvCxnSpPr>
        <p:spPr>
          <a:xfrm>
            <a:off x="2682241" y="4481902"/>
            <a:ext cx="585984" cy="46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06200"/>
              </p:ext>
            </p:extLst>
          </p:nvPr>
        </p:nvGraphicFramePr>
        <p:xfrm>
          <a:off x="2419554" y="3047898"/>
          <a:ext cx="511714" cy="1149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</a:tblGrid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$41k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$380k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$76k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$94k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58825"/>
              </p:ext>
            </p:extLst>
          </p:nvPr>
        </p:nvGraphicFramePr>
        <p:xfrm>
          <a:off x="1907840" y="3047898"/>
          <a:ext cx="511714" cy="1149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</a:tblGrid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-$9k</a:t>
                      </a:r>
                      <a:endParaRPr lang="en-US" sz="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$20k</a:t>
                      </a:r>
                      <a:endParaRPr lang="en-US" sz="80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-$14k</a:t>
                      </a:r>
                      <a:endParaRPr lang="en-US" sz="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-$6k</a:t>
                      </a:r>
                      <a:endParaRPr lang="en-US" sz="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$13k</a:t>
                      </a:r>
                      <a:endParaRPr lang="en-US" sz="80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-$14k</a:t>
                      </a:r>
                      <a:endParaRPr lang="en-US" sz="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-$12k</a:t>
                      </a:r>
                      <a:endParaRPr lang="en-US" sz="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3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228131" y="1359431"/>
            <a:ext cx="381000" cy="182880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5332" y="2135332"/>
            <a:ext cx="101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228131" y="3188231"/>
            <a:ext cx="381000" cy="971550"/>
          </a:xfrm>
          <a:prstGeom prst="rightBrace">
            <a:avLst>
              <a:gd name="adj1" fmla="val 1372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85333" y="3531131"/>
            <a:ext cx="6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calculates two scores, one for the public leaderboard and one for the private leaderboard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31268" y="1173174"/>
          <a:ext cx="3243523" cy="3017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  <a:gridCol w="631649"/>
                <a:gridCol w="511714"/>
                <a:gridCol w="565018"/>
                <a:gridCol w="511714"/>
                <a:gridCol w="511714"/>
              </a:tblGrid>
              <a:tr h="14370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SalePrice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>
                          <a:effectLst/>
                        </a:rPr>
                        <a:t>SquareFeet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Type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 err="1" smtClean="0">
                          <a:effectLst/>
                        </a:rPr>
                        <a:t>LotAcres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Beds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effectLst/>
                        </a:rPr>
                        <a:t>Baths</a:t>
                      </a:r>
                      <a:endParaRPr lang="en-US" sz="800" b="1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/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719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$164k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2017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697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948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1.02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$271k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3375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$482k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3968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790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1341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0.66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$235k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2379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$309k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2495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0.21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$163k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1356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$375k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3361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$98k</a:t>
                      </a: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1060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80D8FB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$50k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582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0.61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$145k</a:t>
                      </a:r>
                    </a:p>
                  </a:txBody>
                  <a:tcPr marL="8600" marR="8600" marT="860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1640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$394k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3546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0.4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$82k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903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APT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$105k</a:t>
                      </a:r>
                    </a:p>
                  </a:txBody>
                  <a:tcPr marL="8600" marR="8600" marT="860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1096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0.04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$129k</a:t>
                      </a:r>
                    </a:p>
                  </a:txBody>
                  <a:tcPr marL="8600" marR="8600" marT="860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1280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HOME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0.15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$106k</a:t>
                      </a:r>
                    </a:p>
                  </a:txBody>
                  <a:tcPr marL="8600" marR="8600" marT="860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smtClean="0">
                          <a:effectLst/>
                        </a:rPr>
                        <a:t>1139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APT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26262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00" marR="8600" marT="8600" marB="0" anchor="b">
                    <a:solidFill>
                      <a:srgbClr val="90FDD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68225" y="4343400"/>
            <a:ext cx="137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Submission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82240" y="4229101"/>
            <a:ext cx="0" cy="252800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3" idx="1"/>
          </p:cNvCxnSpPr>
          <p:nvPr/>
        </p:nvCxnSpPr>
        <p:spPr>
          <a:xfrm>
            <a:off x="2682241" y="4481902"/>
            <a:ext cx="585984" cy="46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2038"/>
              </p:ext>
            </p:extLst>
          </p:nvPr>
        </p:nvGraphicFramePr>
        <p:xfrm>
          <a:off x="2419554" y="3047898"/>
          <a:ext cx="511714" cy="1149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</a:tblGrid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$41k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$380k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$76k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$94k</a:t>
                      </a:r>
                      <a:endParaRPr lang="en-US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63207"/>
              </p:ext>
            </p:extLst>
          </p:nvPr>
        </p:nvGraphicFramePr>
        <p:xfrm>
          <a:off x="520699" y="1748051"/>
          <a:ext cx="2161542" cy="428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521"/>
                <a:gridCol w="1021080"/>
                <a:gridCol w="662941"/>
              </a:tblGrid>
              <a:tr h="142875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</a:t>
                      </a:r>
                      <a:r>
                        <a:rPr lang="en-US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>
                    <a:solidFill>
                      <a:schemeClr val="bg1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n-lt"/>
                        </a:rPr>
                        <a:t>Public Leaderboard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$14k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>
                    <a:solidFill>
                      <a:schemeClr val="bg1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n-lt"/>
                        </a:rPr>
                        <a:t>Private Leaderboard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7144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47654"/>
              </p:ext>
            </p:extLst>
          </p:nvPr>
        </p:nvGraphicFramePr>
        <p:xfrm>
          <a:off x="1907840" y="3047898"/>
          <a:ext cx="511714" cy="1149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4"/>
              </a:tblGrid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Delta</a:t>
                      </a:r>
                      <a:endParaRPr lang="en-US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E7F4FF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-$9k</a:t>
                      </a:r>
                      <a:endParaRPr lang="en-US" sz="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$20k</a:t>
                      </a:r>
                      <a:endParaRPr lang="en-US" sz="80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-$14k</a:t>
                      </a:r>
                      <a:endParaRPr lang="en-US" sz="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-$6k</a:t>
                      </a:r>
                      <a:endParaRPr lang="en-US" sz="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$13k</a:t>
                      </a:r>
                      <a:endParaRPr lang="en-US" sz="80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-$14k</a:t>
                      </a:r>
                      <a:endParaRPr lang="en-US" sz="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  <a:tr h="14370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8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-$12k</a:t>
                      </a:r>
                      <a:endParaRPr lang="en-US" sz="8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0" marR="8600" marT="8600" marB="0" anchor="b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5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participant immediately sees their public score on the public leaderboard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850" y="801688"/>
            <a:ext cx="7916299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ggle PPT Templat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sharepoint/v3/field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18431</TotalTime>
  <Words>1025</Words>
  <Application>Microsoft Office PowerPoint</Application>
  <PresentationFormat>On-screen Show (16:9)</PresentationFormat>
  <Paragraphs>829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Kaggle</vt:lpstr>
      <vt:lpstr>1_Kaggle PPT Template</vt:lpstr>
      <vt:lpstr>How do machine learning competitions work?</vt:lpstr>
      <vt:lpstr>We take a dataset with a target variable – something we’re trying to predict</vt:lpstr>
      <vt:lpstr>Split the data into two sets, a training set and a test set</vt:lpstr>
      <vt:lpstr>Our community gets everything but the solution on the test set</vt:lpstr>
      <vt:lpstr>Competition participants use the training set to learn the relation between the data and the target</vt:lpstr>
      <vt:lpstr>Competition participants apply their models to make predictions on the test set</vt:lpstr>
      <vt:lpstr>Kaggle compares the submission to the ground truth</vt:lpstr>
      <vt:lpstr>Kaggle calculates two scores, one for the public leaderboard and one for the private leaderboard</vt:lpstr>
      <vt:lpstr>The participant immediately sees their public score on the public leaderboard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Kevin Markham</cp:lastModifiedBy>
  <cp:revision>1198</cp:revision>
  <dcterms:created xsi:type="dcterms:W3CDTF">2010-04-12T23:12:02Z</dcterms:created>
  <dcterms:modified xsi:type="dcterms:W3CDTF">2015-05-06T15:47:38Z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