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6" r:id="rId3"/>
  </p:sldMasterIdLst>
  <p:notesMasterIdLst>
    <p:notesMasterId r:id="rId38"/>
  </p:notesMasterIdLst>
  <p:sldIdLst>
    <p:sldId id="885" r:id="rId4"/>
    <p:sldId id="340" r:id="rId5"/>
    <p:sldId id="886" r:id="rId6"/>
    <p:sldId id="900" r:id="rId7"/>
    <p:sldId id="901" r:id="rId8"/>
    <p:sldId id="902" r:id="rId9"/>
    <p:sldId id="904" r:id="rId10"/>
    <p:sldId id="905" r:id="rId11"/>
    <p:sldId id="906" r:id="rId12"/>
    <p:sldId id="907" r:id="rId13"/>
    <p:sldId id="908" r:id="rId14"/>
    <p:sldId id="911" r:id="rId15"/>
    <p:sldId id="909" r:id="rId16"/>
    <p:sldId id="910" r:id="rId17"/>
    <p:sldId id="727" r:id="rId18"/>
    <p:sldId id="890" r:id="rId19"/>
    <p:sldId id="891" r:id="rId20"/>
    <p:sldId id="892" r:id="rId21"/>
    <p:sldId id="893" r:id="rId22"/>
    <p:sldId id="894" r:id="rId23"/>
    <p:sldId id="895" r:id="rId24"/>
    <p:sldId id="896" r:id="rId25"/>
    <p:sldId id="897" r:id="rId26"/>
    <p:sldId id="898" r:id="rId27"/>
    <p:sldId id="912" r:id="rId28"/>
    <p:sldId id="913" r:id="rId29"/>
    <p:sldId id="914" r:id="rId30"/>
    <p:sldId id="915" r:id="rId31"/>
    <p:sldId id="916" r:id="rId32"/>
    <p:sldId id="919" r:id="rId33"/>
    <p:sldId id="918" r:id="rId34"/>
    <p:sldId id="917" r:id="rId35"/>
    <p:sldId id="920" r:id="rId36"/>
    <p:sldId id="921" r:id="rId37"/>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0" autoAdjust="0"/>
    <p:restoredTop sz="91655" autoAdjust="0"/>
  </p:normalViewPr>
  <p:slideViewPr>
    <p:cSldViewPr>
      <p:cViewPr>
        <p:scale>
          <a:sx n="110" d="100"/>
          <a:sy n="110" d="100"/>
        </p:scale>
        <p:origin x="-786" y="-10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8/3/2015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58234625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latin typeface="PFDinTextCompPro-Bold"/>
              </a:rPr>
              <a:pPr>
                <a:defRPr/>
              </a:pPr>
              <a:t>‹#›</a:t>
            </a:fld>
            <a:endParaRPr lang="en-US" dirty="0">
              <a:solidFill>
                <a:srgbClr val="FFFFFF"/>
              </a:solidFill>
              <a:latin typeface="PFDinTextCompPro-Bold"/>
            </a:endParaRPr>
          </a:p>
        </p:txBody>
      </p:sp>
    </p:spTree>
    <p:extLst>
      <p:ext uri="{BB962C8B-B14F-4D97-AF65-F5344CB8AC3E}">
        <p14:creationId xmlns:p14="http://schemas.microsoft.com/office/powerpoint/2010/main" val="1446526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736274157"/>
      </p:ext>
    </p:extLst>
  </p:cSld>
  <p:clrMap bg1="dk2" tx1="lt1" bg2="dk1" tx2="lt2" accent1="accent1" accent2="accent2" accent3="accent3" accent4="accent4" accent5="accent5" accent6="accent6" hlink="hlink" folHlink="folHlink"/>
  <p:sldLayoutIdLst>
    <p:sldLayoutId id="2147484117" r:id="rId1"/>
    <p:sldLayoutId id="214748411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asa.1gb.ru/kmeans/1.htm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14337" y="1333500"/>
            <a:ext cx="8469313" cy="2627312"/>
          </a:xfrm>
          <a:prstGeom prst="rect">
            <a:avLst/>
          </a:prstGeom>
        </p:spPr>
        <p:txBody>
          <a:bodyPr vert="horz" lIns="0" tIns="0" rIns="0" bIns="0"/>
          <a:lstStyle>
            <a:lvl1pPr algn="l" rtl="0" eaLnBrk="1" fontAlgn="base" hangingPunct="1">
              <a:lnSpc>
                <a:spcPct val="70000"/>
              </a:lnSpc>
              <a:spcBef>
                <a:spcPct val="0"/>
              </a:spcBef>
              <a:spcAft>
                <a:spcPct val="0"/>
              </a:spcAft>
              <a:defRPr sz="11500" b="1" cap="all" spc="-200">
                <a:solidFill>
                  <a:schemeClr val="tx1"/>
                </a:solidFill>
                <a:latin typeface="PFDinTextCompPro-Bold"/>
                <a:ea typeface="+mj-ea"/>
                <a:cs typeface="PFDinTextCompPro-Bold"/>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a:lstStyle>
          <a:p>
            <a:pPr>
              <a:defRPr/>
            </a:pPr>
            <a:r>
              <a:rPr lang="en-US" sz="9000" dirty="0" smtClean="0"/>
              <a:t/>
            </a:r>
            <a:br>
              <a:rPr lang="en-US" sz="9000" dirty="0" smtClean="0"/>
            </a:br>
            <a:r>
              <a:rPr lang="en-US" sz="9000" dirty="0" smtClean="0"/>
              <a:t>Data Science</a:t>
            </a:r>
            <a:br>
              <a:rPr lang="en-US" sz="9000" dirty="0" smtClean="0"/>
            </a:br>
            <a:r>
              <a:rPr lang="en-US" sz="6000" dirty="0" smtClean="0"/>
              <a:t>Clustering</a:t>
            </a:r>
            <a:endParaRPr lang="en-US" sz="6000" dirty="0"/>
          </a:p>
        </p:txBody>
      </p:sp>
    </p:spTree>
    <p:extLst>
      <p:ext uri="{BB962C8B-B14F-4D97-AF65-F5344CB8AC3E}">
        <p14:creationId xmlns:p14="http://schemas.microsoft.com/office/powerpoint/2010/main" val="2671655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5" name="Rectangle 4"/>
          <p:cNvSpPr/>
          <p:nvPr/>
        </p:nvSpPr>
        <p:spPr>
          <a:xfrm>
            <a:off x="642937" y="930414"/>
            <a:ext cx="8001000" cy="707886"/>
          </a:xfrm>
          <a:prstGeom prst="rect">
            <a:avLst/>
          </a:prstGeom>
        </p:spPr>
        <p:txBody>
          <a:bodyPr wrap="square">
            <a:spAutoFit/>
          </a:bodyPr>
          <a:lstStyle/>
          <a:p>
            <a:pPr algn="l"/>
            <a:r>
              <a:rPr lang="en-US" sz="2000" smtClean="0"/>
              <a:t>Group US </a:t>
            </a:r>
            <a:r>
              <a:rPr lang="en-US" sz="2000"/>
              <a:t>residential neighborhoods into 67 unique segments based on demographic and socioeconomic </a:t>
            </a:r>
            <a:r>
              <a:rPr lang="en-US" sz="2000" smtClean="0"/>
              <a:t>characteristics</a:t>
            </a:r>
          </a:p>
        </p:txBody>
      </p:sp>
      <p:sp>
        <p:nvSpPr>
          <p:cNvPr id="2" name="TextBox 1"/>
          <p:cNvSpPr txBox="1"/>
          <p:nvPr/>
        </p:nvSpPr>
        <p:spPr>
          <a:xfrm>
            <a:off x="5214937" y="1856244"/>
            <a:ext cx="3581400" cy="2677656"/>
          </a:xfrm>
          <a:prstGeom prst="rect">
            <a:avLst/>
          </a:prstGeom>
          <a:noFill/>
        </p:spPr>
        <p:txBody>
          <a:bodyPr wrap="square" rtlCol="0">
            <a:spAutoFit/>
          </a:bodyPr>
          <a:lstStyle/>
          <a:p>
            <a:pPr algn="l"/>
            <a:r>
              <a:rPr lang="en-US" sz="1400" smtClean="0"/>
              <a:t>Metro Renters:</a:t>
            </a:r>
          </a:p>
          <a:p>
            <a:pPr algn="l"/>
            <a:endParaRPr lang="en-US" sz="1400"/>
          </a:p>
          <a:p>
            <a:pPr algn="l"/>
            <a:r>
              <a:rPr lang="en-US" sz="1400" smtClean="0"/>
              <a:t>Young, mobile, educated, or still in school, we live alone or with a roommate in rented apartments or condos in the center of the city. Long hours and hard work don’t deter us; we’re willing to take risks to get to the top of our professions… We buy groceries at Whole Foods and Trader Joe’s and shop for clothes at Banana Republic, Nordstrom, and Gap. We practice yoga, go skiing, and attend Pilates sessions.</a:t>
            </a:r>
            <a:endParaRPr lang="en-US" sz="1400"/>
          </a:p>
        </p:txBody>
      </p:sp>
      <p:sp>
        <p:nvSpPr>
          <p:cNvPr id="9" name="TextBox 8"/>
          <p:cNvSpPr txBox="1"/>
          <p:nvPr/>
        </p:nvSpPr>
        <p:spPr>
          <a:xfrm>
            <a:off x="5214937" y="4775656"/>
            <a:ext cx="3810000" cy="215444"/>
          </a:xfrm>
          <a:prstGeom prst="rect">
            <a:avLst/>
          </a:prstGeom>
          <a:noFill/>
        </p:spPr>
        <p:txBody>
          <a:bodyPr wrap="square" rtlCol="0">
            <a:spAutoFit/>
          </a:bodyPr>
          <a:lstStyle/>
          <a:p>
            <a:pPr algn="l"/>
            <a:r>
              <a:rPr lang="en-US" sz="800"/>
              <a:t>Source: http://www.esri.com/landing-pages/tapestry/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7" y="1638299"/>
            <a:ext cx="4267200" cy="343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637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5" name="Rectangle 4"/>
          <p:cNvSpPr/>
          <p:nvPr/>
        </p:nvSpPr>
        <p:spPr>
          <a:xfrm>
            <a:off x="642937" y="1028700"/>
            <a:ext cx="8001000" cy="1938992"/>
          </a:xfrm>
          <a:prstGeom prst="rect">
            <a:avLst/>
          </a:prstGeom>
        </p:spPr>
        <p:txBody>
          <a:bodyPr wrap="square">
            <a:spAutoFit/>
          </a:bodyPr>
          <a:lstStyle/>
          <a:p>
            <a:pPr algn="l"/>
            <a:r>
              <a:rPr lang="en-US" sz="2000" smtClean="0"/>
              <a:t>Common types of unsupervised learning:</a:t>
            </a:r>
          </a:p>
          <a:p>
            <a:pPr algn="l"/>
            <a:endParaRPr lang="en-US" sz="2000" smtClean="0"/>
          </a:p>
          <a:p>
            <a:pPr marL="342900" indent="-342900" algn="l">
              <a:buFont typeface="Arial" panose="020B0604020202020204" pitchFamily="34" charset="0"/>
              <a:buChar char="•"/>
            </a:pPr>
            <a:r>
              <a:rPr lang="en-US" sz="2000" b="1" smtClean="0"/>
              <a:t>Clustering:</a:t>
            </a:r>
            <a:r>
              <a:rPr lang="en-US" sz="2000" smtClean="0"/>
              <a:t> group “similar” data points together</a:t>
            </a:r>
          </a:p>
          <a:p>
            <a:pPr marL="342900" indent="-342900" algn="l">
              <a:buFont typeface="Arial" panose="020B0604020202020204" pitchFamily="34" charset="0"/>
              <a:buChar char="•"/>
            </a:pPr>
            <a:r>
              <a:rPr lang="en-US" sz="2000" b="1" smtClean="0"/>
              <a:t>Dimensionality Reduction:</a:t>
            </a:r>
            <a:r>
              <a:rPr lang="en-US" sz="2000" smtClean="0"/>
              <a:t> </a:t>
            </a:r>
            <a:r>
              <a:rPr lang="en-US" sz="2000" smtClean="0"/>
              <a:t>reduce the dimensionality of a dataset by extracting features that capture most of the variance in the data</a:t>
            </a:r>
            <a:endParaRPr lang="en-US" sz="2000"/>
          </a:p>
        </p:txBody>
      </p:sp>
    </p:spTree>
    <p:extLst>
      <p:ext uri="{BB962C8B-B14F-4D97-AF65-F5344CB8AC3E}">
        <p14:creationId xmlns:p14="http://schemas.microsoft.com/office/powerpoint/2010/main" val="3817865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5" name="Rectangle 4"/>
          <p:cNvSpPr/>
          <p:nvPr/>
        </p:nvSpPr>
        <p:spPr>
          <a:xfrm>
            <a:off x="642937" y="1028700"/>
            <a:ext cx="8001000" cy="2246769"/>
          </a:xfrm>
          <a:prstGeom prst="rect">
            <a:avLst/>
          </a:prstGeom>
        </p:spPr>
        <p:txBody>
          <a:bodyPr wrap="square">
            <a:spAutoFit/>
          </a:bodyPr>
          <a:lstStyle/>
          <a:p>
            <a:pPr algn="l"/>
            <a:r>
              <a:rPr lang="en-US" sz="2000" smtClean="0"/>
              <a:t>Unsupervised learning has some clear differences from supervised learning. With </a:t>
            </a:r>
            <a:r>
              <a:rPr lang="en-US" sz="2000" b="1" smtClean="0"/>
              <a:t>unsupervised learning:</a:t>
            </a:r>
          </a:p>
          <a:p>
            <a:pPr algn="l"/>
            <a:endParaRPr lang="en-US" sz="2000" smtClean="0"/>
          </a:p>
          <a:p>
            <a:pPr marL="342900" indent="-342900" algn="l">
              <a:buFont typeface="Arial" panose="020B0604020202020204" pitchFamily="34" charset="0"/>
              <a:buChar char="•"/>
            </a:pPr>
            <a:r>
              <a:rPr lang="en-US" sz="2000" smtClean="0"/>
              <a:t>There is no clear objective</a:t>
            </a:r>
            <a:endParaRPr lang="en-US" sz="2000"/>
          </a:p>
          <a:p>
            <a:pPr marL="342900" indent="-342900" algn="l">
              <a:buFont typeface="Arial" panose="020B0604020202020204" pitchFamily="34" charset="0"/>
              <a:buChar char="•"/>
            </a:pPr>
            <a:r>
              <a:rPr lang="en-US" sz="2000"/>
              <a:t>There is no “right anwser” (hard to tell how well you are doing)</a:t>
            </a:r>
          </a:p>
          <a:p>
            <a:pPr marL="342900" indent="-342900" algn="l">
              <a:buFont typeface="Arial" panose="020B0604020202020204" pitchFamily="34" charset="0"/>
              <a:buChar char="•"/>
            </a:pPr>
            <a:r>
              <a:rPr lang="en-US" sz="2000" smtClean="0"/>
              <a:t>There is no response variable, just observations with features</a:t>
            </a:r>
          </a:p>
          <a:p>
            <a:pPr marL="342900" indent="-342900" algn="l">
              <a:buFont typeface="Arial" panose="020B0604020202020204" pitchFamily="34" charset="0"/>
              <a:buChar char="•"/>
            </a:pPr>
            <a:r>
              <a:rPr lang="en-US" sz="2000" smtClean="0"/>
              <a:t>Labeled data is not required</a:t>
            </a:r>
            <a:endParaRPr lang="en-US" sz="2000"/>
          </a:p>
        </p:txBody>
      </p:sp>
    </p:spTree>
    <p:extLst>
      <p:ext uri="{BB962C8B-B14F-4D97-AF65-F5344CB8AC3E}">
        <p14:creationId xmlns:p14="http://schemas.microsoft.com/office/powerpoint/2010/main" val="981718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5" name="Rectangle 4"/>
          <p:cNvSpPr/>
          <p:nvPr/>
        </p:nvSpPr>
        <p:spPr>
          <a:xfrm>
            <a:off x="642937" y="1104900"/>
            <a:ext cx="8153400" cy="3508653"/>
          </a:xfrm>
          <a:prstGeom prst="rect">
            <a:avLst/>
          </a:prstGeom>
        </p:spPr>
        <p:txBody>
          <a:bodyPr wrap="square">
            <a:spAutoFit/>
          </a:bodyPr>
          <a:lstStyle/>
          <a:p>
            <a:pPr algn="l"/>
            <a:r>
              <a:rPr lang="en-US" sz="2000" b="1" smtClean="0"/>
              <a:t>Unsupervised learning example: Coin clustering</a:t>
            </a:r>
            <a:endParaRPr lang="en-US" sz="2000" b="1"/>
          </a:p>
          <a:p>
            <a:pPr algn="l"/>
            <a:endParaRPr lang="en-US" sz="1400" smtClean="0"/>
          </a:p>
          <a:p>
            <a:pPr marL="342900" indent="-342900" algn="l">
              <a:buFont typeface="Arial" panose="020B0604020202020204" pitchFamily="34" charset="0"/>
              <a:buChar char="•"/>
            </a:pPr>
            <a:r>
              <a:rPr lang="en-US" sz="2000" smtClean="0"/>
              <a:t>Observations: Coins</a:t>
            </a:r>
          </a:p>
          <a:p>
            <a:pPr marL="342900" indent="-342900" algn="l">
              <a:buFont typeface="Arial" panose="020B0604020202020204" pitchFamily="34" charset="0"/>
              <a:buChar char="•"/>
            </a:pPr>
            <a:r>
              <a:rPr lang="en-US" sz="2000" smtClean="0"/>
              <a:t>Features: Size and mass</a:t>
            </a:r>
          </a:p>
          <a:p>
            <a:pPr marL="342900" indent="-342900" algn="l">
              <a:buFont typeface="Arial" panose="020B0604020202020204" pitchFamily="34" charset="0"/>
              <a:buChar char="•"/>
            </a:pPr>
            <a:r>
              <a:rPr lang="en-US" sz="2000" smtClean="0"/>
              <a:t>Response: There isn’t one (no hand-labeling required!)</a:t>
            </a:r>
            <a:endParaRPr lang="en-US" sz="2000"/>
          </a:p>
          <a:p>
            <a:pPr algn="l"/>
            <a:endParaRPr lang="en-US" sz="1400" smtClean="0"/>
          </a:p>
          <a:p>
            <a:pPr marL="457200" indent="-457200" algn="l">
              <a:buFont typeface="+mj-lt"/>
              <a:buAutoNum type="arabicPeriod"/>
            </a:pPr>
            <a:r>
              <a:rPr lang="en-US" sz="2000" smtClean="0"/>
              <a:t>Perform </a:t>
            </a:r>
            <a:r>
              <a:rPr lang="en-US" sz="2000" b="1" smtClean="0"/>
              <a:t>unsupervised learning</a:t>
            </a:r>
          </a:p>
          <a:p>
            <a:pPr marL="785813" lvl="1" indent="-457200" algn="l">
              <a:buFont typeface="Arial" panose="020B0604020202020204" pitchFamily="34" charset="0"/>
              <a:buChar char="•"/>
            </a:pPr>
            <a:r>
              <a:rPr lang="en-US" sz="2000" smtClean="0"/>
              <a:t>Cluster the coins based on “similarity”</a:t>
            </a:r>
          </a:p>
          <a:p>
            <a:pPr marL="785813" lvl="1" indent="-457200" algn="l">
              <a:buFont typeface="Arial" panose="020B0604020202020204" pitchFamily="34" charset="0"/>
              <a:buChar char="•"/>
            </a:pPr>
            <a:r>
              <a:rPr lang="en-US" sz="2000" smtClean="0"/>
              <a:t>You’re </a:t>
            </a:r>
            <a:r>
              <a:rPr lang="en-US" sz="2000" smtClean="0"/>
              <a:t>done!</a:t>
            </a:r>
          </a:p>
          <a:p>
            <a:pPr marL="457200" indent="-457200" algn="l">
              <a:buFont typeface="+mj-lt"/>
              <a:buAutoNum type="arabicPeriod"/>
            </a:pPr>
            <a:endParaRPr lang="en-US" sz="1400" smtClean="0"/>
          </a:p>
          <a:p>
            <a:pPr algn="l"/>
            <a:r>
              <a:rPr lang="en-US" sz="2000" smtClean="0"/>
              <a:t>Sometimes, unsupervised learning is used as a “preprocessing” step for supervised learning. (How?)</a:t>
            </a:r>
          </a:p>
        </p:txBody>
      </p:sp>
    </p:spTree>
    <p:extLst>
      <p:ext uri="{BB962C8B-B14F-4D97-AF65-F5344CB8AC3E}">
        <p14:creationId xmlns:p14="http://schemas.microsoft.com/office/powerpoint/2010/main" val="736557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937" y="1071562"/>
            <a:ext cx="3995738" cy="399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8128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smtClean="0"/>
              <a:t>II. </a:t>
            </a:r>
            <a:r>
              <a:rPr lang="en-US" sz="7500" dirty="0" smtClean="0"/>
              <a:t>K-means clustering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p>
        </p:txBody>
      </p:sp>
    </p:spTree>
    <p:extLst>
      <p:ext uri="{BB962C8B-B14F-4D97-AF65-F5344CB8AC3E}">
        <p14:creationId xmlns:p14="http://schemas.microsoft.com/office/powerpoint/2010/main" val="3138827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1" name="Straight Connector 30"/>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Connector 31"/>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Flowchart: Connector 32"/>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4" name="Flowchart: Connector 33"/>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Flowchart: Connector 34"/>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6" name="Flowchart: Connector 35"/>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7" name="Flowchart: Connector 36"/>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3" name="TextBox 52"/>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4" name="TextBox 53"/>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0564323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b="1"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5" name="Straight Connector 3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Flowchart: Connector 3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4" name="Flowchart: Connector 43"/>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5" name="Flowchart: Connector 44"/>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6" name="Flowchart: Connector 45"/>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Flowchart: Connector 46"/>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48" name="Group 47"/>
          <p:cNvGrpSpPr/>
          <p:nvPr/>
        </p:nvGrpSpPr>
        <p:grpSpPr>
          <a:xfrm>
            <a:off x="6662737" y="2451619"/>
            <a:ext cx="201031" cy="201031"/>
            <a:chOff x="-1201769" y="2002475"/>
            <a:chExt cx="201031" cy="201031"/>
          </a:xfrm>
        </p:grpSpPr>
        <p:cxnSp>
          <p:nvCxnSpPr>
            <p:cNvPr id="49" name="Straight Connector 48"/>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1" name="Group 50"/>
          <p:cNvGrpSpPr/>
          <p:nvPr/>
        </p:nvGrpSpPr>
        <p:grpSpPr>
          <a:xfrm>
            <a:off x="7921550" y="2222810"/>
            <a:ext cx="201031" cy="201031"/>
            <a:chOff x="-1201769" y="2002475"/>
            <a:chExt cx="201031" cy="201031"/>
          </a:xfrm>
        </p:grpSpPr>
        <p:cxnSp>
          <p:nvCxnSpPr>
            <p:cNvPr id="52" name="Straight Connector 51"/>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4" name="Group 53"/>
          <p:cNvGrpSpPr/>
          <p:nvPr/>
        </p:nvGrpSpPr>
        <p:grpSpPr>
          <a:xfrm>
            <a:off x="7909506" y="3399654"/>
            <a:ext cx="201031" cy="201031"/>
            <a:chOff x="-1201769" y="2002475"/>
            <a:chExt cx="201031" cy="201031"/>
          </a:xfrm>
        </p:grpSpPr>
        <p:cxnSp>
          <p:nvCxnSpPr>
            <p:cNvPr id="55" name="Straight Connector 54"/>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68" name="TextBox 67"/>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9" name="TextBox 68"/>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45898777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b="1"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7" name="TextBox 56"/>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18516409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b="1" dirty="0">
                <a:latin typeface="PFDinTextCompPro-Italic"/>
                <a:cs typeface="PFDinTextCompPro-Italic"/>
              </a:rPr>
              <a:t> </a:t>
            </a:r>
            <a:r>
              <a:rPr lang="en-US" sz="3000" b="1"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TextBox 39"/>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41" name="TextBox 40"/>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2245878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a:t>
            </a:r>
            <a:r>
              <a:rPr lang="en-US" sz="3000" smtClean="0">
                <a:latin typeface="PFDinTextCompPro-Bold" charset="0"/>
                <a:ea typeface="ヒラギノ角ゴ ProN W6" charset="0"/>
                <a:cs typeface="ヒラギノ角ゴ ProN W6" charset="0"/>
              </a:rPr>
              <a:t>. Supervised and Unsupervised </a:t>
            </a:r>
            <a:r>
              <a:rPr lang="en-US" sz="3000" dirty="0" smtClean="0">
                <a:latin typeface="PFDinTextCompPro-Bold" charset="0"/>
                <a:ea typeface="ヒラギノ角ゴ ProN W6" charset="0"/>
                <a:cs typeface="ヒラギノ角ゴ ProN W6" charset="0"/>
              </a:rPr>
              <a:t>Learning</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a:t>
            </a:r>
            <a:r>
              <a:rPr lang="en-US" sz="3000" smtClean="0">
                <a:latin typeface="PFDinTextCompPro-Bold" charset="0"/>
                <a:ea typeface="ヒラギノ角ゴ ProN W6" charset="0"/>
                <a:cs typeface="ヒラギノ角ゴ ProN W6" charset="0"/>
              </a:rPr>
              <a:t>. K-Means Clustering</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III. DBSCAN Clustering</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6903512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extBox 5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8" name="TextBox 5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0141808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Box 3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8" name="TextBox 3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7742621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7" name="Straight Connector 36"/>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6967537" y="3390900"/>
            <a:ext cx="11509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8348477" y="3192954"/>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V="1">
            <a:off x="8333638" y="2905000"/>
            <a:ext cx="30078" cy="86174"/>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a:off x="8129376" y="3078584"/>
            <a:ext cx="75570" cy="3626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2" name="TextBox 61"/>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776630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1204284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5" name="Rectangle 4"/>
          <p:cNvSpPr/>
          <p:nvPr/>
        </p:nvSpPr>
        <p:spPr>
          <a:xfrm>
            <a:off x="642937" y="1028700"/>
            <a:ext cx="8001000" cy="2246769"/>
          </a:xfrm>
          <a:prstGeom prst="rect">
            <a:avLst/>
          </a:prstGeom>
        </p:spPr>
        <p:txBody>
          <a:bodyPr wrap="square">
            <a:spAutoFit/>
          </a:bodyPr>
          <a:lstStyle/>
          <a:p>
            <a:pPr algn="l"/>
            <a:r>
              <a:rPr lang="en-US" sz="2000" b="1" smtClean="0"/>
              <a:t>Questions:</a:t>
            </a:r>
            <a:endParaRPr lang="en-US" sz="2000" b="1" smtClean="0"/>
          </a:p>
          <a:p>
            <a:pPr algn="l"/>
            <a:endParaRPr lang="en-US" sz="2000" smtClean="0"/>
          </a:p>
          <a:p>
            <a:pPr marL="342900" indent="-342900" algn="l">
              <a:buFont typeface="Arial" panose="020B0604020202020204" pitchFamily="34" charset="0"/>
              <a:buChar char="•"/>
            </a:pPr>
            <a:r>
              <a:rPr lang="en-US" sz="2000" smtClean="0"/>
              <a:t>What if no clusters exist?</a:t>
            </a:r>
          </a:p>
          <a:p>
            <a:pPr marL="342900" indent="-342900" algn="l">
              <a:buFont typeface="Arial" panose="020B0604020202020204" pitchFamily="34" charset="0"/>
              <a:buChar char="•"/>
            </a:pPr>
            <a:r>
              <a:rPr lang="en-US" sz="2000" smtClean="0"/>
              <a:t>How to choose K?</a:t>
            </a:r>
          </a:p>
          <a:p>
            <a:pPr marL="342900" indent="-342900" algn="l">
              <a:buFont typeface="Arial" panose="020B0604020202020204" pitchFamily="34" charset="0"/>
              <a:buChar char="•"/>
            </a:pPr>
            <a:r>
              <a:rPr lang="en-US" sz="2000" smtClean="0"/>
              <a:t>How to choose the initial centroid positions?</a:t>
            </a:r>
          </a:p>
          <a:p>
            <a:pPr marL="342900" indent="-342900" algn="l">
              <a:buFont typeface="Arial" panose="020B0604020202020204" pitchFamily="34" charset="0"/>
              <a:buChar char="•"/>
            </a:pPr>
            <a:r>
              <a:rPr lang="en-US" sz="2000" smtClean="0"/>
              <a:t>When to stop the algorithm?</a:t>
            </a:r>
          </a:p>
          <a:p>
            <a:pPr marL="342900" indent="-342900" algn="l">
              <a:buFont typeface="Arial" panose="020B0604020202020204" pitchFamily="34" charset="0"/>
              <a:buChar char="•"/>
            </a:pPr>
            <a:r>
              <a:rPr lang="en-US" sz="2000" smtClean="0"/>
              <a:t>When might it produce poor results?</a:t>
            </a:r>
            <a:endParaRPr lang="en-US" sz="2000"/>
          </a:p>
        </p:txBody>
      </p:sp>
    </p:spTree>
    <p:extLst>
      <p:ext uri="{BB962C8B-B14F-4D97-AF65-F5344CB8AC3E}">
        <p14:creationId xmlns:p14="http://schemas.microsoft.com/office/powerpoint/2010/main" val="1817700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5" name="Rectangle 4"/>
          <p:cNvSpPr/>
          <p:nvPr/>
        </p:nvSpPr>
        <p:spPr>
          <a:xfrm>
            <a:off x="642937" y="1028700"/>
            <a:ext cx="8001000" cy="1323439"/>
          </a:xfrm>
          <a:prstGeom prst="rect">
            <a:avLst/>
          </a:prstGeom>
        </p:spPr>
        <p:txBody>
          <a:bodyPr wrap="square">
            <a:spAutoFit/>
          </a:bodyPr>
          <a:lstStyle/>
          <a:p>
            <a:pPr algn="l"/>
            <a:r>
              <a:rPr lang="en-US" sz="2000" b="1" smtClean="0"/>
              <a:t>What if no clusters exist?</a:t>
            </a:r>
            <a:endParaRPr lang="en-US" sz="2000" b="1" smtClean="0"/>
          </a:p>
          <a:p>
            <a:pPr algn="l"/>
            <a:endParaRPr lang="en-US" sz="2000" smtClean="0"/>
          </a:p>
          <a:p>
            <a:pPr marL="342900" indent="-342900" algn="l">
              <a:buFont typeface="Arial" panose="020B0604020202020204" pitchFamily="34" charset="0"/>
              <a:buChar char="•"/>
            </a:pPr>
            <a:r>
              <a:rPr lang="en-US" sz="2000" smtClean="0"/>
              <a:t>It will still find clusters!</a:t>
            </a:r>
          </a:p>
          <a:p>
            <a:pPr marL="671513" lvl="1" indent="-342900" algn="l">
              <a:buFont typeface="Arial" panose="020B0604020202020204" pitchFamily="34" charset="0"/>
              <a:buChar char="•"/>
            </a:pPr>
            <a:r>
              <a:rPr lang="en-US" sz="2000" smtClean="0"/>
              <a:t>Visualization: I’ll Choose, Uniform Points</a:t>
            </a:r>
            <a:endParaRPr lang="en-US" sz="2000"/>
          </a:p>
        </p:txBody>
      </p:sp>
    </p:spTree>
    <p:extLst>
      <p:ext uri="{BB962C8B-B14F-4D97-AF65-F5344CB8AC3E}">
        <p14:creationId xmlns:p14="http://schemas.microsoft.com/office/powerpoint/2010/main" val="107934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5" name="Rectangle 4"/>
          <p:cNvSpPr/>
          <p:nvPr/>
        </p:nvSpPr>
        <p:spPr>
          <a:xfrm>
            <a:off x="642937" y="1028700"/>
            <a:ext cx="8001000" cy="1631216"/>
          </a:xfrm>
          <a:prstGeom prst="rect">
            <a:avLst/>
          </a:prstGeom>
        </p:spPr>
        <p:txBody>
          <a:bodyPr wrap="square">
            <a:spAutoFit/>
          </a:bodyPr>
          <a:lstStyle/>
          <a:p>
            <a:pPr algn="l"/>
            <a:r>
              <a:rPr lang="en-US" sz="2000" b="1" smtClean="0"/>
              <a:t>How to choose K?</a:t>
            </a:r>
            <a:endParaRPr lang="en-US" sz="2000" b="1" smtClean="0"/>
          </a:p>
          <a:p>
            <a:pPr algn="l"/>
            <a:endParaRPr lang="en-US" sz="2000" smtClean="0"/>
          </a:p>
          <a:p>
            <a:pPr marL="342900" indent="-342900" algn="l">
              <a:buFont typeface="Arial" panose="020B0604020202020204" pitchFamily="34" charset="0"/>
              <a:buChar char="•"/>
            </a:pPr>
            <a:r>
              <a:rPr lang="en-US" sz="2000" smtClean="0"/>
              <a:t>It will find the number of clusters specified</a:t>
            </a:r>
          </a:p>
          <a:p>
            <a:pPr marL="671513" lvl="1" indent="-342900" algn="l">
              <a:buFont typeface="Arial" panose="020B0604020202020204" pitchFamily="34" charset="0"/>
              <a:buChar char="•"/>
            </a:pPr>
            <a:r>
              <a:rPr lang="en-US" sz="2000" smtClean="0"/>
              <a:t>Visualization: I’ll Choose, Gaussian Mixture, K=2/3/4</a:t>
            </a:r>
          </a:p>
          <a:p>
            <a:pPr marL="342900" indent="-342900" algn="l">
              <a:buFont typeface="Arial" panose="020B0604020202020204" pitchFamily="34" charset="0"/>
              <a:buChar char="•"/>
            </a:pPr>
            <a:r>
              <a:rPr lang="en-US" sz="2000" smtClean="0"/>
              <a:t>Try different values for K and pick the “best”</a:t>
            </a:r>
            <a:endParaRPr lang="en-US" sz="2000"/>
          </a:p>
        </p:txBody>
      </p:sp>
    </p:spTree>
    <p:extLst>
      <p:ext uri="{BB962C8B-B14F-4D97-AF65-F5344CB8AC3E}">
        <p14:creationId xmlns:p14="http://schemas.microsoft.com/office/powerpoint/2010/main" val="1867717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5" name="Rectangle 4"/>
          <p:cNvSpPr/>
          <p:nvPr/>
        </p:nvSpPr>
        <p:spPr>
          <a:xfrm>
            <a:off x="642937" y="1028700"/>
            <a:ext cx="8001000" cy="4093428"/>
          </a:xfrm>
          <a:prstGeom prst="rect">
            <a:avLst/>
          </a:prstGeom>
        </p:spPr>
        <p:txBody>
          <a:bodyPr wrap="square">
            <a:spAutoFit/>
          </a:bodyPr>
          <a:lstStyle/>
          <a:p>
            <a:pPr algn="l"/>
            <a:r>
              <a:rPr lang="en-US" sz="2000" b="1" smtClean="0"/>
              <a:t>How to choose the initial centroid positions?</a:t>
            </a:r>
            <a:endParaRPr lang="en-US" sz="2000" b="1" smtClean="0"/>
          </a:p>
          <a:p>
            <a:pPr algn="l"/>
            <a:endParaRPr lang="en-US" sz="2000" smtClean="0"/>
          </a:p>
          <a:p>
            <a:pPr marL="342900" indent="-342900" algn="l">
              <a:buFont typeface="Arial" panose="020B0604020202020204" pitchFamily="34" charset="0"/>
              <a:buChar char="•"/>
            </a:pPr>
            <a:r>
              <a:rPr lang="en-US" sz="2000" smtClean="0"/>
              <a:t>Randomly</a:t>
            </a:r>
          </a:p>
          <a:p>
            <a:pPr marL="671513" lvl="1" indent="-342900" algn="l">
              <a:buFont typeface="Arial" panose="020B0604020202020204" pitchFamily="34" charset="0"/>
              <a:buChar char="•"/>
            </a:pPr>
            <a:r>
              <a:rPr lang="en-US" sz="2000" smtClean="0"/>
              <a:t>Doesn’t tend to work well</a:t>
            </a:r>
          </a:p>
          <a:p>
            <a:pPr marL="671513" lvl="1" indent="-342900" algn="l">
              <a:buFont typeface="Arial" panose="020B0604020202020204" pitchFamily="34" charset="0"/>
              <a:buChar char="•"/>
            </a:pPr>
            <a:r>
              <a:rPr lang="en-US" sz="2000"/>
              <a:t>Visualization: </a:t>
            </a:r>
            <a:r>
              <a:rPr lang="en-US" sz="2000">
                <a:hlinkClick r:id="rId3"/>
              </a:rPr>
              <a:t>http</a:t>
            </a:r>
            <a:r>
              <a:rPr lang="en-US" sz="2000">
                <a:hlinkClick r:id="rId3"/>
              </a:rPr>
              <a:t>://</a:t>
            </a:r>
            <a:r>
              <a:rPr lang="en-US" sz="2000" smtClean="0">
                <a:hlinkClick r:id="rId3"/>
              </a:rPr>
              <a:t>asa.1gb.ru/kmeans/1.html</a:t>
            </a:r>
            <a:endParaRPr lang="en-US" sz="2000" smtClean="0"/>
          </a:p>
          <a:p>
            <a:pPr marL="342900" indent="-342900" algn="l">
              <a:buFont typeface="Arial" panose="020B0604020202020204" pitchFamily="34" charset="0"/>
              <a:buChar char="•"/>
            </a:pPr>
            <a:r>
              <a:rPr lang="en-US" sz="2000" smtClean="0"/>
              <a:t>Farthest point</a:t>
            </a:r>
          </a:p>
          <a:p>
            <a:pPr marL="671513" lvl="1" indent="-342900" algn="l">
              <a:buFont typeface="Arial" panose="020B0604020202020204" pitchFamily="34" charset="0"/>
              <a:buChar char="•"/>
            </a:pPr>
            <a:r>
              <a:rPr lang="en-US" sz="2000" smtClean="0"/>
              <a:t>Visualization: Farthest Point, Packed Circles, K=7</a:t>
            </a:r>
          </a:p>
          <a:p>
            <a:pPr marL="342900" indent="-342900" algn="l">
              <a:buFont typeface="Arial" panose="020B0604020202020204" pitchFamily="34" charset="0"/>
              <a:buChar char="•"/>
            </a:pPr>
            <a:r>
              <a:rPr lang="en-US" sz="2000" smtClean="0"/>
              <a:t>K-means++</a:t>
            </a:r>
          </a:p>
          <a:p>
            <a:pPr marL="671513" lvl="1" indent="-342900" algn="l">
              <a:buFont typeface="Arial" panose="020B0604020202020204" pitchFamily="34" charset="0"/>
              <a:buChar char="•"/>
            </a:pPr>
            <a:r>
              <a:rPr lang="en-US" sz="2000" smtClean="0"/>
              <a:t>Similar to farthest point, but adds some randomness</a:t>
            </a:r>
          </a:p>
          <a:p>
            <a:pPr marL="671513" lvl="1" indent="-342900" algn="l">
              <a:buFont typeface="Arial" panose="020B0604020202020204" pitchFamily="34" charset="0"/>
              <a:buChar char="•"/>
            </a:pPr>
            <a:r>
              <a:rPr lang="en-US" sz="2000" smtClean="0"/>
              <a:t>Used by default in scikit-learn</a:t>
            </a:r>
          </a:p>
          <a:p>
            <a:pPr marL="342900" indent="-342900" algn="l">
              <a:buFont typeface="Arial" panose="020B0604020202020204" pitchFamily="34" charset="0"/>
              <a:buChar char="•"/>
            </a:pPr>
            <a:r>
              <a:rPr lang="en-US" sz="2000" smtClean="0"/>
              <a:t>In all cases: Run it several times and pick the best result to avoid local minima</a:t>
            </a:r>
            <a:endParaRPr lang="en-US" sz="2000" smtClean="0"/>
          </a:p>
          <a:p>
            <a:pPr marL="671513" lvl="1" indent="-342900" algn="l">
              <a:buFont typeface="Arial" panose="020B0604020202020204" pitchFamily="34" charset="0"/>
              <a:buChar char="•"/>
            </a:pPr>
            <a:endParaRPr lang="en-US" sz="2000"/>
          </a:p>
        </p:txBody>
      </p:sp>
    </p:spTree>
    <p:extLst>
      <p:ext uri="{BB962C8B-B14F-4D97-AF65-F5344CB8AC3E}">
        <p14:creationId xmlns:p14="http://schemas.microsoft.com/office/powerpoint/2010/main" val="3145175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5" name="Rectangle 4"/>
          <p:cNvSpPr/>
          <p:nvPr/>
        </p:nvSpPr>
        <p:spPr>
          <a:xfrm>
            <a:off x="642937" y="1028700"/>
            <a:ext cx="8001000" cy="2554545"/>
          </a:xfrm>
          <a:prstGeom prst="rect">
            <a:avLst/>
          </a:prstGeom>
        </p:spPr>
        <p:txBody>
          <a:bodyPr wrap="square">
            <a:spAutoFit/>
          </a:bodyPr>
          <a:lstStyle/>
          <a:p>
            <a:pPr algn="l"/>
            <a:r>
              <a:rPr lang="en-US" sz="2000" b="1" smtClean="0"/>
              <a:t>When to stop the algorithm?</a:t>
            </a:r>
            <a:endParaRPr lang="en-US" sz="2000" b="1" smtClean="0"/>
          </a:p>
          <a:p>
            <a:pPr algn="l"/>
            <a:endParaRPr lang="en-US" sz="2000" smtClean="0"/>
          </a:p>
          <a:p>
            <a:pPr marL="342900" indent="-342900" algn="l">
              <a:buFont typeface="Arial" panose="020B0604020202020204" pitchFamily="34" charset="0"/>
              <a:buChar char="•"/>
            </a:pPr>
            <a:r>
              <a:rPr lang="en-US" sz="2000" smtClean="0"/>
              <a:t>Tends to converge quickly</a:t>
            </a:r>
          </a:p>
          <a:p>
            <a:pPr marL="342900" indent="-342900" algn="l">
              <a:buFont typeface="Arial" panose="020B0604020202020204" pitchFamily="34" charset="0"/>
              <a:buChar char="•"/>
            </a:pPr>
            <a:r>
              <a:rPr lang="en-US" sz="2000" smtClean="0"/>
              <a:t>Set stopping criteria:</a:t>
            </a:r>
          </a:p>
          <a:p>
            <a:pPr marL="671513" lvl="1" indent="-342900" algn="l">
              <a:buFont typeface="Arial" panose="020B0604020202020204" pitchFamily="34" charset="0"/>
              <a:buChar char="•"/>
            </a:pPr>
            <a:r>
              <a:rPr lang="en-US" sz="2000" smtClean="0"/>
              <a:t>Maximum number of iterations</a:t>
            </a:r>
          </a:p>
          <a:p>
            <a:pPr marL="671513" lvl="1" indent="-342900" algn="l">
              <a:buFont typeface="Arial" panose="020B0604020202020204" pitchFamily="34" charset="0"/>
              <a:buChar char="•"/>
            </a:pPr>
            <a:r>
              <a:rPr lang="en-US" sz="2000" smtClean="0"/>
              <a:t>Once centroids move less than a threshold amount</a:t>
            </a:r>
          </a:p>
          <a:p>
            <a:pPr marL="671513" lvl="1" indent="-342900" algn="l">
              <a:buFont typeface="Arial" panose="020B0604020202020204" pitchFamily="34" charset="0"/>
              <a:buChar char="•"/>
            </a:pPr>
            <a:r>
              <a:rPr lang="en-US" sz="2000" smtClean="0"/>
              <a:t>Once fewer points than a threshold amount change clusters</a:t>
            </a:r>
          </a:p>
          <a:p>
            <a:pPr marL="671513" lvl="1" indent="-342900" algn="l">
              <a:buFont typeface="Arial" panose="020B0604020202020204" pitchFamily="34" charset="0"/>
              <a:buChar char="•"/>
            </a:pPr>
            <a:r>
              <a:rPr lang="en-US" sz="2000" smtClean="0"/>
              <a:t>Visualization: Randomly, Pimpled Smiley, K=6</a:t>
            </a:r>
          </a:p>
        </p:txBody>
      </p:sp>
    </p:spTree>
    <p:extLst>
      <p:ext uri="{BB962C8B-B14F-4D97-AF65-F5344CB8AC3E}">
        <p14:creationId xmlns:p14="http://schemas.microsoft.com/office/powerpoint/2010/main" val="3369813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601074" cy="1828800"/>
          </a:xfrm>
        </p:spPr>
        <p:txBody>
          <a:bodyPr/>
          <a:lstStyle/>
          <a:p>
            <a:pPr>
              <a:defRPr/>
            </a:pPr>
            <a:r>
              <a:rPr lang="en-US" sz="7500" dirty="0" smtClean="0"/>
              <a:t>I</a:t>
            </a:r>
            <a:r>
              <a:rPr lang="en-US" sz="7500" smtClean="0"/>
              <a:t>. Supervised and Unsupervised </a:t>
            </a:r>
            <a:r>
              <a:rPr lang="en-US" sz="7500" dirty="0" smtClean="0"/>
              <a:t>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2772628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5" name="Rectangle 4"/>
          <p:cNvSpPr/>
          <p:nvPr/>
        </p:nvSpPr>
        <p:spPr>
          <a:xfrm>
            <a:off x="642937" y="1028700"/>
            <a:ext cx="8001000" cy="2554545"/>
          </a:xfrm>
          <a:prstGeom prst="rect">
            <a:avLst/>
          </a:prstGeom>
        </p:spPr>
        <p:txBody>
          <a:bodyPr wrap="square">
            <a:spAutoFit/>
          </a:bodyPr>
          <a:lstStyle/>
          <a:p>
            <a:pPr algn="l"/>
            <a:r>
              <a:rPr lang="en-US" sz="2000" b="1" smtClean="0"/>
              <a:t>When might it produce poor results?</a:t>
            </a:r>
            <a:endParaRPr lang="en-US" sz="2000" b="1" smtClean="0"/>
          </a:p>
          <a:p>
            <a:pPr algn="l"/>
            <a:endParaRPr lang="en-US" sz="2000" smtClean="0"/>
          </a:p>
          <a:p>
            <a:pPr marL="342900" indent="-342900" algn="l">
              <a:buFont typeface="Arial" panose="020B0604020202020204" pitchFamily="34" charset="0"/>
              <a:buChar char="•"/>
            </a:pPr>
            <a:r>
              <a:rPr lang="en-US" sz="2000" smtClean="0"/>
              <a:t>Data with varying shapes</a:t>
            </a:r>
          </a:p>
          <a:p>
            <a:pPr marL="671513" lvl="1" indent="-342900" algn="l">
              <a:buFont typeface="Arial" panose="020B0604020202020204" pitchFamily="34" charset="0"/>
              <a:buChar char="•"/>
            </a:pPr>
            <a:r>
              <a:rPr lang="en-US" sz="2000" smtClean="0"/>
              <a:t>Visualization: I’ll Choose, Smiley Face, K=4</a:t>
            </a:r>
          </a:p>
          <a:p>
            <a:pPr marL="671513" lvl="1" indent="-342900" algn="l">
              <a:buFont typeface="Arial" panose="020B0604020202020204" pitchFamily="34" charset="0"/>
              <a:buChar char="•"/>
            </a:pPr>
            <a:r>
              <a:rPr lang="en-US" sz="2000" smtClean="0"/>
              <a:t>Visualization: I’ll Choose, Density Bars, K=1</a:t>
            </a:r>
          </a:p>
          <a:p>
            <a:pPr marL="342900" indent="-342900" algn="l">
              <a:buFont typeface="Arial" panose="020B0604020202020204" pitchFamily="34" charset="0"/>
              <a:buChar char="•"/>
            </a:pPr>
            <a:r>
              <a:rPr lang="en-US" sz="2000" smtClean="0"/>
              <a:t>Data with different scales</a:t>
            </a:r>
          </a:p>
          <a:p>
            <a:pPr marL="342900" indent="-342900" algn="l">
              <a:buFont typeface="Arial" panose="020B0604020202020204" pitchFamily="34" charset="0"/>
              <a:buChar char="•"/>
            </a:pPr>
            <a:r>
              <a:rPr lang="en-US" sz="2000" smtClean="0"/>
              <a:t>Still the most popular clustering algorithm, used for a wide range of applications</a:t>
            </a:r>
          </a:p>
        </p:txBody>
      </p:sp>
    </p:spTree>
    <p:extLst>
      <p:ext uri="{BB962C8B-B14F-4D97-AF65-F5344CB8AC3E}">
        <p14:creationId xmlns:p14="http://schemas.microsoft.com/office/powerpoint/2010/main" val="1957217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smtClean="0"/>
              <a:t>III. DBSCAN </a:t>
            </a:r>
            <a:r>
              <a:rPr lang="en-US" sz="7500" dirty="0" smtClean="0"/>
              <a:t>clustering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p>
        </p:txBody>
      </p:sp>
    </p:spTree>
    <p:extLst>
      <p:ext uri="{BB962C8B-B14F-4D97-AF65-F5344CB8AC3E}">
        <p14:creationId xmlns:p14="http://schemas.microsoft.com/office/powerpoint/2010/main" val="29727947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DBSCAN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5" name="Rectangle 4"/>
          <p:cNvSpPr/>
          <p:nvPr/>
        </p:nvSpPr>
        <p:spPr>
          <a:xfrm>
            <a:off x="642937" y="1028700"/>
            <a:ext cx="8001000" cy="1631216"/>
          </a:xfrm>
          <a:prstGeom prst="rect">
            <a:avLst/>
          </a:prstGeom>
        </p:spPr>
        <p:txBody>
          <a:bodyPr wrap="square">
            <a:spAutoFit/>
          </a:bodyPr>
          <a:lstStyle/>
          <a:p>
            <a:pPr algn="l"/>
            <a:r>
              <a:rPr lang="en-US" sz="2000" b="1" smtClean="0"/>
              <a:t>DBSCAN: </a:t>
            </a:r>
            <a:r>
              <a:rPr lang="en-US" sz="2000" smtClean="0"/>
              <a:t>Density-Based </a:t>
            </a:r>
            <a:r>
              <a:rPr lang="en-US" sz="2000"/>
              <a:t>Spatial Clustering of Applications with Noise</a:t>
            </a:r>
            <a:endParaRPr lang="en-US" sz="2000" smtClean="0"/>
          </a:p>
          <a:p>
            <a:pPr algn="l"/>
            <a:endParaRPr lang="en-US" sz="2000" smtClean="0"/>
          </a:p>
          <a:p>
            <a:pPr algn="l"/>
            <a:r>
              <a:rPr lang="en-US" sz="2000" smtClean="0"/>
              <a:t>For DBSCAN, clusters are areas of </a:t>
            </a:r>
            <a:r>
              <a:rPr lang="en-US" sz="2000" b="1" smtClean="0"/>
              <a:t>high density</a:t>
            </a:r>
            <a:r>
              <a:rPr lang="en-US" sz="2000" smtClean="0"/>
              <a:t> separated by areas of </a:t>
            </a:r>
            <a:r>
              <a:rPr lang="en-US" sz="2000" b="1" smtClean="0"/>
              <a:t>low density</a:t>
            </a:r>
            <a:r>
              <a:rPr lang="en-US" sz="2000" smtClean="0"/>
              <a:t>.</a:t>
            </a:r>
          </a:p>
        </p:txBody>
      </p:sp>
    </p:spTree>
    <p:extLst>
      <p:ext uri="{BB962C8B-B14F-4D97-AF65-F5344CB8AC3E}">
        <p14:creationId xmlns:p14="http://schemas.microsoft.com/office/powerpoint/2010/main" val="34718735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DBSCAN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sp>
        <p:nvSpPr>
          <p:cNvPr id="5" name="Rectangle 4"/>
          <p:cNvSpPr/>
          <p:nvPr/>
        </p:nvSpPr>
        <p:spPr>
          <a:xfrm>
            <a:off x="642937" y="1028700"/>
            <a:ext cx="8001000" cy="3477875"/>
          </a:xfrm>
          <a:prstGeom prst="rect">
            <a:avLst/>
          </a:prstGeom>
        </p:spPr>
        <p:txBody>
          <a:bodyPr wrap="square">
            <a:spAutoFit/>
          </a:bodyPr>
          <a:lstStyle/>
          <a:p>
            <a:pPr algn="l"/>
            <a:r>
              <a:rPr lang="en-US" sz="2000" b="1" smtClean="0"/>
              <a:t>DBSCAN Algorithm:</a:t>
            </a:r>
            <a:endParaRPr lang="en-US" sz="2000" smtClean="0"/>
          </a:p>
          <a:p>
            <a:pPr algn="l"/>
            <a:endParaRPr lang="en-US" sz="2000" smtClean="0"/>
          </a:p>
          <a:p>
            <a:pPr marL="457200" indent="-457200" algn="l">
              <a:buFont typeface="+mj-lt"/>
              <a:buAutoNum type="arabicPeriod"/>
            </a:pPr>
            <a:r>
              <a:rPr lang="en-US" sz="2000" smtClean="0"/>
              <a:t>Choose “epsilon” and “min_samples”</a:t>
            </a:r>
          </a:p>
          <a:p>
            <a:pPr marL="457200" indent="-457200" algn="l">
              <a:buFont typeface="+mj-lt"/>
              <a:buAutoNum type="arabicPeriod"/>
            </a:pPr>
            <a:r>
              <a:rPr lang="en-US" sz="2000" smtClean="0"/>
              <a:t>Pick an arbitrary point, and check if there are at least “min_samples” points within the distance “epsilon”</a:t>
            </a:r>
          </a:p>
          <a:p>
            <a:pPr marL="671513" lvl="1" indent="-342900" algn="l">
              <a:buFont typeface="Arial" panose="020B0604020202020204" pitchFamily="34" charset="0"/>
              <a:buChar char="•"/>
            </a:pPr>
            <a:r>
              <a:rPr lang="en-US" sz="2000" smtClean="0"/>
              <a:t>If yes, add those points to the cluster and check each of the new points</a:t>
            </a:r>
          </a:p>
          <a:p>
            <a:pPr marL="671513" lvl="1" indent="-342900" algn="l">
              <a:buFont typeface="Arial" panose="020B0604020202020204" pitchFamily="34" charset="0"/>
              <a:buChar char="•"/>
            </a:pPr>
            <a:r>
              <a:rPr lang="en-US" sz="2000" smtClean="0"/>
              <a:t>If no, choose another arbitrary point to start a new cluster</a:t>
            </a:r>
          </a:p>
          <a:p>
            <a:pPr marL="457200" indent="-457200" algn="l">
              <a:buFont typeface="+mj-lt"/>
              <a:buAutoNum type="arabicPeriod"/>
            </a:pPr>
            <a:r>
              <a:rPr lang="en-US" sz="2000" smtClean="0"/>
              <a:t>Stop once all points have been checked</a:t>
            </a:r>
          </a:p>
          <a:p>
            <a:pPr algn="l"/>
            <a:endParaRPr lang="en-US" sz="2000"/>
          </a:p>
          <a:p>
            <a:pPr algn="l"/>
            <a:r>
              <a:rPr lang="en-US" sz="2000" smtClean="0"/>
              <a:t>Visualization: Uniform Points</a:t>
            </a:r>
          </a:p>
        </p:txBody>
      </p:sp>
    </p:spTree>
    <p:extLst>
      <p:ext uri="{BB962C8B-B14F-4D97-AF65-F5344CB8AC3E}">
        <p14:creationId xmlns:p14="http://schemas.microsoft.com/office/powerpoint/2010/main" val="2748091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DBSCAN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sp>
        <p:nvSpPr>
          <p:cNvPr id="5" name="Rectangle 4"/>
          <p:cNvSpPr/>
          <p:nvPr/>
        </p:nvSpPr>
        <p:spPr>
          <a:xfrm>
            <a:off x="642937" y="1028700"/>
            <a:ext cx="8001000" cy="2862322"/>
          </a:xfrm>
          <a:prstGeom prst="rect">
            <a:avLst/>
          </a:prstGeom>
        </p:spPr>
        <p:txBody>
          <a:bodyPr wrap="square">
            <a:spAutoFit/>
          </a:bodyPr>
          <a:lstStyle/>
          <a:p>
            <a:pPr algn="l"/>
            <a:r>
              <a:rPr lang="en-US" sz="2000" b="1" smtClean="0"/>
              <a:t>DBSCAN Advantages:</a:t>
            </a:r>
            <a:endParaRPr lang="en-US" sz="2000" smtClean="0"/>
          </a:p>
          <a:p>
            <a:pPr marL="342900" indent="-342900" algn="l">
              <a:buFont typeface="Arial" panose="020B0604020202020204" pitchFamily="34" charset="0"/>
              <a:buChar char="•"/>
            </a:pPr>
            <a:r>
              <a:rPr lang="en-US" sz="2000" smtClean="0"/>
              <a:t>Clusters can be any shape or size</a:t>
            </a:r>
          </a:p>
          <a:p>
            <a:pPr marL="342900" indent="-342900" algn="l">
              <a:buFont typeface="Arial" panose="020B0604020202020204" pitchFamily="34" charset="0"/>
              <a:buChar char="•"/>
            </a:pPr>
            <a:r>
              <a:rPr lang="en-US" sz="2000" smtClean="0"/>
              <a:t>No need to choose the number of clusters</a:t>
            </a:r>
          </a:p>
          <a:p>
            <a:pPr algn="l"/>
            <a:endParaRPr lang="en-US" sz="2000"/>
          </a:p>
          <a:p>
            <a:pPr algn="l"/>
            <a:r>
              <a:rPr lang="en-US" sz="2000" b="1" smtClean="0"/>
              <a:t>DBSCAN Disadvantages:</a:t>
            </a:r>
            <a:endParaRPr lang="en-US" sz="2000"/>
          </a:p>
          <a:p>
            <a:pPr marL="342900" indent="-342900" algn="l">
              <a:buFont typeface="Arial" panose="020B0604020202020204" pitchFamily="34" charset="0"/>
              <a:buChar char="•"/>
            </a:pPr>
            <a:r>
              <a:rPr lang="en-US" sz="2000" smtClean="0"/>
              <a:t>More parameters to tune</a:t>
            </a:r>
          </a:p>
          <a:p>
            <a:pPr marL="342900" indent="-342900" algn="l">
              <a:buFont typeface="Arial" panose="020B0604020202020204" pitchFamily="34" charset="0"/>
              <a:buChar char="•"/>
            </a:pPr>
            <a:r>
              <a:rPr lang="en-US" sz="2000" smtClean="0"/>
              <a:t>Doesn’t work with clusters of varying density</a:t>
            </a:r>
          </a:p>
          <a:p>
            <a:pPr algn="l"/>
            <a:endParaRPr lang="en-US" sz="2000"/>
          </a:p>
          <a:p>
            <a:pPr algn="l"/>
            <a:r>
              <a:rPr lang="en-US" sz="2000" b="1" smtClean="0"/>
              <a:t>Note:</a:t>
            </a:r>
            <a:r>
              <a:rPr lang="en-US" sz="2000" smtClean="0"/>
              <a:t> Not </a:t>
            </a:r>
            <a:r>
              <a:rPr lang="en-US" sz="2000"/>
              <a:t>every point is necessarily assigned to </a:t>
            </a:r>
            <a:r>
              <a:rPr lang="en-US" sz="2000"/>
              <a:t>a </a:t>
            </a:r>
            <a:r>
              <a:rPr lang="en-US" sz="2000" smtClean="0"/>
              <a:t>cluster!</a:t>
            </a:r>
            <a:endParaRPr lang="en-US" sz="2000"/>
          </a:p>
        </p:txBody>
      </p:sp>
    </p:spTree>
    <p:extLst>
      <p:ext uri="{BB962C8B-B14F-4D97-AF65-F5344CB8AC3E}">
        <p14:creationId xmlns:p14="http://schemas.microsoft.com/office/powerpoint/2010/main" val="620150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Machine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642937" y="1164372"/>
            <a:ext cx="8001000" cy="2246769"/>
          </a:xfrm>
          <a:prstGeom prst="rect">
            <a:avLst/>
          </a:prstGeom>
        </p:spPr>
        <p:txBody>
          <a:bodyPr wrap="square">
            <a:spAutoFit/>
          </a:bodyPr>
          <a:lstStyle/>
          <a:p>
            <a:pPr algn="l"/>
            <a:r>
              <a:rPr lang="en-US" sz="2000" smtClean="0"/>
              <a:t>One </a:t>
            </a:r>
            <a:r>
              <a:rPr lang="en-US" sz="2000"/>
              <a:t>definition: </a:t>
            </a:r>
            <a:r>
              <a:rPr lang="en-US" sz="2000" smtClean="0"/>
              <a:t>“Machine </a:t>
            </a:r>
            <a:r>
              <a:rPr lang="en-US" sz="2000"/>
              <a:t>learning is the </a:t>
            </a:r>
            <a:r>
              <a:rPr lang="en-US" sz="2000" smtClean="0"/>
              <a:t>semi-automatic </a:t>
            </a:r>
            <a:r>
              <a:rPr lang="en-US" sz="2000"/>
              <a:t>extraction of knowledge from </a:t>
            </a:r>
            <a:r>
              <a:rPr lang="en-US" sz="2000" smtClean="0"/>
              <a:t>data.”</a:t>
            </a:r>
          </a:p>
          <a:p>
            <a:pPr algn="l"/>
            <a:endParaRPr lang="en-US" sz="2000"/>
          </a:p>
          <a:p>
            <a:pPr marL="341313" indent="-341313" algn="l">
              <a:buFont typeface="Arial"/>
              <a:buChar char="•"/>
            </a:pPr>
            <a:r>
              <a:rPr lang="en-US" sz="2000" b="1" smtClean="0"/>
              <a:t>Knowledge </a:t>
            </a:r>
            <a:r>
              <a:rPr lang="en-US" sz="2000" b="1"/>
              <a:t>from data:</a:t>
            </a:r>
            <a:r>
              <a:rPr lang="en-US" sz="2000"/>
              <a:t> Starts with a question that might be answerable using </a:t>
            </a:r>
            <a:r>
              <a:rPr lang="en-US" sz="2000" smtClean="0"/>
              <a:t>data</a:t>
            </a:r>
          </a:p>
          <a:p>
            <a:pPr marL="341313" indent="-341313" algn="l">
              <a:buFont typeface="Arial"/>
              <a:buChar char="•"/>
            </a:pPr>
            <a:r>
              <a:rPr lang="en-US" sz="2000" b="1" smtClean="0"/>
              <a:t>Automatic </a:t>
            </a:r>
            <a:r>
              <a:rPr lang="en-US" sz="2000" b="1"/>
              <a:t>extraction:</a:t>
            </a:r>
            <a:r>
              <a:rPr lang="en-US" sz="2000"/>
              <a:t> A computer provides the </a:t>
            </a:r>
            <a:r>
              <a:rPr lang="en-US" sz="2000" smtClean="0"/>
              <a:t>insight</a:t>
            </a:r>
          </a:p>
          <a:p>
            <a:pPr marL="341313" indent="-341313" algn="l">
              <a:buFont typeface="Arial"/>
              <a:buChar char="•"/>
            </a:pPr>
            <a:r>
              <a:rPr lang="en-US" sz="2000" b="1" smtClean="0"/>
              <a:t>Semi-automatic:</a:t>
            </a:r>
            <a:r>
              <a:rPr lang="en-US" sz="2000" smtClean="0"/>
              <a:t> </a:t>
            </a:r>
            <a:r>
              <a:rPr lang="en-US" sz="2000"/>
              <a:t>Requires many smart decisions by a </a:t>
            </a:r>
            <a:r>
              <a:rPr lang="en-US" sz="2000" smtClean="0"/>
              <a:t>human</a:t>
            </a:r>
            <a:endParaRPr lang="en-US" sz="2000"/>
          </a:p>
        </p:txBody>
      </p:sp>
    </p:spTree>
    <p:extLst>
      <p:ext uri="{BB962C8B-B14F-4D97-AF65-F5344CB8AC3E}">
        <p14:creationId xmlns:p14="http://schemas.microsoft.com/office/powerpoint/2010/main" val="636781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642937" y="1164372"/>
            <a:ext cx="8001000" cy="2246769"/>
          </a:xfrm>
          <a:prstGeom prst="rect">
            <a:avLst/>
          </a:prstGeom>
        </p:spPr>
        <p:txBody>
          <a:bodyPr wrap="square">
            <a:spAutoFit/>
          </a:bodyPr>
          <a:lstStyle/>
          <a:p>
            <a:pPr algn="l"/>
            <a:r>
              <a:rPr lang="en-US" sz="2000" smtClean="0"/>
              <a:t>There are two main categories of machine learning: </a:t>
            </a:r>
            <a:r>
              <a:rPr lang="en-US" sz="2000" b="1" smtClean="0"/>
              <a:t>supervised learning</a:t>
            </a:r>
            <a:r>
              <a:rPr lang="en-US" sz="2000" smtClean="0"/>
              <a:t> and </a:t>
            </a:r>
            <a:r>
              <a:rPr lang="en-US" sz="2000" b="1" smtClean="0"/>
              <a:t>unsupervised learning</a:t>
            </a:r>
            <a:r>
              <a:rPr lang="en-US" sz="2000" smtClean="0"/>
              <a:t>.</a:t>
            </a:r>
          </a:p>
          <a:p>
            <a:pPr algn="l"/>
            <a:endParaRPr lang="en-US" sz="2000" smtClean="0"/>
          </a:p>
          <a:p>
            <a:pPr algn="l"/>
            <a:r>
              <a:rPr lang="en-US" sz="2000" b="1" smtClean="0"/>
              <a:t>Supervised learning</a:t>
            </a:r>
            <a:r>
              <a:rPr lang="en-US" sz="2000" smtClean="0"/>
              <a:t> (aka “predictive modeling”):</a:t>
            </a:r>
            <a:endParaRPr lang="en-US" sz="2000"/>
          </a:p>
          <a:p>
            <a:pPr marL="341313" indent="-341313" algn="l">
              <a:buFont typeface="Arial"/>
              <a:buChar char="•"/>
            </a:pPr>
            <a:r>
              <a:rPr lang="en-US" sz="2000" smtClean="0"/>
              <a:t>Predict an outcome based on input data</a:t>
            </a:r>
          </a:p>
          <a:p>
            <a:pPr marL="341313" indent="-341313" algn="l">
              <a:buFont typeface="Arial"/>
              <a:buChar char="•"/>
            </a:pPr>
            <a:r>
              <a:rPr lang="en-US" sz="2000" smtClean="0"/>
              <a:t>Example: predict whether an email is spam or ham</a:t>
            </a:r>
          </a:p>
          <a:p>
            <a:pPr marL="341313" indent="-341313" algn="l">
              <a:buFont typeface="Arial"/>
              <a:buChar char="•"/>
            </a:pPr>
            <a:r>
              <a:rPr lang="en-US" sz="2000" smtClean="0"/>
              <a:t>Goal is “generalization”</a:t>
            </a:r>
          </a:p>
        </p:txBody>
      </p:sp>
    </p:spTree>
    <p:extLst>
      <p:ext uri="{BB962C8B-B14F-4D97-AF65-F5344CB8AC3E}">
        <p14:creationId xmlns:p14="http://schemas.microsoft.com/office/powerpoint/2010/main" val="2691854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642937" y="1164372"/>
            <a:ext cx="8001000" cy="3170099"/>
          </a:xfrm>
          <a:prstGeom prst="rect">
            <a:avLst/>
          </a:prstGeom>
        </p:spPr>
        <p:txBody>
          <a:bodyPr wrap="square">
            <a:spAutoFit/>
          </a:bodyPr>
          <a:lstStyle/>
          <a:p>
            <a:pPr algn="l"/>
            <a:r>
              <a:rPr lang="en-US" sz="2000" smtClean="0"/>
              <a:t>There are two categories of supervised learning:</a:t>
            </a:r>
          </a:p>
          <a:p>
            <a:pPr algn="l"/>
            <a:endParaRPr lang="en-US" sz="2000" smtClean="0"/>
          </a:p>
          <a:p>
            <a:pPr algn="l"/>
            <a:r>
              <a:rPr lang="en-US" sz="2000" b="1" smtClean="0"/>
              <a:t>Regression</a:t>
            </a:r>
            <a:endParaRPr lang="en-US" sz="2000"/>
          </a:p>
          <a:p>
            <a:pPr marL="341313" indent="-341313" algn="l">
              <a:buFont typeface="Arial"/>
              <a:buChar char="•"/>
            </a:pPr>
            <a:r>
              <a:rPr lang="en-US" sz="2000" smtClean="0"/>
              <a:t>Outcome we are trying to predict is continuous</a:t>
            </a:r>
          </a:p>
          <a:p>
            <a:pPr marL="341313" indent="-341313" algn="l">
              <a:buFont typeface="Arial"/>
              <a:buChar char="•"/>
            </a:pPr>
            <a:r>
              <a:rPr lang="en-US" sz="2000" smtClean="0"/>
              <a:t>Examples: price, blood pressure</a:t>
            </a:r>
          </a:p>
          <a:p>
            <a:pPr algn="l"/>
            <a:endParaRPr lang="en-US" sz="2000" smtClean="0"/>
          </a:p>
          <a:p>
            <a:pPr algn="l"/>
            <a:r>
              <a:rPr lang="en-US" sz="2000" b="1" smtClean="0"/>
              <a:t>Classification</a:t>
            </a:r>
          </a:p>
          <a:p>
            <a:pPr marL="342900" indent="-342900" algn="l">
              <a:buFont typeface="Arial" panose="020B0604020202020204" pitchFamily="34" charset="0"/>
              <a:buChar char="•"/>
            </a:pPr>
            <a:r>
              <a:rPr lang="en-US" sz="2000" smtClean="0"/>
              <a:t>Outcome we are trying to predict is categorical (values in a finite, unordered set)</a:t>
            </a:r>
          </a:p>
          <a:p>
            <a:pPr marL="342900" indent="-342900" algn="l">
              <a:buFont typeface="Arial" panose="020B0604020202020204" pitchFamily="34" charset="0"/>
              <a:buChar char="•"/>
            </a:pPr>
            <a:r>
              <a:rPr lang="en-US" sz="2000"/>
              <a:t>Examples: spam/ham, </a:t>
            </a:r>
            <a:r>
              <a:rPr lang="en-US" sz="2000" smtClean="0"/>
              <a:t>cancer </a:t>
            </a:r>
            <a:r>
              <a:rPr lang="en-US" sz="2000"/>
              <a:t>class of tissue </a:t>
            </a:r>
            <a:r>
              <a:rPr lang="en-US" sz="2000" smtClean="0"/>
              <a:t>sample</a:t>
            </a:r>
          </a:p>
        </p:txBody>
      </p:sp>
    </p:spTree>
    <p:extLst>
      <p:ext uri="{BB962C8B-B14F-4D97-AF65-F5344CB8AC3E}">
        <p14:creationId xmlns:p14="http://schemas.microsoft.com/office/powerpoint/2010/main" val="1114822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642937" y="1104900"/>
            <a:ext cx="8153400" cy="3785652"/>
          </a:xfrm>
          <a:prstGeom prst="rect">
            <a:avLst/>
          </a:prstGeom>
        </p:spPr>
        <p:txBody>
          <a:bodyPr wrap="square">
            <a:spAutoFit/>
          </a:bodyPr>
          <a:lstStyle/>
          <a:p>
            <a:pPr algn="l"/>
            <a:r>
              <a:rPr lang="en-US" sz="2000" b="1" smtClean="0"/>
              <a:t>Supervised learning example: Coin classifier</a:t>
            </a:r>
            <a:endParaRPr lang="en-US" sz="2000" b="1"/>
          </a:p>
          <a:p>
            <a:pPr algn="l"/>
            <a:endParaRPr lang="en-US" sz="2000" smtClean="0"/>
          </a:p>
          <a:p>
            <a:pPr marL="342900" indent="-342900" algn="l">
              <a:buFont typeface="Arial" panose="020B0604020202020204" pitchFamily="34" charset="0"/>
              <a:buChar char="•"/>
            </a:pPr>
            <a:r>
              <a:rPr lang="en-US" sz="2000" smtClean="0"/>
              <a:t>Observations: Coins</a:t>
            </a:r>
          </a:p>
          <a:p>
            <a:pPr marL="342900" indent="-342900" algn="l">
              <a:buFont typeface="Arial" panose="020B0604020202020204" pitchFamily="34" charset="0"/>
              <a:buChar char="•"/>
            </a:pPr>
            <a:r>
              <a:rPr lang="en-US" sz="2000" smtClean="0"/>
              <a:t>Features: Size and mass</a:t>
            </a:r>
          </a:p>
          <a:p>
            <a:pPr marL="342900" indent="-342900" algn="l">
              <a:buFont typeface="Arial" panose="020B0604020202020204" pitchFamily="34" charset="0"/>
              <a:buChar char="•"/>
            </a:pPr>
            <a:r>
              <a:rPr lang="en-US" sz="2000" smtClean="0"/>
              <a:t>Response: Coin type, hand-labeled</a:t>
            </a:r>
            <a:endParaRPr lang="en-US" sz="2000"/>
          </a:p>
          <a:p>
            <a:pPr algn="l"/>
            <a:endParaRPr lang="en-US" sz="2000" smtClean="0"/>
          </a:p>
          <a:p>
            <a:pPr marL="457200" indent="-457200" algn="l">
              <a:buFont typeface="+mj-lt"/>
              <a:buAutoNum type="arabicPeriod"/>
            </a:pPr>
            <a:r>
              <a:rPr lang="en-US" sz="2000" smtClean="0"/>
              <a:t>Train a </a:t>
            </a:r>
            <a:r>
              <a:rPr lang="en-US" sz="2000" b="1" smtClean="0"/>
              <a:t>machine learning model</a:t>
            </a:r>
            <a:r>
              <a:rPr lang="en-US" sz="2000" smtClean="0"/>
              <a:t> using </a:t>
            </a:r>
            <a:r>
              <a:rPr lang="en-US" sz="2000" b="1" smtClean="0"/>
              <a:t>labeled data</a:t>
            </a:r>
          </a:p>
          <a:p>
            <a:pPr marL="785813" lvl="1" indent="-457200" algn="l">
              <a:buFont typeface="Arial" panose="020B0604020202020204" pitchFamily="34" charset="0"/>
              <a:buChar char="•"/>
            </a:pPr>
            <a:r>
              <a:rPr lang="en-US" sz="2000" smtClean="0"/>
              <a:t>Model learns the relationship between the features and the coin type</a:t>
            </a:r>
          </a:p>
          <a:p>
            <a:pPr marL="457200" indent="-457200" algn="l">
              <a:buFont typeface="+mj-lt"/>
              <a:buAutoNum type="arabicPeriod"/>
            </a:pPr>
            <a:endParaRPr lang="en-US" sz="2000" smtClean="0"/>
          </a:p>
          <a:p>
            <a:pPr marL="457200" indent="-457200" algn="l">
              <a:buFont typeface="+mj-lt"/>
              <a:buAutoNum type="arabicPeriod"/>
            </a:pPr>
            <a:r>
              <a:rPr lang="en-US" sz="2000" smtClean="0"/>
              <a:t>Make predictions on </a:t>
            </a:r>
            <a:r>
              <a:rPr lang="en-US" sz="2000" b="1" smtClean="0"/>
              <a:t>new data</a:t>
            </a:r>
            <a:r>
              <a:rPr lang="en-US" sz="2000" smtClean="0"/>
              <a:t> for which the response is unknown</a:t>
            </a:r>
            <a:endParaRPr lang="en-US" sz="2000"/>
          </a:p>
          <a:p>
            <a:pPr marL="785813" lvl="1" indent="-457200" algn="l">
              <a:buFont typeface="Arial" panose="020B0604020202020204" pitchFamily="34" charset="0"/>
              <a:buChar char="•"/>
            </a:pPr>
            <a:r>
              <a:rPr lang="en-US" sz="2000" smtClean="0"/>
              <a:t>Give it a new coin, predicts the coin type automatically</a:t>
            </a:r>
          </a:p>
        </p:txBody>
      </p:sp>
    </p:spTree>
    <p:extLst>
      <p:ext uri="{BB962C8B-B14F-4D97-AF65-F5344CB8AC3E}">
        <p14:creationId xmlns:p14="http://schemas.microsoft.com/office/powerpoint/2010/main" val="3723796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 y="1104900"/>
            <a:ext cx="79480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7358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642937" y="1028700"/>
            <a:ext cx="8001000" cy="2554545"/>
          </a:xfrm>
          <a:prstGeom prst="rect">
            <a:avLst/>
          </a:prstGeom>
        </p:spPr>
        <p:txBody>
          <a:bodyPr wrap="square">
            <a:spAutoFit/>
          </a:bodyPr>
          <a:lstStyle/>
          <a:p>
            <a:pPr algn="l"/>
            <a:r>
              <a:rPr lang="en-US" sz="2000" smtClean="0"/>
              <a:t>There are two main categories of machine learning: </a:t>
            </a:r>
            <a:r>
              <a:rPr lang="en-US" sz="2000" b="1" smtClean="0"/>
              <a:t>supervised learning</a:t>
            </a:r>
            <a:r>
              <a:rPr lang="en-US" sz="2000" smtClean="0"/>
              <a:t> and </a:t>
            </a:r>
            <a:r>
              <a:rPr lang="en-US" sz="2000" b="1" smtClean="0"/>
              <a:t>unsupervised learning</a:t>
            </a:r>
            <a:r>
              <a:rPr lang="en-US" sz="2000" smtClean="0"/>
              <a:t>.</a:t>
            </a:r>
          </a:p>
          <a:p>
            <a:pPr algn="l"/>
            <a:endParaRPr lang="en-US" sz="2000" smtClean="0"/>
          </a:p>
          <a:p>
            <a:pPr algn="l"/>
            <a:r>
              <a:rPr lang="en-US" sz="2000" b="1" smtClean="0"/>
              <a:t>Unsupervised learning:</a:t>
            </a:r>
          </a:p>
          <a:p>
            <a:pPr marL="342900" indent="-342900" algn="l">
              <a:buFont typeface="Arial" panose="020B0604020202020204" pitchFamily="34" charset="0"/>
              <a:buChar char="•"/>
            </a:pPr>
            <a:r>
              <a:rPr lang="en-US" sz="2000" smtClean="0"/>
              <a:t>Extracting structure from data</a:t>
            </a:r>
          </a:p>
          <a:p>
            <a:pPr marL="342900" indent="-342900" algn="l">
              <a:buFont typeface="Arial" panose="020B0604020202020204" pitchFamily="34" charset="0"/>
              <a:buChar char="•"/>
            </a:pPr>
            <a:r>
              <a:rPr lang="en-US" sz="2000" smtClean="0"/>
              <a:t>Example: segment grocery store shoppers into “clusters” that exhibit similar behaviors</a:t>
            </a:r>
          </a:p>
          <a:p>
            <a:pPr marL="342900" indent="-342900" algn="l">
              <a:buFont typeface="Arial" panose="020B0604020202020204" pitchFamily="34" charset="0"/>
              <a:buChar char="•"/>
            </a:pPr>
            <a:r>
              <a:rPr lang="en-US" sz="2000" smtClean="0"/>
              <a:t>Goal is “representation”</a:t>
            </a:r>
          </a:p>
        </p:txBody>
      </p:sp>
    </p:spTree>
    <p:extLst>
      <p:ext uri="{BB962C8B-B14F-4D97-AF65-F5344CB8AC3E}">
        <p14:creationId xmlns:p14="http://schemas.microsoft.com/office/powerpoint/2010/main" val="1274660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29819</TotalTime>
  <Pages>0</Pages>
  <Words>1470</Words>
  <Characters>0</Characters>
  <Application>Microsoft Office PowerPoint</Application>
  <PresentationFormat>Custom</PresentationFormat>
  <Lines>0</Lines>
  <Paragraphs>318</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GA_Instructor_Template_Deck</vt:lpstr>
      <vt:lpstr>Agenda</vt:lpstr>
      <vt:lpstr>1_GA_Instructor_Template_Deck</vt:lpstr>
      <vt:lpstr>PowerPoint Presentation</vt:lpstr>
      <vt:lpstr>  I. Supervised and Unsupervised Learning II. K-Means Clustering III. DBSCAN Clustering</vt:lpstr>
      <vt:lpstr>I. Supervised and 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DBSCAN clustering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4628</cp:revision>
  <cp:lastPrinted>2013-04-09T17:14:22Z</cp:lastPrinted>
  <dcterms:modified xsi:type="dcterms:W3CDTF">2015-08-03T20:52:29Z</dcterms:modified>
</cp:coreProperties>
</file>