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4116" r:id="rId2"/>
  </p:sldMasterIdLst>
  <p:notesMasterIdLst>
    <p:notesMasterId r:id="rId10"/>
  </p:notesMasterIdLst>
  <p:sldIdLst>
    <p:sldId id="514" r:id="rId3"/>
    <p:sldId id="483" r:id="rId4"/>
    <p:sldId id="509" r:id="rId5"/>
    <p:sldId id="513" r:id="rId6"/>
    <p:sldId id="512" r:id="rId7"/>
    <p:sldId id="511" r:id="rId8"/>
    <p:sldId id="510" r:id="rId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396" y="-2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0088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514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05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7" r:id="rId1"/>
    <p:sldLayoutId id="214748411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SCIENCE</a:t>
            </a:r>
            <a:br>
              <a:rPr lang="en-US" sz="9000" smtClean="0"/>
            </a:br>
            <a:r>
              <a:rPr lang="en-US" sz="5000" smtClean="0"/>
              <a:t>Drawing an ROC CURVE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986445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7537" y="11049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Every </a:t>
            </a:r>
            <a:r>
              <a:rPr lang="en-US" sz="3000" smtClean="0">
                <a:latin typeface="PFDinTextCompPro-Italic"/>
                <a:cs typeface="PFDinTextCompPro-Italic"/>
              </a:rPr>
              <a:t>email is assigned a “spamminess” score</a:t>
            </a:r>
            <a:r>
              <a:rPr lang="en-US" sz="3000">
                <a:latin typeface="PFDinTextCompPro-Italic"/>
                <a:cs typeface="PFDinTextCompPro-Italic"/>
              </a:rPr>
              <a:t> </a:t>
            </a:r>
            <a:r>
              <a:rPr lang="en-US" sz="3000" smtClean="0">
                <a:latin typeface="PFDinTextCompPro-Italic"/>
                <a:cs typeface="PFDinTextCompPro-Italic"/>
              </a:rPr>
              <a:t>by our classification algorithm. To actually make our predictions, we choose a numeric cutoff for classifying as spam.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81635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Specificity</a:t>
            </a:r>
            <a:r>
              <a:rPr lang="en-US" sz="2400" smtClean="0">
                <a:latin typeface="PFDinTextCompPro-Italic"/>
                <a:cs typeface="PFDinTextCompPro-Italic"/>
              </a:rPr>
              <a:t>: When </a:t>
            </a:r>
            <a:r>
              <a:rPr lang="en-US" sz="2400" smtClean="0">
                <a:latin typeface="PFDinTextCompPro-Italic"/>
                <a:cs typeface="PFDinTextCompPro-Italic"/>
              </a:rPr>
              <a:t>true label </a:t>
            </a:r>
            <a:r>
              <a:rPr lang="en-US" sz="2400" smtClean="0">
                <a:latin typeface="PFDinTextCompPro-Italic"/>
                <a:cs typeface="PFDinTextCompPro-Italic"/>
              </a:rPr>
              <a:t>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u="sng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Sensitivity</a:t>
            </a:r>
            <a:r>
              <a:rPr lang="en-US" sz="2400" smtClean="0">
                <a:latin typeface="PFDinTextCompPro-Italic"/>
                <a:cs typeface="PFDinTextCompPro-Italic"/>
              </a:rPr>
              <a:t>: When </a:t>
            </a:r>
            <a:r>
              <a:rPr lang="en-US" sz="2400" smtClean="0">
                <a:latin typeface="PFDinTextCompPro-Italic"/>
                <a:cs typeface="PFDinTextCompPro-Italic"/>
              </a:rPr>
              <a:t>true label </a:t>
            </a:r>
            <a:r>
              <a:rPr lang="en-US" sz="2400" smtClean="0">
                <a:latin typeface="PFDinTextCompPro-Italic"/>
                <a:cs typeface="PFDinTextCompPro-Italic"/>
              </a:rPr>
              <a:t>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</a:t>
            </a:r>
            <a:r>
              <a:rPr lang="en-US" sz="2400" smtClean="0">
                <a:latin typeface="PFDinTextCompPro-Italic"/>
                <a:cs typeface="PFDinTextCompPro-Italic"/>
              </a:rPr>
              <a:t>the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51842"/>
              </p:ext>
            </p:extLst>
          </p:nvPr>
        </p:nvGraphicFramePr>
        <p:xfrm>
          <a:off x="719138" y="1257300"/>
          <a:ext cx="3428999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838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Predicted</a:t>
                      </a:r>
                      <a:r>
                        <a:rPr lang="en-US" baseline="0" smtClean="0"/>
                        <a:t> Label Using 0.5 Cutoff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Specificity</a:t>
            </a:r>
            <a:r>
              <a:rPr lang="en-US" sz="2400" smtClean="0">
                <a:latin typeface="PFDinTextCompPro-Italic"/>
                <a:cs typeface="PFDinTextCompPro-Italic"/>
              </a:rPr>
              <a:t>: When </a:t>
            </a:r>
            <a:r>
              <a:rPr lang="en-US" sz="2400" smtClean="0">
                <a:latin typeface="PFDinTextCompPro-Italic"/>
                <a:cs typeface="PFDinTextCompPro-Italic"/>
              </a:rPr>
              <a:t>true label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u="sng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Sensitivity</a:t>
            </a:r>
            <a:r>
              <a:rPr lang="en-US" sz="2400" smtClean="0">
                <a:latin typeface="PFDinTextCompPro-Italic"/>
                <a:cs typeface="PFDinTextCompPro-Italic"/>
              </a:rPr>
              <a:t>: When </a:t>
            </a:r>
            <a:r>
              <a:rPr lang="en-US" sz="2400" smtClean="0">
                <a:latin typeface="PFDinTextCompPro-Italic"/>
                <a:cs typeface="PFDinTextCompPro-Italic"/>
              </a:rPr>
              <a:t>true label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</a:t>
            </a:r>
            <a:r>
              <a:rPr lang="en-US" sz="2400" smtClean="0">
                <a:latin typeface="PFDinTextCompPro-Italic"/>
                <a:cs typeface="PFDinTextCompPro-Italic"/>
              </a:rPr>
              <a:t>the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21132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17823"/>
              </p:ext>
            </p:extLst>
          </p:nvPr>
        </p:nvGraphicFramePr>
        <p:xfrm>
          <a:off x="2852736" y="1257300"/>
          <a:ext cx="2971801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/>
                <a:gridCol w="1143000"/>
                <a:gridCol w="11430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Specificity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Sensitivity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0.9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0.8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0.6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2/3 = 0.66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4/5 = 0.8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51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Specificity</a:t>
            </a:r>
            <a:r>
              <a:rPr lang="en-US" sz="2400" smtClean="0">
                <a:latin typeface="PFDinTextCompPro-Italic"/>
                <a:cs typeface="PFDinTextCompPro-Italic"/>
              </a:rPr>
              <a:t>: When </a:t>
            </a:r>
            <a:r>
              <a:rPr lang="en-US" sz="2400" smtClean="0">
                <a:latin typeface="PFDinTextCompPro-Italic"/>
                <a:cs typeface="PFDinTextCompPro-Italic"/>
              </a:rPr>
              <a:t>true label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u="sng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Sensitivity</a:t>
            </a:r>
            <a:r>
              <a:rPr lang="en-US" sz="2400" smtClean="0">
                <a:latin typeface="PFDinTextCompPro-Italic"/>
                <a:cs typeface="PFDinTextCompPro-Italic"/>
              </a:rPr>
              <a:t>: When </a:t>
            </a:r>
            <a:r>
              <a:rPr lang="en-US" sz="2400" smtClean="0">
                <a:latin typeface="PFDinTextCompPro-Italic"/>
                <a:cs typeface="PFDinTextCompPro-Italic"/>
              </a:rPr>
              <a:t>true label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</a:t>
            </a:r>
            <a:r>
              <a:rPr lang="en-US" sz="2400" smtClean="0">
                <a:latin typeface="PFDinTextCompPro-Italic"/>
                <a:cs typeface="PFDinTextCompPro-Italic"/>
              </a:rPr>
              <a:t>the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78860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18535"/>
              </p:ext>
            </p:extLst>
          </p:nvPr>
        </p:nvGraphicFramePr>
        <p:xfrm>
          <a:off x="2852736" y="1257300"/>
          <a:ext cx="2971801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/>
                <a:gridCol w="1143000"/>
                <a:gridCol w="11430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Specificity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Sensitivity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3/3 =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0/5 = 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0.9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3/3 =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1/5 = 0.2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0.8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3/3 =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2/5 = 0.4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0.6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2/3 = 0.66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3/5 = 0.6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2/3 = 0.66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4/5 = 0.8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2/3 = 0.66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5/5 = 1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1/3 = 0.33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5/5 = 1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0/3 =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5/5 = 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404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 (x-axis) = 1-Specificity</a:t>
            </a:r>
            <a:endParaRPr lang="en-US" sz="2400">
              <a:latin typeface="PFDinTextCompPro-Italic"/>
              <a:cs typeface="PFDinTextCompPro-Italic"/>
            </a:endParaRPr>
          </a:p>
          <a:p>
            <a:pPr algn="l"/>
            <a:endParaRPr lang="en-US" sz="1200" u="sng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 (y-axis) = Sensitivity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88745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93673"/>
              </p:ext>
            </p:extLst>
          </p:nvPr>
        </p:nvGraphicFramePr>
        <p:xfrm>
          <a:off x="2852736" y="1257300"/>
          <a:ext cx="2971801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/>
                <a:gridCol w="1143000"/>
                <a:gridCol w="11430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(x-axis)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(y-axis)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0.9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0.8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0.6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55994" y="2476500"/>
            <a:ext cx="28165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>
                <a:latin typeface="PFDinTextCompPro-Italic"/>
                <a:cs typeface="PFDinTextCompPro-Italic"/>
              </a:rPr>
              <a:t>Q: On the ROC curve, can you see the cutoff that was used to generate a point?</a:t>
            </a:r>
            <a:endParaRPr lang="en-US" sz="2400">
              <a:latin typeface="PFDinTextCompPro-Italic"/>
              <a:cs typeface="PFDinTextCompPro-Italic"/>
            </a:endParaRPr>
          </a:p>
          <a:p>
            <a:pPr algn="l"/>
            <a:endParaRPr lang="en-US" sz="12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smtClean="0">
                <a:latin typeface="PFDinTextCompPro-Italic"/>
                <a:cs typeface="PFDinTextCompPro-Italic"/>
              </a:rPr>
              <a:t>A: No, that information is not visible.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63565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3000" b="1" smtClean="0">
                <a:latin typeface="PFDinTextCompPro-Italic"/>
                <a:cs typeface="PFDinTextCompPro-Italic"/>
              </a:rPr>
              <a:t>scores</a:t>
            </a:r>
            <a:r>
              <a:rPr lang="en-US" sz="3000" smtClean="0">
                <a:latin typeface="PFDinTextCompPro-Italic"/>
                <a:cs typeface="PFDinTextCompPro-Italic"/>
              </a:rPr>
              <a:t> changed but the </a:t>
            </a:r>
            <a:r>
              <a:rPr lang="en-US" sz="3000" b="1" smtClean="0">
                <a:latin typeface="PFDinTextCompPro-Italic"/>
                <a:cs typeface="PFDinTextCompPro-Italic"/>
              </a:rPr>
              <a:t>ordering</a:t>
            </a:r>
            <a:r>
              <a:rPr lang="en-US" sz="3000" smtClean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3000" b="1" smtClean="0">
                <a:latin typeface="PFDinTextCompPro-Italic"/>
                <a:cs typeface="PFDinTextCompPro-Italic"/>
              </a:rPr>
              <a:t>rank ordering</a:t>
            </a:r>
            <a:r>
              <a:rPr lang="en-US" sz="3000" smtClean="0">
                <a:latin typeface="PFDinTextCompPro-Italic"/>
                <a:cs typeface="PFDinTextCompPro-Italic"/>
              </a:rPr>
              <a:t> and does not require </a:t>
            </a:r>
            <a:r>
              <a:rPr lang="en-US" sz="3000" b="1" smtClean="0">
                <a:latin typeface="PFDinTextCompPro-Italic"/>
                <a:cs typeface="PFDinTextCompPro-Italic"/>
              </a:rPr>
              <a:t>calibrated scores</a:t>
            </a:r>
            <a:r>
              <a:rPr lang="en-US" sz="300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10223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13920</TotalTime>
  <Pages>0</Pages>
  <Words>496</Words>
  <Characters>0</Characters>
  <Application>Microsoft Office PowerPoint</Application>
  <PresentationFormat>Custom</PresentationFormat>
  <Lines>0</Lines>
  <Paragraphs>225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Agenda</vt:lpstr>
      <vt:lpstr>GA_Instructor_Template_Deck</vt:lpstr>
      <vt:lpstr>DATA SCIENCE Drawing an ROC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1772</cp:revision>
  <cp:lastPrinted>2013-03-28T23:13:53Z</cp:lastPrinted>
  <dcterms:modified xsi:type="dcterms:W3CDTF">2015-07-08T18:45:18Z</dcterms:modified>
</cp:coreProperties>
</file>