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5" r:id="rId6"/>
    <p:sldId id="276" r:id="rId7"/>
    <p:sldId id="277" r:id="rId8"/>
    <p:sldId id="278" r:id="rId9"/>
    <p:sldId id="280" r:id="rId10"/>
    <p:sldId id="282" r:id="rId11"/>
    <p:sldId id="287" r:id="rId12"/>
    <p:sldId id="286" r:id="rId13"/>
    <p:sldId id="289" r:id="rId14"/>
    <p:sldId id="285" r:id="rId15"/>
    <p:sldId id="283" r:id="rId16"/>
    <p:sldId id="291" r:id="rId17"/>
    <p:sldId id="290" r:id="rId18"/>
    <p:sldId id="293" r:id="rId19"/>
    <p:sldId id="294" r:id="rId20"/>
    <p:sldId id="295" r:id="rId21"/>
    <p:sldId id="281" r:id="rId22"/>
    <p:sldId id="29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Alberto Romero" initials="MAR" lastIdx="1" clrIdx="0">
    <p:extLst>
      <p:ext uri="{19B8F6BF-5375-455C-9EA6-DF929625EA0E}">
        <p15:presenceInfo xmlns:p15="http://schemas.microsoft.com/office/powerpoint/2012/main" userId="S-1-5-21-1659004503-1500820517-839522115-44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big-data-and-business-intelligence/practical-time-series-analysis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sios.ree.es/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711D3-FDF1-4212-8DAB-E356443DD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80494" cy="3329581"/>
          </a:xfrm>
        </p:spPr>
        <p:txBody>
          <a:bodyPr/>
          <a:lstStyle/>
          <a:p>
            <a:r>
              <a:rPr lang="es-ES" dirty="0"/>
              <a:t>3TS: ML </a:t>
            </a:r>
            <a:r>
              <a:rPr lang="es-ES" dirty="0" err="1"/>
              <a:t>Engineering</a:t>
            </a:r>
            <a:r>
              <a:rPr lang="es-ES" dirty="0"/>
              <a:t>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CBB9F-4B83-4FBA-8D51-292A67EC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624899" cy="861420"/>
          </a:xfrm>
        </p:spPr>
        <p:txBody>
          <a:bodyPr>
            <a:noAutofit/>
          </a:bodyPr>
          <a:lstStyle/>
          <a:p>
            <a:r>
              <a:rPr lang="es-ES" sz="3200" dirty="0"/>
              <a:t>Machine </a:t>
            </a:r>
            <a:r>
              <a:rPr lang="es-ES" sz="3200" dirty="0" err="1"/>
              <a:t>learning</a:t>
            </a:r>
            <a:r>
              <a:rPr lang="es-ES" sz="3200" dirty="0"/>
              <a:t> </a:t>
            </a:r>
            <a:r>
              <a:rPr lang="es-ES" sz="3200" dirty="0" err="1"/>
              <a:t>applied</a:t>
            </a:r>
            <a:r>
              <a:rPr lang="es-ES" sz="3200" dirty="0"/>
              <a:t> </a:t>
            </a:r>
            <a:r>
              <a:rPr lang="es-ES" sz="3200" dirty="0" err="1"/>
              <a:t>to</a:t>
            </a:r>
            <a:r>
              <a:rPr lang="es-ES" sz="3200" dirty="0"/>
              <a:t> </a:t>
            </a:r>
            <a:r>
              <a:rPr lang="es-ES" sz="3200" dirty="0" err="1"/>
              <a:t>forecasting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8597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404723" cy="1400530"/>
          </a:xfrm>
        </p:spPr>
        <p:txBody>
          <a:bodyPr/>
          <a:lstStyle/>
          <a:p>
            <a:r>
              <a:rPr lang="es-ES" sz="4400" dirty="0"/>
              <a:t>Time Series 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2" y="1317072"/>
            <a:ext cx="8946541" cy="4731390"/>
          </a:xfrm>
        </p:spPr>
        <p:txBody>
          <a:bodyPr>
            <a:normAutofit/>
          </a:bodyPr>
          <a:lstStyle/>
          <a:p>
            <a:r>
              <a:rPr lang="es-ES" sz="3200" dirty="0"/>
              <a:t>¿Valores nulos?</a:t>
            </a:r>
          </a:p>
          <a:p>
            <a:r>
              <a:rPr lang="es-ES" sz="3200" dirty="0"/>
              <a:t>Análisis de la señal</a:t>
            </a:r>
          </a:p>
          <a:p>
            <a:r>
              <a:rPr lang="es-ES" sz="3200" dirty="0"/>
              <a:t>Patrones estacionales</a:t>
            </a:r>
          </a:p>
          <a:p>
            <a:r>
              <a:rPr lang="es-ES" sz="3200" dirty="0"/>
              <a:t>Tendencia</a:t>
            </a:r>
          </a:p>
        </p:txBody>
      </p:sp>
    </p:spTree>
    <p:extLst>
      <p:ext uri="{BB962C8B-B14F-4D97-AF65-F5344CB8AC3E}">
        <p14:creationId xmlns:p14="http://schemas.microsoft.com/office/powerpoint/2010/main" val="356124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404723" cy="1400530"/>
          </a:xfrm>
        </p:spPr>
        <p:txBody>
          <a:bodyPr/>
          <a:lstStyle/>
          <a:p>
            <a:r>
              <a:rPr lang="es-ES" sz="4400" dirty="0"/>
              <a:t>Time Series 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2" y="1317072"/>
            <a:ext cx="8946541" cy="4731390"/>
          </a:xfrm>
        </p:spPr>
        <p:txBody>
          <a:bodyPr>
            <a:normAutofit/>
          </a:bodyPr>
          <a:lstStyle/>
          <a:p>
            <a:r>
              <a:rPr lang="es-ES" sz="3200" dirty="0"/>
              <a:t>Análisis de la señal</a:t>
            </a:r>
          </a:p>
          <a:p>
            <a:pPr lvl="1"/>
            <a:r>
              <a:rPr lang="es-ES" sz="3000" dirty="0"/>
              <a:t>Normalidad y </a:t>
            </a:r>
            <a:r>
              <a:rPr lang="es-ES" sz="3000" dirty="0" err="1"/>
              <a:t>outliers</a:t>
            </a:r>
            <a:endParaRPr lang="es-ES" sz="3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53845F-12F2-45E9-8C31-3167AD79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694" y="3096407"/>
            <a:ext cx="46101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404723" cy="1400530"/>
          </a:xfrm>
        </p:spPr>
        <p:txBody>
          <a:bodyPr/>
          <a:lstStyle/>
          <a:p>
            <a:r>
              <a:rPr lang="es-ES" sz="4400" dirty="0"/>
              <a:t>Time Series 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84" y="1169290"/>
            <a:ext cx="8946541" cy="4731390"/>
          </a:xfrm>
        </p:spPr>
        <p:txBody>
          <a:bodyPr>
            <a:normAutofit/>
          </a:bodyPr>
          <a:lstStyle/>
          <a:p>
            <a:r>
              <a:rPr lang="es-ES" sz="3200" dirty="0"/>
              <a:t>Análisis de la señal</a:t>
            </a:r>
          </a:p>
          <a:p>
            <a:pPr lvl="1"/>
            <a:r>
              <a:rPr lang="es-ES" sz="3000" dirty="0"/>
              <a:t>Volatilidad (heterocedasticidad)</a:t>
            </a:r>
          </a:p>
          <a:p>
            <a:pPr lvl="2"/>
            <a:r>
              <a:rPr lang="es-ES" sz="2800" dirty="0"/>
              <a:t>La desviación típica cambia con t</a:t>
            </a:r>
          </a:p>
          <a:p>
            <a:pPr lvl="2"/>
            <a:r>
              <a:rPr lang="es-ES" sz="2800" dirty="0"/>
              <a:t>¿Existen patrones o causas en la </a:t>
            </a:r>
            <a:r>
              <a:rPr lang="es-ES" sz="2800" dirty="0" err="1"/>
              <a:t>volatidad</a:t>
            </a:r>
            <a:r>
              <a:rPr lang="es-ES" sz="2800" dirty="0"/>
              <a:t>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A208AC-69F4-4680-98DC-2FDF4C52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92" y="3856488"/>
            <a:ext cx="4154905" cy="2819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12054E-F4AB-4E8C-8F24-9280A8ECD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6488"/>
            <a:ext cx="43624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2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866984" cy="1400530"/>
          </a:xfrm>
        </p:spPr>
        <p:txBody>
          <a:bodyPr/>
          <a:lstStyle/>
          <a:p>
            <a:r>
              <a:rPr lang="es-ES" sz="4400" dirty="0"/>
              <a:t>Time Series 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2" y="1996580"/>
            <a:ext cx="8946541" cy="4118994"/>
          </a:xfrm>
        </p:spPr>
        <p:txBody>
          <a:bodyPr>
            <a:normAutofit/>
          </a:bodyPr>
          <a:lstStyle/>
          <a:p>
            <a:r>
              <a:rPr lang="es-ES" sz="3200" dirty="0"/>
              <a:t>Patrones estacionales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C35624-19EE-41B3-94D3-A12EFBFB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1" y="3248549"/>
            <a:ext cx="4248150" cy="2867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E745BD-930E-432F-B1B0-14217265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06" y="3248549"/>
            <a:ext cx="4731592" cy="28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866984" cy="1400530"/>
          </a:xfrm>
        </p:spPr>
        <p:txBody>
          <a:bodyPr/>
          <a:lstStyle/>
          <a:p>
            <a:r>
              <a:rPr lang="es-ES" sz="4400" dirty="0"/>
              <a:t>Time Series 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1" y="1199626"/>
            <a:ext cx="8946541" cy="4118994"/>
          </a:xfrm>
        </p:spPr>
        <p:txBody>
          <a:bodyPr>
            <a:normAutofit/>
          </a:bodyPr>
          <a:lstStyle/>
          <a:p>
            <a:r>
              <a:rPr lang="es-ES" sz="3200" dirty="0"/>
              <a:t>Tendencia</a:t>
            </a:r>
          </a:p>
          <a:p>
            <a:pPr lvl="1"/>
            <a:r>
              <a:rPr lang="es-ES" sz="2800" dirty="0"/>
              <a:t>Lineal, amortiguada, exponencial</a:t>
            </a:r>
          </a:p>
          <a:p>
            <a:pPr lvl="1"/>
            <a:r>
              <a:rPr lang="es-ES" sz="2800" dirty="0"/>
              <a:t>Cambios bruscos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DCDEC9-EEA2-4BD8-997E-4B4133E1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7" y="3828344"/>
            <a:ext cx="4352925" cy="2705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EF1251-4B04-4A8C-8120-B6AC29069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37" y="3854740"/>
            <a:ext cx="4636069" cy="27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866984" cy="1400530"/>
          </a:xfrm>
        </p:spPr>
        <p:txBody>
          <a:bodyPr/>
          <a:lstStyle/>
          <a:p>
            <a:r>
              <a:rPr lang="es-ES" sz="4400" dirty="0" err="1"/>
              <a:t>Feature</a:t>
            </a:r>
            <a:r>
              <a:rPr lang="es-ES" sz="4400" dirty="0"/>
              <a:t> </a:t>
            </a:r>
            <a:r>
              <a:rPr lang="es-ES" sz="4400" dirty="0" err="1"/>
              <a:t>Engineering</a:t>
            </a:r>
            <a:r>
              <a:rPr lang="es-ES" sz="4400" dirty="0"/>
              <a:t> in </a:t>
            </a:r>
            <a:r>
              <a:rPr lang="es-ES" sz="4400" dirty="0" err="1"/>
              <a:t>Forecasting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58" y="1493240"/>
            <a:ext cx="8946541" cy="4454554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Automático y sin asunciones estadísticas</a:t>
            </a:r>
          </a:p>
          <a:p>
            <a:r>
              <a:rPr lang="es-ES" sz="3200" dirty="0" err="1"/>
              <a:t>Lags</a:t>
            </a:r>
            <a:r>
              <a:rPr lang="es-ES" sz="3200" dirty="0"/>
              <a:t> </a:t>
            </a:r>
          </a:p>
          <a:p>
            <a:r>
              <a:rPr lang="es-ES" sz="3200" dirty="0"/>
              <a:t>Estadísticas de ventana móvil</a:t>
            </a:r>
          </a:p>
          <a:p>
            <a:r>
              <a:rPr lang="es-ES" sz="3000" dirty="0"/>
              <a:t>Avanzados:</a:t>
            </a:r>
          </a:p>
          <a:p>
            <a:pPr lvl="1"/>
            <a:r>
              <a:rPr lang="es-ES" sz="2800" dirty="0"/>
              <a:t>RSI (</a:t>
            </a:r>
            <a:r>
              <a:rPr lang="es-ES" sz="2800" dirty="0" err="1"/>
              <a:t>Relative</a:t>
            </a:r>
            <a:r>
              <a:rPr lang="es-ES" sz="2800" dirty="0"/>
              <a:t> </a:t>
            </a:r>
            <a:r>
              <a:rPr lang="es-ES" sz="2800" dirty="0" err="1"/>
              <a:t>Strength</a:t>
            </a:r>
            <a:r>
              <a:rPr lang="es-ES" sz="2800" dirty="0"/>
              <a:t> </a:t>
            </a:r>
            <a:r>
              <a:rPr lang="es-ES" sz="2800" dirty="0" err="1"/>
              <a:t>Index</a:t>
            </a:r>
            <a:r>
              <a:rPr lang="es-ES" sz="2800" dirty="0"/>
              <a:t>)</a:t>
            </a:r>
          </a:p>
          <a:p>
            <a:pPr lvl="1"/>
            <a:r>
              <a:rPr lang="es-ES" sz="2800" dirty="0" err="1"/>
              <a:t>Momentum</a:t>
            </a:r>
            <a:endParaRPr lang="es-ES" sz="2800" dirty="0"/>
          </a:p>
          <a:p>
            <a:pPr lvl="1"/>
            <a:r>
              <a:rPr lang="es-ES" sz="2800" dirty="0"/>
              <a:t>Mean </a:t>
            </a:r>
            <a:r>
              <a:rPr lang="es-ES" sz="2800" dirty="0" err="1"/>
              <a:t>Reversion</a:t>
            </a:r>
            <a:endParaRPr lang="es-ES" sz="2800" dirty="0"/>
          </a:p>
          <a:p>
            <a:pPr lvl="1"/>
            <a:r>
              <a:rPr lang="es-ES" sz="2800" dirty="0" err="1"/>
              <a:t>Sequence</a:t>
            </a:r>
            <a:r>
              <a:rPr lang="es-ES" sz="2800" dirty="0"/>
              <a:t> </a:t>
            </a:r>
            <a:r>
              <a:rPr lang="es-ES" sz="2800" dirty="0" err="1"/>
              <a:t>mining</a:t>
            </a:r>
            <a:endParaRPr lang="es-ES" sz="2800" dirty="0"/>
          </a:p>
          <a:p>
            <a:pPr lvl="1"/>
            <a:endParaRPr lang="es-ES" sz="2800" dirty="0"/>
          </a:p>
          <a:p>
            <a:endParaRPr lang="es-ES" sz="3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8E5621-F3C2-410C-ABD2-705942BB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92" y="3564535"/>
            <a:ext cx="4057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6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866984" cy="1400530"/>
          </a:xfrm>
        </p:spPr>
        <p:txBody>
          <a:bodyPr/>
          <a:lstStyle/>
          <a:p>
            <a:r>
              <a:rPr lang="es-ES" sz="4400" dirty="0" err="1"/>
              <a:t>Feature</a:t>
            </a:r>
            <a:r>
              <a:rPr lang="es-ES" sz="4400" dirty="0"/>
              <a:t> </a:t>
            </a:r>
            <a:r>
              <a:rPr lang="es-ES" sz="4400" dirty="0" err="1"/>
              <a:t>Engineering</a:t>
            </a:r>
            <a:r>
              <a:rPr lang="es-ES" sz="4400" dirty="0"/>
              <a:t> in </a:t>
            </a:r>
            <a:r>
              <a:rPr lang="es-ES" sz="4400" dirty="0" err="1"/>
              <a:t>Forecasting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58" y="1493240"/>
            <a:ext cx="8946541" cy="4454554"/>
          </a:xfrm>
        </p:spPr>
        <p:txBody>
          <a:bodyPr>
            <a:normAutofit/>
          </a:bodyPr>
          <a:lstStyle/>
          <a:p>
            <a:pPr lvl="1"/>
            <a:endParaRPr lang="es-ES" sz="2800" dirty="0"/>
          </a:p>
          <a:p>
            <a:endParaRPr lang="es-ES" sz="3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056177-CD41-4FED-A501-C904C38A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88" y="1965178"/>
            <a:ext cx="6030451" cy="36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8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866984" cy="1400530"/>
          </a:xfrm>
        </p:spPr>
        <p:txBody>
          <a:bodyPr/>
          <a:lstStyle/>
          <a:p>
            <a:r>
              <a:rPr lang="es-ES" sz="4400" dirty="0"/>
              <a:t>Machine </a:t>
            </a:r>
            <a:r>
              <a:rPr lang="es-ES" sz="4400" dirty="0" err="1"/>
              <a:t>Learning</a:t>
            </a:r>
            <a:r>
              <a:rPr lang="es-ES" sz="4400" dirty="0"/>
              <a:t> and Multi- </a:t>
            </a:r>
            <a:r>
              <a:rPr lang="es-ES" sz="4400" dirty="0" err="1"/>
              <a:t>Period</a:t>
            </a:r>
            <a:r>
              <a:rPr lang="es-ES" sz="4400" dirty="0"/>
              <a:t> </a:t>
            </a:r>
            <a:r>
              <a:rPr lang="es-ES" sz="4400" dirty="0" err="1"/>
              <a:t>Forecasting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2" y="1996580"/>
            <a:ext cx="9462310" cy="4118994"/>
          </a:xfrm>
        </p:spPr>
        <p:txBody>
          <a:bodyPr>
            <a:normAutofit/>
          </a:bodyPr>
          <a:lstStyle/>
          <a:p>
            <a:r>
              <a:rPr lang="es-ES" sz="2800" dirty="0"/>
              <a:t>Regresión lineal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4DA506-8CAF-4784-8FC7-C25CD1D7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88" y="3920837"/>
            <a:ext cx="2980400" cy="2668498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4C12947-35A7-40EB-B569-9743F498A0FB}"/>
              </a:ext>
            </a:extLst>
          </p:cNvPr>
          <p:cNvSpPr txBox="1">
            <a:spLocks/>
          </p:cNvSpPr>
          <p:nvPr/>
        </p:nvSpPr>
        <p:spPr>
          <a:xfrm>
            <a:off x="739346" y="2624328"/>
            <a:ext cx="5487718" cy="337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s-ES" sz="2600" dirty="0"/>
              <a:t>Existe relación lineal entre los predictores y la señal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84D5906-BC30-4FC9-9194-60BEDB64ADF0}"/>
              </a:ext>
            </a:extLst>
          </p:cNvPr>
          <p:cNvSpPr txBox="1">
            <a:spLocks/>
          </p:cNvSpPr>
          <p:nvPr/>
        </p:nvSpPr>
        <p:spPr>
          <a:xfrm>
            <a:off x="5964936" y="2587752"/>
            <a:ext cx="5487718" cy="337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s-ES" sz="2600" dirty="0"/>
              <a:t>Inconvenientes?</a:t>
            </a:r>
          </a:p>
        </p:txBody>
      </p:sp>
    </p:spTree>
    <p:extLst>
      <p:ext uri="{BB962C8B-B14F-4D97-AF65-F5344CB8AC3E}">
        <p14:creationId xmlns:p14="http://schemas.microsoft.com/office/powerpoint/2010/main" val="428951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866984" cy="1400530"/>
          </a:xfrm>
        </p:spPr>
        <p:txBody>
          <a:bodyPr/>
          <a:lstStyle/>
          <a:p>
            <a:r>
              <a:rPr lang="es-ES" sz="4400" dirty="0"/>
              <a:t>Machine </a:t>
            </a:r>
            <a:r>
              <a:rPr lang="es-ES" sz="4400" dirty="0" err="1"/>
              <a:t>Learning</a:t>
            </a:r>
            <a:r>
              <a:rPr lang="es-ES" sz="4400" dirty="0"/>
              <a:t> and Multi- </a:t>
            </a:r>
            <a:r>
              <a:rPr lang="es-ES" sz="4400" dirty="0" err="1"/>
              <a:t>Period</a:t>
            </a:r>
            <a:r>
              <a:rPr lang="es-ES" sz="4400" dirty="0"/>
              <a:t> </a:t>
            </a:r>
            <a:r>
              <a:rPr lang="es-ES" sz="4400" dirty="0" err="1"/>
              <a:t>Forecasting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2" y="1996580"/>
            <a:ext cx="9462310" cy="4118994"/>
          </a:xfrm>
        </p:spPr>
        <p:txBody>
          <a:bodyPr>
            <a:normAutofit/>
          </a:bodyPr>
          <a:lstStyle/>
          <a:p>
            <a:r>
              <a:rPr lang="es-ES" sz="2800" dirty="0"/>
              <a:t>Árboles y </a:t>
            </a:r>
            <a:r>
              <a:rPr lang="es-ES" sz="2800" dirty="0" err="1"/>
              <a:t>Ensembles</a:t>
            </a:r>
            <a:r>
              <a:rPr lang="es-ES" sz="2800" dirty="0"/>
              <a:t> de árboles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4C12947-35A7-40EB-B569-9743F498A0FB}"/>
              </a:ext>
            </a:extLst>
          </p:cNvPr>
          <p:cNvSpPr txBox="1">
            <a:spLocks/>
          </p:cNvSpPr>
          <p:nvPr/>
        </p:nvSpPr>
        <p:spPr>
          <a:xfrm>
            <a:off x="739346" y="2624328"/>
            <a:ext cx="5487718" cy="337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s-ES" sz="2600" dirty="0"/>
              <a:t>Modelar cualquier relación</a:t>
            </a:r>
          </a:p>
          <a:p>
            <a:pPr lvl="1"/>
            <a:r>
              <a:rPr lang="es-ES" sz="2600" dirty="0"/>
              <a:t>Herramientas de regularización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84D5906-BC30-4FC9-9194-60BEDB64ADF0}"/>
              </a:ext>
            </a:extLst>
          </p:cNvPr>
          <p:cNvSpPr txBox="1">
            <a:spLocks/>
          </p:cNvSpPr>
          <p:nvPr/>
        </p:nvSpPr>
        <p:spPr>
          <a:xfrm>
            <a:off x="5964936" y="2587752"/>
            <a:ext cx="5487718" cy="337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s-ES" sz="2600" dirty="0"/>
              <a:t>Inconvenientes?</a:t>
            </a:r>
          </a:p>
        </p:txBody>
      </p:sp>
    </p:spTree>
    <p:extLst>
      <p:ext uri="{BB962C8B-B14F-4D97-AF65-F5344CB8AC3E}">
        <p14:creationId xmlns:p14="http://schemas.microsoft.com/office/powerpoint/2010/main" val="270606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866984" cy="1400530"/>
          </a:xfrm>
        </p:spPr>
        <p:txBody>
          <a:bodyPr/>
          <a:lstStyle/>
          <a:p>
            <a:r>
              <a:rPr lang="es-ES" sz="4400" dirty="0"/>
              <a:t>Machine </a:t>
            </a:r>
            <a:r>
              <a:rPr lang="es-ES" sz="4400" dirty="0" err="1"/>
              <a:t>Learning</a:t>
            </a:r>
            <a:r>
              <a:rPr lang="es-ES" sz="4400" dirty="0"/>
              <a:t> and Multi- </a:t>
            </a:r>
            <a:r>
              <a:rPr lang="es-ES" sz="4400" dirty="0" err="1"/>
              <a:t>Period</a:t>
            </a:r>
            <a:r>
              <a:rPr lang="es-ES" sz="4400" dirty="0"/>
              <a:t> </a:t>
            </a:r>
            <a:r>
              <a:rPr lang="es-ES" sz="4400" dirty="0" err="1"/>
              <a:t>Forecasting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02" y="1996580"/>
            <a:ext cx="9462310" cy="4118994"/>
          </a:xfrm>
        </p:spPr>
        <p:txBody>
          <a:bodyPr>
            <a:normAutofit/>
          </a:bodyPr>
          <a:lstStyle/>
          <a:p>
            <a:r>
              <a:rPr lang="es-ES" sz="2800" dirty="0"/>
              <a:t>Entrenamiento y ajuste de </a:t>
            </a:r>
            <a:r>
              <a:rPr lang="es-ES" sz="2800" dirty="0" err="1"/>
              <a:t>hiperparámetros</a:t>
            </a:r>
            <a:endParaRPr lang="es-ES" sz="2800" dirty="0"/>
          </a:p>
          <a:p>
            <a:pPr lvl="1"/>
            <a:r>
              <a:rPr lang="es-ES" sz="2600" dirty="0"/>
              <a:t>Train (2-4 ciclos estacionales)</a:t>
            </a:r>
          </a:p>
          <a:p>
            <a:pPr lvl="1"/>
            <a:r>
              <a:rPr lang="es-ES" sz="2600" dirty="0" err="1"/>
              <a:t>Validation</a:t>
            </a:r>
            <a:r>
              <a:rPr lang="es-ES" sz="2600" dirty="0"/>
              <a:t>: Ajuste </a:t>
            </a:r>
            <a:r>
              <a:rPr lang="es-ES" sz="2600" dirty="0" err="1"/>
              <a:t>hiperparámetros</a:t>
            </a:r>
            <a:endParaRPr lang="es-ES" sz="2600" dirty="0"/>
          </a:p>
          <a:p>
            <a:pPr lvl="1"/>
            <a:r>
              <a:rPr lang="es-ES" sz="2600" dirty="0"/>
              <a:t>Test: Evaluación y análisis residual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310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FC5D0-7370-4BB7-90D7-A10B794E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3359A-27FA-4035-A16B-93BAEB4F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9998"/>
            <a:ext cx="8946541" cy="4195481"/>
          </a:xfrm>
        </p:spPr>
        <p:txBody>
          <a:bodyPr>
            <a:normAutofit/>
          </a:bodyPr>
          <a:lstStyle/>
          <a:p>
            <a:r>
              <a:rPr lang="es-ES" sz="3200" dirty="0"/>
              <a:t>Generación Energía Eléctrica en España</a:t>
            </a:r>
          </a:p>
          <a:p>
            <a:r>
              <a:rPr lang="es-ES" sz="3200" dirty="0"/>
              <a:t>Solucionar problemas de </a:t>
            </a:r>
            <a:r>
              <a:rPr lang="es-ES" sz="3200" dirty="0" err="1"/>
              <a:t>Forecasing</a:t>
            </a:r>
            <a:r>
              <a:rPr lang="es-ES" sz="3200" dirty="0"/>
              <a:t> con modelos de Machine </a:t>
            </a:r>
            <a:r>
              <a:rPr lang="es-ES" sz="3200" dirty="0" err="1"/>
              <a:t>Learning</a:t>
            </a:r>
            <a:r>
              <a:rPr lang="es-ES" sz="3200" dirty="0"/>
              <a:t> en lugar de con modelos estadísticos:</a:t>
            </a:r>
          </a:p>
          <a:p>
            <a:pPr lvl="1"/>
            <a:r>
              <a:rPr lang="es-ES" sz="3000" dirty="0"/>
              <a:t>ARIMA</a:t>
            </a:r>
          </a:p>
          <a:p>
            <a:pPr lvl="1"/>
            <a:r>
              <a:rPr lang="es-ES" sz="3000" dirty="0"/>
              <a:t>GARCH </a:t>
            </a:r>
          </a:p>
          <a:p>
            <a:pPr lvl="1"/>
            <a:r>
              <a:rPr lang="es-ES" sz="3000" dirty="0"/>
              <a:t>VAR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91292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2" y="268665"/>
            <a:ext cx="9866984" cy="1400530"/>
          </a:xfrm>
        </p:spPr>
        <p:txBody>
          <a:bodyPr/>
          <a:lstStyle/>
          <a:p>
            <a:r>
              <a:rPr lang="es-ES" sz="4400" dirty="0"/>
              <a:t>Machine </a:t>
            </a:r>
            <a:r>
              <a:rPr lang="es-ES" sz="4400" dirty="0" err="1"/>
              <a:t>Learning</a:t>
            </a:r>
            <a:r>
              <a:rPr lang="es-ES" sz="4400" dirty="0"/>
              <a:t> and Multi-</a:t>
            </a:r>
            <a:r>
              <a:rPr lang="es-ES" sz="4400" dirty="0" err="1"/>
              <a:t>Period</a:t>
            </a:r>
            <a:r>
              <a:rPr lang="es-ES" sz="4400" dirty="0"/>
              <a:t> </a:t>
            </a:r>
            <a:r>
              <a:rPr lang="es-ES" sz="4400" dirty="0" err="1"/>
              <a:t>Forecasting</a:t>
            </a:r>
            <a:endParaRPr lang="es-E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68" y="1669195"/>
            <a:ext cx="9866984" cy="4118994"/>
          </a:xfrm>
        </p:spPr>
        <p:txBody>
          <a:bodyPr>
            <a:normAutofit/>
          </a:bodyPr>
          <a:lstStyle/>
          <a:p>
            <a:r>
              <a:rPr lang="es-ES" sz="2800" dirty="0"/>
              <a:t>Evaluación: Problema de regresión: RMSE, MAPE…</a:t>
            </a:r>
          </a:p>
          <a:p>
            <a:r>
              <a:rPr lang="es-ES" sz="2800" dirty="0"/>
              <a:t>Análisis residual (para cada modelo)</a:t>
            </a:r>
          </a:p>
          <a:p>
            <a:pPr lvl="1"/>
            <a:r>
              <a:rPr lang="es-ES" sz="2600" dirty="0"/>
              <a:t>Distribución de los residuos</a:t>
            </a:r>
          </a:p>
          <a:p>
            <a:pPr lvl="1"/>
            <a:r>
              <a:rPr lang="es-ES" sz="2600" dirty="0" err="1"/>
              <a:t>Forecasted</a:t>
            </a:r>
            <a:r>
              <a:rPr lang="es-ES" sz="2600" dirty="0"/>
              <a:t> vs actual</a:t>
            </a:r>
          </a:p>
          <a:p>
            <a:pPr lvl="1"/>
            <a:r>
              <a:rPr lang="es-ES" sz="2600" dirty="0" err="1"/>
              <a:t>Residuals</a:t>
            </a:r>
            <a:r>
              <a:rPr lang="es-ES" sz="2600" dirty="0"/>
              <a:t> </a:t>
            </a:r>
            <a:r>
              <a:rPr lang="es-ES" sz="2600" dirty="0" err="1"/>
              <a:t>over</a:t>
            </a:r>
            <a:r>
              <a:rPr lang="es-ES" sz="2600" dirty="0"/>
              <a:t> time</a:t>
            </a:r>
          </a:p>
          <a:p>
            <a:pPr marL="0" indent="0">
              <a:buNone/>
            </a:pPr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52D2C6-582D-403C-A450-F3C990CE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3" y="4463083"/>
            <a:ext cx="3471778" cy="22026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B1A06A-9D90-424E-95FF-E64D1177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78" y="4437471"/>
            <a:ext cx="3182112" cy="2228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40E988-331D-4F85-B973-15FB0549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62" y="4463083"/>
            <a:ext cx="3621249" cy="22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More 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46" y="1142198"/>
            <a:ext cx="8946541" cy="5715802"/>
          </a:xfrm>
        </p:spPr>
        <p:txBody>
          <a:bodyPr>
            <a:normAutofit/>
          </a:bodyPr>
          <a:lstStyle/>
          <a:p>
            <a:r>
              <a:rPr lang="es-ES" sz="3200" dirty="0" err="1"/>
              <a:t>Hiperparameter</a:t>
            </a:r>
            <a:r>
              <a:rPr lang="es-ES" sz="3200" dirty="0"/>
              <a:t> </a:t>
            </a:r>
            <a:r>
              <a:rPr lang="es-ES" sz="3200" dirty="0" err="1"/>
              <a:t>tunning</a:t>
            </a:r>
            <a:r>
              <a:rPr lang="es-ES" sz="3200" dirty="0"/>
              <a:t> </a:t>
            </a:r>
            <a:r>
              <a:rPr lang="es-ES" sz="3200" dirty="0" err="1"/>
              <a:t>with</a:t>
            </a:r>
            <a:r>
              <a:rPr lang="es-ES" sz="3200" dirty="0"/>
              <a:t> Time CV</a:t>
            </a:r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AR-MLP</a:t>
            </a:r>
          </a:p>
          <a:p>
            <a:pPr marL="457200" lvl="1" indent="0" algn="r">
              <a:buNone/>
            </a:pPr>
            <a:endParaRPr lang="es-ES" sz="30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8D62B7-D2A6-41A0-BE24-2709F32A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53" y="4619468"/>
            <a:ext cx="3257550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EFE52E-BAD2-484C-83A2-96957C550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59" y="3210559"/>
            <a:ext cx="4439344" cy="11740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110531-3D65-44B9-9EC0-A131DD3CE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59" y="1899452"/>
            <a:ext cx="4197335" cy="112064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C6DB7D4-83EE-4508-84B5-E96F9BA1F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724" y="1899452"/>
            <a:ext cx="5661807" cy="2622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F591CD5-0644-49EE-BF85-16D1C8CDDC01}"/>
                  </a:ext>
                </a:extLst>
              </p:cNvPr>
              <p:cNvSpPr txBox="1"/>
              <p:nvPr/>
            </p:nvSpPr>
            <p:spPr>
              <a:xfrm>
                <a:off x="8397162" y="4564932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F591CD5-0644-49EE-BF85-16D1C8CD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62" y="4564932"/>
                <a:ext cx="54864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D4A936D-3C36-41F6-BDBF-014B91AD4052}"/>
                  </a:ext>
                </a:extLst>
              </p:cNvPr>
              <p:cNvSpPr txBox="1"/>
              <p:nvPr/>
            </p:nvSpPr>
            <p:spPr>
              <a:xfrm>
                <a:off x="9009169" y="4564932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D4A936D-3C36-41F6-BDBF-014B91AD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69" y="4564932"/>
                <a:ext cx="54864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73FEF7F-D032-4C39-B270-FCF4142766FB}"/>
                  </a:ext>
                </a:extLst>
              </p:cNvPr>
              <p:cNvSpPr txBox="1"/>
              <p:nvPr/>
            </p:nvSpPr>
            <p:spPr>
              <a:xfrm>
                <a:off x="8109321" y="6248563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73FEF7F-D032-4C39-B270-FCF414276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21" y="6248563"/>
                <a:ext cx="548640" cy="369332"/>
              </a:xfrm>
              <a:prstGeom prst="rect">
                <a:avLst/>
              </a:prstGeom>
              <a:blipFill>
                <a:blip r:embed="rId8"/>
                <a:stretch>
                  <a:fillRect r="-4444"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EBC0C3A-A738-426F-A500-0B3C75F8BF3D}"/>
                  </a:ext>
                </a:extLst>
              </p:cNvPr>
              <p:cNvSpPr txBox="1"/>
              <p:nvPr/>
            </p:nvSpPr>
            <p:spPr>
              <a:xfrm>
                <a:off x="8671482" y="6250162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EBC0C3A-A738-426F-A500-0B3C75F8B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482" y="6250162"/>
                <a:ext cx="548640" cy="369332"/>
              </a:xfrm>
              <a:prstGeom prst="rect">
                <a:avLst/>
              </a:prstGeom>
              <a:blipFill>
                <a:blip r:embed="rId9"/>
                <a:stretch>
                  <a:fillRect r="-4444"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943397B-7288-49D7-BD7E-11AE72168EC3}"/>
                  </a:ext>
                </a:extLst>
              </p:cNvPr>
              <p:cNvSpPr txBox="1"/>
              <p:nvPr/>
            </p:nvSpPr>
            <p:spPr>
              <a:xfrm>
                <a:off x="9282908" y="6248563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943397B-7288-49D7-BD7E-11AE7216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908" y="6248563"/>
                <a:ext cx="548640" cy="369332"/>
              </a:xfrm>
              <a:prstGeom prst="rect">
                <a:avLst/>
              </a:prstGeom>
              <a:blipFill>
                <a:blip r:embed="rId10"/>
                <a:stretch>
                  <a:fillRect r="-3333"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56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More 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46" y="1333850"/>
            <a:ext cx="8946541" cy="5071432"/>
          </a:xfrm>
        </p:spPr>
        <p:txBody>
          <a:bodyPr>
            <a:normAutofit/>
          </a:bodyPr>
          <a:lstStyle/>
          <a:p>
            <a:r>
              <a:rPr lang="es-ES" sz="3200" dirty="0"/>
              <a:t>Real </a:t>
            </a:r>
            <a:r>
              <a:rPr lang="es-ES" sz="3200" dirty="0" err="1"/>
              <a:t>problems</a:t>
            </a:r>
            <a:r>
              <a:rPr lang="es-ES" sz="3200" dirty="0"/>
              <a:t>:</a:t>
            </a:r>
          </a:p>
          <a:p>
            <a:pPr lvl="1"/>
            <a:r>
              <a:rPr lang="es-ES" sz="3000" dirty="0"/>
              <a:t>+250k </a:t>
            </a:r>
            <a:r>
              <a:rPr lang="es-ES" sz="3000" dirty="0" err="1"/>
              <a:t>SKUs</a:t>
            </a:r>
            <a:endParaRPr lang="es-ES" sz="3000" dirty="0"/>
          </a:p>
          <a:p>
            <a:pPr lvl="1"/>
            <a:r>
              <a:rPr lang="es-ES" sz="3000" dirty="0" err="1"/>
              <a:t>interrupted</a:t>
            </a:r>
            <a:r>
              <a:rPr lang="es-ES" sz="3000" dirty="0"/>
              <a:t> data</a:t>
            </a:r>
          </a:p>
          <a:p>
            <a:pPr lvl="1"/>
            <a:r>
              <a:rPr lang="es-ES" sz="3000" dirty="0"/>
              <a:t>new </a:t>
            </a:r>
            <a:r>
              <a:rPr lang="es-ES" sz="3000" dirty="0" err="1"/>
              <a:t>products</a:t>
            </a:r>
            <a:endParaRPr lang="es-ES" sz="3000" dirty="0"/>
          </a:p>
          <a:p>
            <a:pPr lvl="1"/>
            <a:r>
              <a:rPr lang="es-ES" sz="3000" dirty="0" err="1"/>
              <a:t>Hierarchical</a:t>
            </a:r>
            <a:r>
              <a:rPr lang="es-ES" sz="3000" dirty="0"/>
              <a:t> </a:t>
            </a:r>
            <a:r>
              <a:rPr lang="es-ES" sz="3000" dirty="0" err="1"/>
              <a:t>forecasting</a:t>
            </a:r>
            <a:endParaRPr lang="es-ES" sz="2800" dirty="0"/>
          </a:p>
          <a:p>
            <a:pPr marL="457200" lvl="1" indent="0" algn="r">
              <a:buNone/>
            </a:pPr>
            <a:endParaRPr lang="es-ES" sz="3000" i="1" dirty="0"/>
          </a:p>
        </p:txBody>
      </p:sp>
    </p:spTree>
    <p:extLst>
      <p:ext uri="{BB962C8B-B14F-4D97-AF65-F5344CB8AC3E}">
        <p14:creationId xmlns:p14="http://schemas.microsoft.com/office/powerpoint/2010/main" val="87482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8EDD5-2BC5-4890-AD72-11502FCD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!!!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C5EE0-B911-44EE-B815-45F9850D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73415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/>
              <a:t>BIBLIOGRAFÍA:</a:t>
            </a:r>
          </a:p>
          <a:p>
            <a:r>
              <a:rPr lang="es-ES" sz="1800" dirty="0" err="1"/>
              <a:t>Forecasting</a:t>
            </a:r>
            <a:r>
              <a:rPr lang="es-ES" sz="1800" dirty="0"/>
              <a:t>: </a:t>
            </a:r>
            <a:r>
              <a:rPr lang="es-ES" sz="1800" dirty="0" err="1"/>
              <a:t>Principles</a:t>
            </a:r>
            <a:r>
              <a:rPr lang="es-ES" sz="1800" dirty="0"/>
              <a:t> and </a:t>
            </a:r>
            <a:r>
              <a:rPr lang="es-ES" sz="1800" dirty="0" err="1"/>
              <a:t>Practice</a:t>
            </a:r>
            <a:r>
              <a:rPr lang="es-ES" sz="1800" dirty="0"/>
              <a:t> </a:t>
            </a:r>
            <a:r>
              <a:rPr lang="es-ES" dirty="0"/>
              <a:t>(R)</a:t>
            </a:r>
          </a:p>
          <a:p>
            <a:pPr lvl="1"/>
            <a:r>
              <a:rPr lang="es-ES" dirty="0">
                <a:hlinkClick r:id="rId2"/>
              </a:rPr>
              <a:t>https://otexts.com/fpp2/</a:t>
            </a:r>
            <a:endParaRPr lang="es-ES" dirty="0"/>
          </a:p>
          <a:p>
            <a:r>
              <a:rPr lang="es-ES" sz="1800" dirty="0" err="1"/>
              <a:t>Practical</a:t>
            </a:r>
            <a:r>
              <a:rPr lang="es-ES" sz="1800" dirty="0"/>
              <a:t> Time Series </a:t>
            </a:r>
            <a:r>
              <a:rPr lang="es-ES" sz="1800" dirty="0" err="1"/>
              <a:t>Analysis</a:t>
            </a:r>
            <a:r>
              <a:rPr lang="es-ES" sz="1800" dirty="0"/>
              <a:t> (Python)</a:t>
            </a:r>
          </a:p>
          <a:p>
            <a:pPr lvl="1"/>
            <a:r>
              <a:rPr lang="es-ES" sz="1600" dirty="0">
                <a:hlinkClick r:id="rId3"/>
              </a:rPr>
              <a:t>https://www.packtpub.com/big-data-and-business-intelligence/practical-time-series-analysis</a:t>
            </a:r>
            <a:endParaRPr lang="es-ES" sz="1600" dirty="0"/>
          </a:p>
          <a:p>
            <a:pPr lvl="1"/>
            <a:endParaRPr lang="es-ES" sz="1600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50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8868"/>
            <a:ext cx="8946541" cy="4709531"/>
          </a:xfrm>
        </p:spPr>
        <p:txBody>
          <a:bodyPr>
            <a:normAutofit/>
          </a:bodyPr>
          <a:lstStyle/>
          <a:p>
            <a:r>
              <a:rPr lang="es-ES" sz="3200" dirty="0"/>
              <a:t>Debatir, discutir y compartir experiencias y prácticas.</a:t>
            </a:r>
          </a:p>
          <a:p>
            <a:r>
              <a:rPr lang="es-ES" sz="3200" dirty="0"/>
              <a:t>Preguntarnos por qué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8FC0E0-5910-4513-90C2-D5A20F21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47" y="3365734"/>
            <a:ext cx="3244248" cy="2421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B2FB52-3428-400C-BADE-2DF8E0743B6C}"/>
              </a:ext>
            </a:extLst>
          </p:cNvPr>
          <p:cNvSpPr txBox="1"/>
          <p:nvPr/>
        </p:nvSpPr>
        <p:spPr>
          <a:xfrm>
            <a:off x="1102331" y="6017566"/>
            <a:ext cx="1030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REPO: https://github.com/manualrg/DSLAB_Python/ML_Engineering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8FA3BB-B895-47B0-B14E-A1FD1DE9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37" y="3365734"/>
            <a:ext cx="6120749" cy="24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0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445BF-4CA3-45DF-BEDF-9F26A3E4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FE486-C5AB-40A7-A647-9E8AA98A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3200" dirty="0"/>
              <a:t>Introducción</a:t>
            </a:r>
          </a:p>
          <a:p>
            <a:r>
              <a:rPr lang="es-ES" sz="3200" dirty="0"/>
              <a:t>EDA (</a:t>
            </a:r>
            <a:r>
              <a:rPr lang="es-ES" sz="3200" dirty="0" err="1"/>
              <a:t>Exploratory</a:t>
            </a:r>
            <a:r>
              <a:rPr lang="es-ES" sz="3200" dirty="0"/>
              <a:t> Data </a:t>
            </a:r>
            <a:r>
              <a:rPr lang="es-ES" sz="3200" dirty="0" err="1"/>
              <a:t>Analysis</a:t>
            </a:r>
            <a:r>
              <a:rPr lang="es-ES" sz="3200" dirty="0"/>
              <a:t>) de series temporales</a:t>
            </a:r>
          </a:p>
          <a:p>
            <a:r>
              <a:rPr lang="es-ES" sz="3200" dirty="0"/>
              <a:t>Métodos de </a:t>
            </a:r>
            <a:r>
              <a:rPr lang="es-ES" sz="3200" dirty="0" err="1"/>
              <a:t>Feature</a:t>
            </a:r>
            <a:r>
              <a:rPr lang="es-ES" sz="3200" dirty="0"/>
              <a:t> </a:t>
            </a:r>
            <a:r>
              <a:rPr lang="es-ES" sz="3200" dirty="0" err="1"/>
              <a:t>Engineering</a:t>
            </a:r>
            <a:r>
              <a:rPr lang="es-ES" sz="3200" dirty="0"/>
              <a:t> específicos para problemas de </a:t>
            </a:r>
            <a:r>
              <a:rPr lang="es-ES" sz="3200" dirty="0" err="1"/>
              <a:t>forecasting</a:t>
            </a:r>
            <a:endParaRPr lang="es-ES" sz="3200" dirty="0"/>
          </a:p>
          <a:p>
            <a:r>
              <a:rPr lang="es-ES" sz="3200" dirty="0"/>
              <a:t>Predicción de la demanda energética en España con modelos de Machine </a:t>
            </a:r>
            <a:r>
              <a:rPr lang="es-ES" sz="3200" dirty="0" err="1"/>
              <a:t>Learning</a:t>
            </a:r>
            <a:endParaRPr lang="es-ES" sz="3200" dirty="0"/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6716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8868"/>
            <a:ext cx="8946541" cy="4709531"/>
          </a:xfrm>
        </p:spPr>
        <p:txBody>
          <a:bodyPr>
            <a:normAutofit/>
          </a:bodyPr>
          <a:lstStyle/>
          <a:p>
            <a:r>
              <a:rPr lang="es-ES" sz="3200" dirty="0"/>
              <a:t>Sistema Eléctrico:</a:t>
            </a:r>
          </a:p>
          <a:p>
            <a:pPr lvl="1"/>
            <a:r>
              <a:rPr lang="es-ES" sz="3000" dirty="0"/>
              <a:t>Generadores </a:t>
            </a:r>
          </a:p>
          <a:p>
            <a:pPr lvl="2"/>
            <a:r>
              <a:rPr lang="es-ES" sz="2600" dirty="0"/>
              <a:t>Mercado mayorista (bilateral, pool)</a:t>
            </a:r>
          </a:p>
          <a:p>
            <a:pPr lvl="1"/>
            <a:r>
              <a:rPr lang="es-ES" sz="3000" dirty="0"/>
              <a:t>Transportista</a:t>
            </a:r>
          </a:p>
          <a:p>
            <a:pPr lvl="1"/>
            <a:r>
              <a:rPr lang="es-ES" sz="3000" dirty="0"/>
              <a:t>Distribuidoras</a:t>
            </a:r>
          </a:p>
          <a:p>
            <a:pPr lvl="1"/>
            <a:r>
              <a:rPr lang="es-ES" sz="3000" dirty="0"/>
              <a:t>Comercializadoras</a:t>
            </a:r>
          </a:p>
          <a:p>
            <a:pPr lvl="1"/>
            <a:r>
              <a:rPr lang="es-ES" sz="3000" dirty="0"/>
              <a:t>Consumidores </a:t>
            </a:r>
          </a:p>
          <a:p>
            <a:pPr lvl="2"/>
            <a:r>
              <a:rPr lang="es-ES" sz="2800" dirty="0"/>
              <a:t>Mercado minorista (PVPC, libre)</a:t>
            </a:r>
          </a:p>
        </p:txBody>
      </p:sp>
    </p:spTree>
    <p:extLst>
      <p:ext uri="{BB962C8B-B14F-4D97-AF65-F5344CB8AC3E}">
        <p14:creationId xmlns:p14="http://schemas.microsoft.com/office/powerpoint/2010/main" val="152813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8868"/>
            <a:ext cx="8946541" cy="4866414"/>
          </a:xfrm>
        </p:spPr>
        <p:txBody>
          <a:bodyPr>
            <a:normAutofit/>
          </a:bodyPr>
          <a:lstStyle/>
          <a:p>
            <a:r>
              <a:rPr lang="es-ES" sz="3200" dirty="0"/>
              <a:t>REE (Red Eléctrica de España)</a:t>
            </a:r>
          </a:p>
          <a:p>
            <a:pPr lvl="1"/>
            <a:r>
              <a:rPr lang="es-ES" sz="3000" dirty="0"/>
              <a:t>Operador del sistema Eléctrico</a:t>
            </a:r>
          </a:p>
          <a:p>
            <a:pPr lvl="1"/>
            <a:r>
              <a:rPr lang="es-ES" sz="3000" dirty="0"/>
              <a:t>Transportista</a:t>
            </a:r>
          </a:p>
          <a:p>
            <a:r>
              <a:rPr lang="es-ES" sz="3200" dirty="0"/>
              <a:t>OMIE (</a:t>
            </a:r>
            <a:r>
              <a:rPr lang="es-ES" sz="3000" dirty="0"/>
              <a:t>Operador del Mercado Ibérico de Electricidad)</a:t>
            </a:r>
          </a:p>
          <a:p>
            <a:pPr marL="914400" lvl="1" indent="-457200"/>
            <a:r>
              <a:rPr lang="es-ES" sz="3000" dirty="0"/>
              <a:t>Pool: </a:t>
            </a:r>
            <a:r>
              <a:rPr lang="es-ES" sz="2800" dirty="0"/>
              <a:t>Subasta diaria marginalista</a:t>
            </a:r>
          </a:p>
          <a:p>
            <a:pPr marL="457200" lvl="1" indent="0">
              <a:buNone/>
            </a:pPr>
            <a:endParaRPr lang="es-ES" sz="3000" i="1" dirty="0"/>
          </a:p>
        </p:txBody>
      </p:sp>
    </p:spTree>
    <p:extLst>
      <p:ext uri="{BB962C8B-B14F-4D97-AF65-F5344CB8AC3E}">
        <p14:creationId xmlns:p14="http://schemas.microsoft.com/office/powerpoint/2010/main" val="266743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8868"/>
            <a:ext cx="8946541" cy="751750"/>
          </a:xfrm>
        </p:spPr>
        <p:txBody>
          <a:bodyPr>
            <a:normAutofit/>
          </a:bodyPr>
          <a:lstStyle/>
          <a:p>
            <a:r>
              <a:rPr lang="es-ES" sz="3200" dirty="0"/>
              <a:t>Fuente: </a:t>
            </a:r>
            <a:r>
              <a:rPr lang="es-ES" sz="3200" dirty="0">
                <a:hlinkClick r:id="rId2"/>
              </a:rPr>
              <a:t>https://www.esios.ree.es/es</a:t>
            </a:r>
            <a:endParaRPr lang="es-ES" sz="3200" dirty="0"/>
          </a:p>
          <a:p>
            <a:pPr marL="457200" lvl="1" indent="0">
              <a:buNone/>
            </a:pPr>
            <a:endParaRPr lang="es-ES" sz="3000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70D7D2-B7A7-4780-9E94-82EDE055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59" y="2290618"/>
            <a:ext cx="5012731" cy="40224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9BFB6C-0789-4F94-90E3-D30567702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412" y="2289022"/>
            <a:ext cx="4679276" cy="40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3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46" y="1142198"/>
            <a:ext cx="8946541" cy="4866414"/>
          </a:xfrm>
        </p:spPr>
        <p:txBody>
          <a:bodyPr>
            <a:normAutofit/>
          </a:bodyPr>
          <a:lstStyle/>
          <a:p>
            <a:r>
              <a:rPr lang="es-ES" sz="3200" dirty="0"/>
              <a:t>Datos:</a:t>
            </a:r>
          </a:p>
          <a:p>
            <a:pPr lvl="1"/>
            <a:r>
              <a:rPr lang="es-ES" sz="3000" dirty="0"/>
              <a:t>Demanda de electricidad semanal: 2015-01-11 al 2018-08-26</a:t>
            </a:r>
          </a:p>
          <a:p>
            <a:r>
              <a:rPr lang="es-ES" sz="3200" dirty="0"/>
              <a:t>Predicción de 4 periodos</a:t>
            </a:r>
            <a:endParaRPr lang="es-ES" sz="3000" dirty="0"/>
          </a:p>
          <a:p>
            <a:pPr marL="457200" lvl="1" indent="0">
              <a:buNone/>
            </a:pPr>
            <a:endParaRPr lang="es-ES" sz="3000" i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EEDF4-F509-4DED-8C3B-DBF213ABFCF9}"/>
              </a:ext>
            </a:extLst>
          </p:cNvPr>
          <p:cNvCxnSpPr>
            <a:cxnSpLocks/>
          </p:cNvCxnSpPr>
          <p:nvPr/>
        </p:nvCxnSpPr>
        <p:spPr>
          <a:xfrm flipV="1">
            <a:off x="5142451" y="3634055"/>
            <a:ext cx="4576936" cy="301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AF82E0-3ADD-4268-B341-C2672BEAEACF}"/>
              </a:ext>
            </a:extLst>
          </p:cNvPr>
          <p:cNvSpPr/>
          <p:nvPr/>
        </p:nvSpPr>
        <p:spPr>
          <a:xfrm>
            <a:off x="6631180" y="3694911"/>
            <a:ext cx="385893" cy="2852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7FBA2B6-7956-4A8B-908E-2F0D1E6727A5}"/>
                  </a:ext>
                </a:extLst>
              </p:cNvPr>
              <p:cNvSpPr txBox="1"/>
              <p:nvPr/>
            </p:nvSpPr>
            <p:spPr>
              <a:xfrm>
                <a:off x="6525558" y="3911000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7FBA2B6-7956-4A8B-908E-2F0D1E67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58" y="3911000"/>
                <a:ext cx="595618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E2D7803-C0DB-4D06-BFBD-3CEFF67B62F1}"/>
                  </a:ext>
                </a:extLst>
              </p:cNvPr>
              <p:cNvSpPr txBox="1"/>
              <p:nvPr/>
            </p:nvSpPr>
            <p:spPr>
              <a:xfrm>
                <a:off x="7229255" y="3917111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E2D7803-C0DB-4D06-BFBD-3CEFF67B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55" y="3917111"/>
                <a:ext cx="595618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F993C49-D010-4644-B5DE-F349A465FD97}"/>
              </a:ext>
            </a:extLst>
          </p:cNvPr>
          <p:cNvCxnSpPr>
            <a:endCxn id="10" idx="0"/>
          </p:cNvCxnSpPr>
          <p:nvPr/>
        </p:nvCxnSpPr>
        <p:spPr>
          <a:xfrm>
            <a:off x="7525667" y="3428417"/>
            <a:ext cx="1397" cy="48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E8DD3C4-6B43-4362-88F4-CF94C2DB02ED}"/>
                  </a:ext>
                </a:extLst>
              </p:cNvPr>
              <p:cNvSpPr txBox="1"/>
              <p:nvPr/>
            </p:nvSpPr>
            <p:spPr>
              <a:xfrm>
                <a:off x="7855553" y="3911000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E8DD3C4-6B43-4362-88F4-CF94C2DB0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53" y="3911000"/>
                <a:ext cx="595618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BA4ADFC-CC63-46BE-A6F7-5824D7FC8EB0}"/>
              </a:ext>
            </a:extLst>
          </p:cNvPr>
          <p:cNvCxnSpPr>
            <a:endCxn id="13" idx="0"/>
          </p:cNvCxnSpPr>
          <p:nvPr/>
        </p:nvCxnSpPr>
        <p:spPr>
          <a:xfrm>
            <a:off x="8151965" y="3422306"/>
            <a:ext cx="1397" cy="48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D02AE7C-E216-4BFB-8FCA-8CFA6B7BC52B}"/>
                  </a:ext>
                </a:extLst>
              </p:cNvPr>
              <p:cNvSpPr txBox="1"/>
              <p:nvPr/>
            </p:nvSpPr>
            <p:spPr>
              <a:xfrm>
                <a:off x="8528570" y="3911000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D02AE7C-E216-4BFB-8FCA-8CFA6B7B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70" y="3911000"/>
                <a:ext cx="59561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8F4F543-CE35-4E8C-BF33-8740718CEE54}"/>
              </a:ext>
            </a:extLst>
          </p:cNvPr>
          <p:cNvCxnSpPr>
            <a:endCxn id="15" idx="0"/>
          </p:cNvCxnSpPr>
          <p:nvPr/>
        </p:nvCxnSpPr>
        <p:spPr>
          <a:xfrm>
            <a:off x="8824982" y="3422306"/>
            <a:ext cx="1397" cy="48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A2A33377-07EE-4EDE-A165-0C218E8ED6F3}"/>
              </a:ext>
            </a:extLst>
          </p:cNvPr>
          <p:cNvSpPr/>
          <p:nvPr/>
        </p:nvSpPr>
        <p:spPr>
          <a:xfrm>
            <a:off x="6854047" y="4365993"/>
            <a:ext cx="671620" cy="2181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B88D85-5C0A-473C-B3EF-62CAC3347A25}"/>
              </a:ext>
            </a:extLst>
          </p:cNvPr>
          <p:cNvSpPr txBox="1"/>
          <p:nvPr/>
        </p:nvSpPr>
        <p:spPr>
          <a:xfrm>
            <a:off x="6892048" y="4461528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 panose="05050102010706020507" pitchFamily="18" charset="2"/>
              </a:rPr>
              <a:t>=1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E9A5497-D4E7-4A9C-AFAE-486AEB8E78BE}"/>
                  </a:ext>
                </a:extLst>
              </p:cNvPr>
              <p:cNvSpPr txBox="1"/>
              <p:nvPr/>
            </p:nvSpPr>
            <p:spPr>
              <a:xfrm>
                <a:off x="9163586" y="3911000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E9A5497-D4E7-4A9C-AFAE-486AEB8E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86" y="3911000"/>
                <a:ext cx="59561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9D64694-65F8-4ABA-A2B3-65E28B410A2A}"/>
              </a:ext>
            </a:extLst>
          </p:cNvPr>
          <p:cNvCxnSpPr>
            <a:endCxn id="22" idx="0"/>
          </p:cNvCxnSpPr>
          <p:nvPr/>
        </p:nvCxnSpPr>
        <p:spPr>
          <a:xfrm>
            <a:off x="9459998" y="3422306"/>
            <a:ext cx="1397" cy="48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13C0E6A9-9684-4DF5-B2A5-50F681E6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13873"/>
              </p:ext>
            </p:extLst>
          </p:nvPr>
        </p:nvGraphicFramePr>
        <p:xfrm>
          <a:off x="5275610" y="4950127"/>
          <a:ext cx="460216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542">
                  <a:extLst>
                    <a:ext uri="{9D8B030D-6E8A-4147-A177-3AD203B41FA5}">
                      <a16:colId xmlns:a16="http://schemas.microsoft.com/office/drawing/2014/main" val="798191973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157448368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1276879375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239759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y_lag2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y_t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31-12-18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7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07-01-19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14-01-19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0993"/>
                  </a:ext>
                </a:extLst>
              </a:tr>
            </a:tbl>
          </a:graphicData>
        </a:graphic>
      </p:graphicFrame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2BD497E2-6FA2-4EBC-88E7-671088CB1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65593"/>
              </p:ext>
            </p:extLst>
          </p:nvPr>
        </p:nvGraphicFramePr>
        <p:xfrm>
          <a:off x="1746116" y="3933557"/>
          <a:ext cx="2301084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542">
                  <a:extLst>
                    <a:ext uri="{9D8B030D-6E8A-4147-A177-3AD203B41FA5}">
                      <a16:colId xmlns:a16="http://schemas.microsoft.com/office/drawing/2014/main" val="798191973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157448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31-12-18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7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07-01-19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14-01-19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21-01-19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28-01-19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32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53EE-11D7-4204-85D7-294C5C76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E819A-2237-4747-B7C9-97CC3EC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46" y="1142198"/>
            <a:ext cx="8946541" cy="4866414"/>
          </a:xfrm>
        </p:spPr>
        <p:txBody>
          <a:bodyPr>
            <a:normAutofit/>
          </a:bodyPr>
          <a:lstStyle/>
          <a:p>
            <a:r>
              <a:rPr lang="es-ES" sz="3200" dirty="0" err="1"/>
              <a:t>Forecasting</a:t>
            </a:r>
            <a:r>
              <a:rPr lang="es-ES" sz="3200" dirty="0"/>
              <a:t> &gt; Regresión </a:t>
            </a:r>
            <a:r>
              <a:rPr lang="es-ES" sz="3200" dirty="0" err="1"/>
              <a:t>multi-periodo</a:t>
            </a:r>
            <a:endParaRPr lang="es-ES" sz="3000" dirty="0"/>
          </a:p>
          <a:p>
            <a:pPr marL="457200" lvl="1" indent="0">
              <a:buNone/>
            </a:pPr>
            <a:endParaRPr lang="es-ES" sz="3000" i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EEDF4-F509-4DED-8C3B-DBF213ABFCF9}"/>
              </a:ext>
            </a:extLst>
          </p:cNvPr>
          <p:cNvCxnSpPr>
            <a:cxnSpLocks/>
          </p:cNvCxnSpPr>
          <p:nvPr/>
        </p:nvCxnSpPr>
        <p:spPr>
          <a:xfrm flipV="1">
            <a:off x="5269186" y="1870626"/>
            <a:ext cx="4576936" cy="301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EAF82E0-3ADD-4268-B341-C2672BEAEACF}"/>
              </a:ext>
            </a:extLst>
          </p:cNvPr>
          <p:cNvSpPr/>
          <p:nvPr/>
        </p:nvSpPr>
        <p:spPr>
          <a:xfrm>
            <a:off x="6757915" y="1931482"/>
            <a:ext cx="385893" cy="2852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7FBA2B6-7956-4A8B-908E-2F0D1E6727A5}"/>
                  </a:ext>
                </a:extLst>
              </p:cNvPr>
              <p:cNvSpPr txBox="1"/>
              <p:nvPr/>
            </p:nvSpPr>
            <p:spPr>
              <a:xfrm>
                <a:off x="6652293" y="2147571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7FBA2B6-7956-4A8B-908E-2F0D1E67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93" y="2147571"/>
                <a:ext cx="595618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E2D7803-C0DB-4D06-BFBD-3CEFF67B62F1}"/>
                  </a:ext>
                </a:extLst>
              </p:cNvPr>
              <p:cNvSpPr txBox="1"/>
              <p:nvPr/>
            </p:nvSpPr>
            <p:spPr>
              <a:xfrm>
                <a:off x="7355990" y="2153682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E2D7803-C0DB-4D06-BFBD-3CEFF67B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90" y="2153682"/>
                <a:ext cx="595618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F993C49-D010-4644-B5DE-F349A465FD97}"/>
              </a:ext>
            </a:extLst>
          </p:cNvPr>
          <p:cNvCxnSpPr>
            <a:endCxn id="10" idx="0"/>
          </p:cNvCxnSpPr>
          <p:nvPr/>
        </p:nvCxnSpPr>
        <p:spPr>
          <a:xfrm>
            <a:off x="7652402" y="1664988"/>
            <a:ext cx="1397" cy="48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E8DD3C4-6B43-4362-88F4-CF94C2DB02ED}"/>
                  </a:ext>
                </a:extLst>
              </p:cNvPr>
              <p:cNvSpPr txBox="1"/>
              <p:nvPr/>
            </p:nvSpPr>
            <p:spPr>
              <a:xfrm>
                <a:off x="7982288" y="2147571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E8DD3C4-6B43-4362-88F4-CF94C2DB0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288" y="2147571"/>
                <a:ext cx="595618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BA4ADFC-CC63-46BE-A6F7-5824D7FC8EB0}"/>
              </a:ext>
            </a:extLst>
          </p:cNvPr>
          <p:cNvCxnSpPr>
            <a:endCxn id="13" idx="0"/>
          </p:cNvCxnSpPr>
          <p:nvPr/>
        </p:nvCxnSpPr>
        <p:spPr>
          <a:xfrm>
            <a:off x="8278700" y="1658877"/>
            <a:ext cx="1397" cy="48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D02AE7C-E216-4BFB-8FCA-8CFA6B7BC52B}"/>
                  </a:ext>
                </a:extLst>
              </p:cNvPr>
              <p:cNvSpPr txBox="1"/>
              <p:nvPr/>
            </p:nvSpPr>
            <p:spPr>
              <a:xfrm>
                <a:off x="8655305" y="2147571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D02AE7C-E216-4BFB-8FCA-8CFA6B7B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05" y="2147571"/>
                <a:ext cx="595618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8F4F543-CE35-4E8C-BF33-8740718CEE54}"/>
              </a:ext>
            </a:extLst>
          </p:cNvPr>
          <p:cNvCxnSpPr>
            <a:endCxn id="15" idx="0"/>
          </p:cNvCxnSpPr>
          <p:nvPr/>
        </p:nvCxnSpPr>
        <p:spPr>
          <a:xfrm>
            <a:off x="8951717" y="1658877"/>
            <a:ext cx="1397" cy="48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A2A33377-07EE-4EDE-A165-0C218E8ED6F3}"/>
              </a:ext>
            </a:extLst>
          </p:cNvPr>
          <p:cNvSpPr/>
          <p:nvPr/>
        </p:nvSpPr>
        <p:spPr>
          <a:xfrm>
            <a:off x="7615798" y="2542728"/>
            <a:ext cx="671620" cy="2181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B88D85-5C0A-473C-B3EF-62CAC3347A25}"/>
              </a:ext>
            </a:extLst>
          </p:cNvPr>
          <p:cNvSpPr txBox="1"/>
          <p:nvPr/>
        </p:nvSpPr>
        <p:spPr>
          <a:xfrm>
            <a:off x="7660337" y="2721009"/>
            <a:ext cx="5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ym typeface="Symbol" panose="05050102010706020507" pitchFamily="18" charset="2"/>
              </a:rPr>
              <a:t>=2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E9A5497-D4E7-4A9C-AFAE-486AEB8E78BE}"/>
                  </a:ext>
                </a:extLst>
              </p:cNvPr>
              <p:cNvSpPr txBox="1"/>
              <p:nvPr/>
            </p:nvSpPr>
            <p:spPr>
              <a:xfrm>
                <a:off x="9290321" y="2147571"/>
                <a:ext cx="595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E9A5497-D4E7-4A9C-AFAE-486AEB8E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321" y="2147571"/>
                <a:ext cx="59561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9D64694-65F8-4ABA-A2B3-65E28B410A2A}"/>
              </a:ext>
            </a:extLst>
          </p:cNvPr>
          <p:cNvCxnSpPr>
            <a:endCxn id="22" idx="0"/>
          </p:cNvCxnSpPr>
          <p:nvPr/>
        </p:nvCxnSpPr>
        <p:spPr>
          <a:xfrm>
            <a:off x="9586733" y="1658877"/>
            <a:ext cx="1397" cy="488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13C0E6A9-9684-4DF5-B2A5-50F681E6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93498"/>
              </p:ext>
            </p:extLst>
          </p:nvPr>
        </p:nvGraphicFramePr>
        <p:xfrm>
          <a:off x="4601022" y="3082081"/>
          <a:ext cx="575271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542">
                  <a:extLst>
                    <a:ext uri="{9D8B030D-6E8A-4147-A177-3AD203B41FA5}">
                      <a16:colId xmlns:a16="http://schemas.microsoft.com/office/drawing/2014/main" val="798191973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157448368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1276879375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2397592889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224910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y_lag1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y_lag2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y_t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y_t1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31-12-18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7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07-01-19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14-01-19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0993"/>
                  </a:ext>
                </a:extLst>
              </a:tr>
            </a:tbl>
          </a:graphicData>
        </a:graphic>
      </p:graphicFrame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2BD497E2-6FA2-4EBC-88E7-671088CB1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01529"/>
              </p:ext>
            </p:extLst>
          </p:nvPr>
        </p:nvGraphicFramePr>
        <p:xfrm>
          <a:off x="1488580" y="1870626"/>
          <a:ext cx="2301084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542">
                  <a:extLst>
                    <a:ext uri="{9D8B030D-6E8A-4147-A177-3AD203B41FA5}">
                      <a16:colId xmlns:a16="http://schemas.microsoft.com/office/drawing/2014/main" val="798191973"/>
                    </a:ext>
                  </a:extLst>
                </a:gridCol>
                <a:gridCol w="1150542">
                  <a:extLst>
                    <a:ext uri="{9D8B030D-6E8A-4147-A177-3AD203B41FA5}">
                      <a16:colId xmlns:a16="http://schemas.microsoft.com/office/drawing/2014/main" val="157448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31-12-18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7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07-01-19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4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14-01-19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21-01-19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28-01-19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27175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7E9BAAC9-A1CC-46D9-96CD-38146D6CF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655" y="4632678"/>
            <a:ext cx="7523424" cy="21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27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508</Words>
  <Application>Microsoft Office PowerPoint</Application>
  <PresentationFormat>Panorámica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Century Gothic</vt:lpstr>
      <vt:lpstr>Wingdings 3</vt:lpstr>
      <vt:lpstr>Ion</vt:lpstr>
      <vt:lpstr>3TS: ML Engineering II</vt:lpstr>
      <vt:lpstr>Objetivos</vt:lpstr>
      <vt:lpstr>Objetivos</vt:lpstr>
      <vt:lpstr>Índice de la sesión</vt:lpstr>
      <vt:lpstr>Introducción</vt:lpstr>
      <vt:lpstr>Introducción</vt:lpstr>
      <vt:lpstr>Introducción</vt:lpstr>
      <vt:lpstr>Introducción</vt:lpstr>
      <vt:lpstr>Introducción</vt:lpstr>
      <vt:lpstr>Time Series EDA</vt:lpstr>
      <vt:lpstr>Time Series EDA</vt:lpstr>
      <vt:lpstr>Time Series EDA</vt:lpstr>
      <vt:lpstr>Time Series EDA</vt:lpstr>
      <vt:lpstr>Time Series EDA</vt:lpstr>
      <vt:lpstr>Feature Engineering in Forecasting</vt:lpstr>
      <vt:lpstr>Feature Engineering in Forecasting</vt:lpstr>
      <vt:lpstr>Machine Learning and Multi- Period Forecasting</vt:lpstr>
      <vt:lpstr>Machine Learning and Multi- Period Forecasting</vt:lpstr>
      <vt:lpstr>Machine Learning and Multi- Period Forecasting</vt:lpstr>
      <vt:lpstr>Machine Learning and Multi-Period Forecasting</vt:lpstr>
      <vt:lpstr>More ideas</vt:lpstr>
      <vt:lpstr>More ideas</vt:lpstr>
      <vt:lpstr>GRACIAS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3TS: ML Engineering</dc:title>
  <dc:creator>Manuel Alberto Romero</dc:creator>
  <cp:lastModifiedBy>Manuel Alberto Romero</cp:lastModifiedBy>
  <cp:revision>37</cp:revision>
  <dcterms:created xsi:type="dcterms:W3CDTF">2018-10-23T21:12:11Z</dcterms:created>
  <dcterms:modified xsi:type="dcterms:W3CDTF">2019-01-29T10:06:57Z</dcterms:modified>
</cp:coreProperties>
</file>