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Alberto Romero" initials="MAR" lastIdx="1" clrIdx="0">
    <p:extLst>
      <p:ext uri="{19B8F6BF-5375-455C-9EA6-DF929625EA0E}">
        <p15:presenceInfo xmlns:p15="http://schemas.microsoft.com/office/powerpoint/2012/main" userId="S-1-5-21-1659004503-1500820517-839522115-44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711D3-FDF1-4212-8DAB-E356443DD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3TS: ML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CBB9F-4B83-4FBA-8D51-292A67ECA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TÉCNICAS básicas DE MODELADO PREDICTIVO</a:t>
            </a:r>
          </a:p>
        </p:txBody>
      </p:sp>
    </p:spTree>
    <p:extLst>
      <p:ext uri="{BB962C8B-B14F-4D97-AF65-F5344CB8AC3E}">
        <p14:creationId xmlns:p14="http://schemas.microsoft.com/office/powerpoint/2010/main" val="398597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F18E-C144-4C2A-9A23-C379E44F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: High </a:t>
            </a:r>
            <a:r>
              <a:rPr lang="es-ES" dirty="0" err="1"/>
              <a:t>Skewness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74C69BB-E4A8-48AA-82CE-24EB22DB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4C826D-9C1C-4F9A-8227-532B97CD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94" y="1478056"/>
            <a:ext cx="3559795" cy="26726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B80BFE-A9E8-4B2E-9F8B-77E6C072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05" y="1478055"/>
            <a:ext cx="3559795" cy="26767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BDAB42-6F29-44F4-8983-01A921B0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316" y="1474208"/>
            <a:ext cx="3559795" cy="28940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F5DD7B-BADD-40D6-9FA6-0A3270A28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59" y="4724399"/>
            <a:ext cx="48101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58A57-70C4-4D07-A028-48CA9AC6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: High </a:t>
            </a:r>
            <a:r>
              <a:rPr lang="es-ES" dirty="0" err="1"/>
              <a:t>Skewness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1B031-C73F-4B41-B57F-75C77B66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B51229-5A73-447F-B571-AFE8A033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37384"/>
            <a:ext cx="3803653" cy="28673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5909FA-86AA-4411-8C2E-A4DB7B5B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14" y="4617295"/>
            <a:ext cx="46386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FEDF4A-959A-423F-A9B9-CF0C1BE8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370" y="2200009"/>
            <a:ext cx="6883519" cy="20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D3A4-6EAC-4A61-9FAD-7A13D648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Categorial </a:t>
            </a:r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B56EB-3AC5-41FA-A84B-2A3291CC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Nominal </a:t>
            </a:r>
            <a:r>
              <a:rPr lang="es-ES" sz="3200" dirty="0" err="1"/>
              <a:t>levels</a:t>
            </a:r>
            <a:r>
              <a:rPr lang="es-ES" sz="3200" dirty="0"/>
              <a:t> (as </a:t>
            </a:r>
            <a:r>
              <a:rPr lang="es-ES" sz="3200" dirty="0" err="1"/>
              <a:t>strings</a:t>
            </a:r>
            <a:r>
              <a:rPr lang="es-ES" sz="3200" dirty="0"/>
              <a:t>): OHE</a:t>
            </a:r>
          </a:p>
          <a:p>
            <a:r>
              <a:rPr lang="es-ES" sz="3200" dirty="0"/>
              <a:t>Ordinal </a:t>
            </a:r>
            <a:r>
              <a:rPr lang="es-ES" sz="3200" dirty="0" err="1"/>
              <a:t>levels</a:t>
            </a:r>
            <a:r>
              <a:rPr lang="es-ES" sz="3200" dirty="0"/>
              <a:t> (as </a:t>
            </a:r>
            <a:r>
              <a:rPr lang="es-ES" sz="3200" dirty="0" err="1"/>
              <a:t>numeric</a:t>
            </a:r>
            <a:r>
              <a:rPr lang="es-ES" sz="3200" dirty="0"/>
              <a:t>)</a:t>
            </a:r>
          </a:p>
          <a:p>
            <a:r>
              <a:rPr lang="es-ES" sz="3200" dirty="0" err="1"/>
              <a:t>Numeric</a:t>
            </a:r>
            <a:r>
              <a:rPr lang="es-ES" sz="3200" dirty="0"/>
              <a:t> </a:t>
            </a:r>
            <a:r>
              <a:rPr lang="es-ES" sz="3200" dirty="0" err="1"/>
              <a:t>mapping</a:t>
            </a:r>
            <a:r>
              <a:rPr lang="es-ES" sz="3200" dirty="0"/>
              <a:t>:</a:t>
            </a:r>
          </a:p>
          <a:p>
            <a:pPr lvl="1"/>
            <a:r>
              <a:rPr lang="es-ES" sz="3000" dirty="0" err="1"/>
              <a:t>Freq</a:t>
            </a:r>
            <a:r>
              <a:rPr lang="es-ES" sz="3000" dirty="0"/>
              <a:t> </a:t>
            </a:r>
            <a:r>
              <a:rPr lang="es-ES" sz="3000" dirty="0" err="1"/>
              <a:t>count</a:t>
            </a:r>
            <a:endParaRPr lang="es-ES" sz="3000" dirty="0"/>
          </a:p>
          <a:p>
            <a:pPr lvl="1"/>
            <a:r>
              <a:rPr lang="es-ES" sz="3000" dirty="0" err="1"/>
              <a:t>Freq</a:t>
            </a:r>
            <a:r>
              <a:rPr lang="es-ES" sz="3000" dirty="0"/>
              <a:t> </a:t>
            </a:r>
            <a:r>
              <a:rPr lang="es-ES" sz="3000" dirty="0" err="1"/>
              <a:t>idx</a:t>
            </a:r>
            <a:endParaRPr lang="es-ES" sz="3000" dirty="0"/>
          </a:p>
          <a:p>
            <a:pPr lvl="1"/>
            <a:r>
              <a:rPr lang="es-ES" sz="3000" dirty="0" err="1"/>
              <a:t>Event</a:t>
            </a:r>
            <a:r>
              <a:rPr lang="es-ES" sz="3000" dirty="0"/>
              <a:t> </a:t>
            </a:r>
            <a:r>
              <a:rPr lang="es-ES" sz="3000" dirty="0" err="1"/>
              <a:t>proportion</a:t>
            </a:r>
            <a:endParaRPr lang="es-ES" sz="3000" dirty="0"/>
          </a:p>
          <a:p>
            <a:r>
              <a:rPr lang="es-ES" sz="3200" dirty="0"/>
              <a:t>…</a:t>
            </a:r>
          </a:p>
          <a:p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FC68B7-0FBA-4433-8E32-CDE66741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133" y="2777349"/>
            <a:ext cx="3719251" cy="28763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28AF4D-3D2E-4C4E-82ED-DCB343D48B0F}"/>
              </a:ext>
            </a:extLst>
          </p:cNvPr>
          <p:cNvSpPr txBox="1"/>
          <p:nvPr/>
        </p:nvSpPr>
        <p:spPr>
          <a:xfrm>
            <a:off x="8349428" y="1908073"/>
            <a:ext cx="3090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/>
              <a:t>Design</a:t>
            </a:r>
            <a:r>
              <a:rPr lang="es-ES" sz="2200" dirty="0"/>
              <a:t> </a:t>
            </a:r>
            <a:r>
              <a:rPr lang="es-ES" sz="2200" dirty="0" err="1"/>
              <a:t>matrix</a:t>
            </a:r>
            <a:r>
              <a:rPr lang="es-ES" sz="2200" dirty="0"/>
              <a:t> (</a:t>
            </a:r>
            <a:r>
              <a:rPr lang="es-ES" sz="2200" dirty="0" err="1"/>
              <a:t>Sparse</a:t>
            </a:r>
            <a:r>
              <a:rPr lang="es-ES" sz="2200" dirty="0"/>
              <a:t> </a:t>
            </a:r>
            <a:r>
              <a:rPr lang="es-ES" sz="2200" dirty="0" err="1"/>
              <a:t>representation</a:t>
            </a:r>
            <a:r>
              <a:rPr lang="es-E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696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61D90-7AA9-4AB3-8CCB-4539713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Categorial </a:t>
            </a:r>
            <a:r>
              <a:rPr lang="es-ES" dirty="0" err="1"/>
              <a:t>Features</a:t>
            </a:r>
            <a:r>
              <a:rPr lang="es-ES" dirty="0"/>
              <a:t>: Nominal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39180-39B3-4E28-A051-ECFAAC47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BEC031-29D8-403C-BC12-2997F0E8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8"/>
            <a:ext cx="4743219" cy="34876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C38A05-4FB5-46B2-A7DC-2CD4F858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29" y="2724150"/>
            <a:ext cx="4581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44B98-C92A-4F5A-B66A-7539E9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Categorial </a:t>
            </a:r>
            <a:r>
              <a:rPr lang="es-ES" dirty="0" err="1"/>
              <a:t>Features</a:t>
            </a:r>
            <a:r>
              <a:rPr lang="es-ES" dirty="0"/>
              <a:t>: Ordinal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B4D05-898D-47AD-A71D-35E2A34B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57B87B-C785-427F-9A38-E22BF382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2801"/>
            <a:ext cx="4772025" cy="1533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96ED7D-FC0B-4FE2-ADD8-A095FD0B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02" y="2262801"/>
            <a:ext cx="5036880" cy="37757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5485B40-0806-48D9-A66F-D25EBD26B3C2}"/>
              </a:ext>
            </a:extLst>
          </p:cNvPr>
          <p:cNvSpPr txBox="1"/>
          <p:nvPr/>
        </p:nvSpPr>
        <p:spPr>
          <a:xfrm>
            <a:off x="7084960" y="4150658"/>
            <a:ext cx="3373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/>
              <a:t>Magical</a:t>
            </a:r>
            <a:r>
              <a:rPr lang="es-ES" sz="2200" dirty="0"/>
              <a:t> </a:t>
            </a:r>
            <a:r>
              <a:rPr lang="es-ES" sz="2200" dirty="0" err="1"/>
              <a:t>numbers</a:t>
            </a:r>
            <a:r>
              <a:rPr lang="es-ES" sz="2200" dirty="0"/>
              <a:t>?</a:t>
            </a:r>
          </a:p>
          <a:p>
            <a:r>
              <a:rPr lang="es-ES" sz="2200" dirty="0" err="1"/>
              <a:t>Distances</a:t>
            </a:r>
            <a:r>
              <a:rPr lang="es-E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141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7683-6CD4-4792-81F5-2C68C77D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Categorial </a:t>
            </a:r>
            <a:r>
              <a:rPr lang="es-ES" dirty="0" err="1"/>
              <a:t>Features</a:t>
            </a:r>
            <a:r>
              <a:rPr lang="es-ES" dirty="0"/>
              <a:t>: </a:t>
            </a:r>
            <a:r>
              <a:rPr lang="es-ES" dirty="0" err="1"/>
              <a:t>Freq</a:t>
            </a:r>
            <a:r>
              <a:rPr lang="es-ES" dirty="0"/>
              <a:t> </a:t>
            </a:r>
            <a:r>
              <a:rPr lang="es-ES" dirty="0" err="1"/>
              <a:t>mappings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78A3AF-1B90-4DD7-B8BB-AACB1004D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7091" y="2331419"/>
            <a:ext cx="4176069" cy="3135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8B85ED-234B-42E2-A59F-8F72556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06" y="2331419"/>
            <a:ext cx="4176068" cy="31515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5334A4-96BF-43AD-B86B-5B8A5A69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72" y="5786157"/>
            <a:ext cx="4533900" cy="619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D9C2EC-E30D-4FEC-A355-80EFA3C95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091" y="5709957"/>
            <a:ext cx="4581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1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4E176-8748-42D8-8DD1-A12171E5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Modelling</a:t>
            </a:r>
            <a:r>
              <a:rPr lang="es-ES" dirty="0"/>
              <a:t>: </a:t>
            </a:r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25DB5-3BBD-4B3A-9558-8257A66C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2E37D0-CFC1-4850-B6B3-BDBDCA6E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3" y="3763709"/>
            <a:ext cx="5762207" cy="30829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6AFCE2-D987-4A07-B077-441E101E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1329"/>
            <a:ext cx="5534722" cy="3086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97C410-E4CE-455A-9AA9-15A4A174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375" y="1152983"/>
            <a:ext cx="4867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1CCD-3A70-44FC-A210-83130A17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Modelling</a:t>
            </a:r>
            <a:r>
              <a:rPr lang="es-ES" dirty="0"/>
              <a:t>: </a:t>
            </a:r>
            <a:r>
              <a:rPr lang="es-ES" dirty="0" err="1"/>
              <a:t>Regularization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A5470-2993-4827-B4BC-37D35C37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CE0AE2-12A6-412F-ADAC-054EA46A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8" y="1268759"/>
            <a:ext cx="5534722" cy="26985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6778F4A-0B13-4BC8-B8C8-A6CC41CB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19" y="1450182"/>
            <a:ext cx="2457450" cy="2276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D9EA9B-5692-46EB-9D84-CEA5A56FA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029" y="1450182"/>
            <a:ext cx="2590800" cy="2209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2ECB75-2A27-4BE7-98C5-D128831C0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680" y="4010746"/>
            <a:ext cx="2560935" cy="2456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4B5643-FD75-4A9C-9A4F-8E0B90DAA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028" y="4089855"/>
            <a:ext cx="2525101" cy="18537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B9356A-B6FF-4C30-B4AB-F89E6BFDB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951" y="3886200"/>
            <a:ext cx="4905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6F0E6-35DA-4EC0-9283-7E9A6A3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Assessment</a:t>
            </a:r>
            <a:r>
              <a:rPr lang="es-ES" dirty="0"/>
              <a:t>: </a:t>
            </a:r>
            <a:r>
              <a:rPr lang="es-ES" dirty="0" err="1"/>
              <a:t>Beyond</a:t>
            </a:r>
            <a:r>
              <a:rPr lang="es-ES" dirty="0"/>
              <a:t> ROC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35735C8-F91F-48BA-8292-0C2CAB5B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327" y="1618021"/>
            <a:ext cx="6596673" cy="5050408"/>
          </a:xfrm>
        </p:spPr>
        <p:txBody>
          <a:bodyPr>
            <a:noAutofit/>
          </a:bodyPr>
          <a:lstStyle/>
          <a:p>
            <a:r>
              <a:rPr lang="es-ES" sz="3200" dirty="0" err="1"/>
              <a:t>Models</a:t>
            </a:r>
            <a:r>
              <a:rPr lang="es-ES" sz="3200" dirty="0"/>
              <a:t> </a:t>
            </a:r>
            <a:r>
              <a:rPr lang="es-ES" sz="3200" dirty="0" err="1"/>
              <a:t>that</a:t>
            </a:r>
            <a:r>
              <a:rPr lang="es-ES" sz="3200" dirty="0"/>
              <a:t> </a:t>
            </a:r>
            <a:r>
              <a:rPr lang="es-ES" sz="3200" dirty="0" err="1"/>
              <a:t>classify</a:t>
            </a:r>
            <a:r>
              <a:rPr lang="es-ES" sz="3200" dirty="0"/>
              <a:t> </a:t>
            </a:r>
            <a:r>
              <a:rPr lang="es-ES" sz="3200" dirty="0" err="1"/>
              <a:t>low</a:t>
            </a:r>
            <a:r>
              <a:rPr lang="es-ES" sz="3200" dirty="0"/>
              <a:t> </a:t>
            </a:r>
            <a:r>
              <a:rPr lang="es-ES" sz="3200" dirty="0" err="1"/>
              <a:t>probability</a:t>
            </a:r>
            <a:r>
              <a:rPr lang="es-ES" sz="3200" dirty="0"/>
              <a:t> </a:t>
            </a:r>
            <a:r>
              <a:rPr lang="es-ES" sz="3200" dirty="0" err="1"/>
              <a:t>examples</a:t>
            </a:r>
            <a:r>
              <a:rPr lang="es-ES" sz="3200" dirty="0"/>
              <a:t> </a:t>
            </a:r>
            <a:r>
              <a:rPr lang="es-ES" sz="3200" dirty="0" err="1"/>
              <a:t>correctly</a:t>
            </a:r>
            <a:r>
              <a:rPr lang="es-ES" sz="3200" dirty="0"/>
              <a:t> as non-</a:t>
            </a:r>
            <a:r>
              <a:rPr lang="es-ES" sz="3200" dirty="0" err="1"/>
              <a:t>event</a:t>
            </a:r>
            <a:r>
              <a:rPr lang="es-ES" sz="3200" dirty="0"/>
              <a:t> can </a:t>
            </a:r>
            <a:r>
              <a:rPr lang="es-ES" sz="3200" dirty="0" err="1"/>
              <a:t>yield</a:t>
            </a:r>
            <a:r>
              <a:rPr lang="es-ES" sz="3200" dirty="0"/>
              <a:t> a </a:t>
            </a:r>
            <a:r>
              <a:rPr lang="es-ES" sz="3200" dirty="0" err="1"/>
              <a:t>high</a:t>
            </a:r>
            <a:r>
              <a:rPr lang="es-ES" sz="3200" dirty="0"/>
              <a:t> AUC (&gt;0.99) and </a:t>
            </a:r>
            <a:r>
              <a:rPr lang="es-ES" sz="3200" dirty="0" err="1"/>
              <a:t>not</a:t>
            </a:r>
            <a:r>
              <a:rPr lang="es-ES" sz="3200" dirty="0"/>
              <a:t> </a:t>
            </a:r>
            <a:r>
              <a:rPr lang="es-ES" sz="3200" dirty="0" err="1"/>
              <a:t>perform</a:t>
            </a:r>
            <a:r>
              <a:rPr lang="es-ES" sz="3200" dirty="0"/>
              <a:t> </a:t>
            </a:r>
            <a:r>
              <a:rPr lang="es-ES" sz="3200" dirty="0" err="1"/>
              <a:t>properly</a:t>
            </a:r>
            <a:endParaRPr lang="es-ES" sz="3200" dirty="0"/>
          </a:p>
          <a:p>
            <a:r>
              <a:rPr lang="es-ES" sz="3200" dirty="0"/>
              <a:t>RARE EVENT BINARY CLASSIFICATION</a:t>
            </a:r>
          </a:p>
          <a:p>
            <a:r>
              <a:rPr lang="es-ES" sz="3200" dirty="0" err="1"/>
              <a:t>What</a:t>
            </a:r>
            <a:r>
              <a:rPr lang="es-ES" sz="3200" dirty="0"/>
              <a:t> </a:t>
            </a:r>
            <a:r>
              <a:rPr lang="es-ES" sz="3200" dirty="0" err="1"/>
              <a:t>is</a:t>
            </a:r>
            <a:r>
              <a:rPr lang="es-ES" sz="3200" dirty="0"/>
              <a:t> AUROC?</a:t>
            </a:r>
          </a:p>
          <a:p>
            <a:endParaRPr lang="es-ES" sz="3200" dirty="0"/>
          </a:p>
          <a:p>
            <a:endParaRPr lang="es-ES" sz="3200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394DBCDD-0842-4F25-8651-1184BEB0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4" y="1799637"/>
            <a:ext cx="5203903" cy="44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4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6F0E6-35DA-4EC0-9283-7E9A6A3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Assessment</a:t>
            </a:r>
            <a:r>
              <a:rPr lang="es-ES" dirty="0"/>
              <a:t>: </a:t>
            </a:r>
            <a:r>
              <a:rPr lang="es-ES" dirty="0" err="1"/>
              <a:t>Beyond</a:t>
            </a:r>
            <a:r>
              <a:rPr lang="es-ES" dirty="0"/>
              <a:t> ROC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35735C8-F91F-48BA-8292-0C2CAB5B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327" y="1618021"/>
            <a:ext cx="6596673" cy="5050408"/>
          </a:xfrm>
        </p:spPr>
        <p:txBody>
          <a:bodyPr>
            <a:noAutofit/>
          </a:bodyPr>
          <a:lstStyle/>
          <a:p>
            <a:r>
              <a:rPr lang="es-ES" sz="3200" dirty="0" err="1"/>
              <a:t>Class</a:t>
            </a:r>
            <a:r>
              <a:rPr lang="es-ES" sz="3200" dirty="0"/>
              <a:t> </a:t>
            </a:r>
            <a:r>
              <a:rPr lang="es-ES" sz="3200" dirty="0" err="1"/>
              <a:t>separation</a:t>
            </a:r>
            <a:r>
              <a:rPr lang="es-ES" sz="3200" dirty="0"/>
              <a:t> (KS </a:t>
            </a:r>
            <a:r>
              <a:rPr lang="es-ES" sz="3200" dirty="0" err="1"/>
              <a:t>metric</a:t>
            </a:r>
            <a:r>
              <a:rPr lang="es-ES" sz="3200" dirty="0"/>
              <a:t>)</a:t>
            </a:r>
          </a:p>
          <a:p>
            <a:r>
              <a:rPr lang="es-ES" sz="3200" dirty="0"/>
              <a:t>PR Curves</a:t>
            </a:r>
          </a:p>
          <a:p>
            <a:r>
              <a:rPr lang="es-ES" sz="3200" dirty="0" err="1"/>
              <a:t>Analyze</a:t>
            </a:r>
            <a:r>
              <a:rPr lang="es-ES" sz="3200" dirty="0"/>
              <a:t> </a:t>
            </a:r>
            <a:r>
              <a:rPr lang="es-ES" sz="3200" dirty="0" err="1"/>
              <a:t>scoring</a:t>
            </a:r>
            <a:r>
              <a:rPr lang="es-ES" sz="3200" dirty="0"/>
              <a:t> </a:t>
            </a:r>
            <a:r>
              <a:rPr lang="es-ES" sz="3200" dirty="0" err="1"/>
              <a:t>by</a:t>
            </a:r>
            <a:r>
              <a:rPr lang="es-ES" sz="3200" dirty="0"/>
              <a:t> </a:t>
            </a:r>
            <a:r>
              <a:rPr lang="es-ES" sz="3200" dirty="0" err="1"/>
              <a:t>predicted</a:t>
            </a:r>
            <a:r>
              <a:rPr lang="es-ES" sz="3200" dirty="0"/>
              <a:t> </a:t>
            </a:r>
            <a:r>
              <a:rPr lang="es-ES" sz="3200" dirty="0" err="1"/>
              <a:t>probability</a:t>
            </a:r>
            <a:r>
              <a:rPr lang="es-ES" sz="3200" dirty="0"/>
              <a:t> </a:t>
            </a:r>
            <a:r>
              <a:rPr lang="es-ES" sz="3200" dirty="0" err="1"/>
              <a:t>bucket</a:t>
            </a:r>
            <a:r>
              <a:rPr lang="es-ES" sz="3200" dirty="0"/>
              <a:t>!!! (</a:t>
            </a:r>
            <a:r>
              <a:rPr lang="es-ES" sz="3200" dirty="0" err="1"/>
              <a:t>e.g</a:t>
            </a:r>
            <a:r>
              <a:rPr lang="es-ES" sz="3200" dirty="0"/>
              <a:t>. </a:t>
            </a:r>
            <a:r>
              <a:rPr lang="es-ES" sz="3200" dirty="0" err="1"/>
              <a:t>calibration</a:t>
            </a:r>
            <a:r>
              <a:rPr lang="es-ES" sz="3200" dirty="0"/>
              <a:t> </a:t>
            </a:r>
            <a:r>
              <a:rPr lang="es-ES" sz="3200" dirty="0" err="1"/>
              <a:t>plot</a:t>
            </a:r>
            <a:r>
              <a:rPr lang="es-ES" sz="3200" dirty="0"/>
              <a:t>, </a:t>
            </a:r>
            <a:r>
              <a:rPr lang="es-ES" sz="3200" dirty="0" err="1"/>
              <a:t>Lift</a:t>
            </a:r>
            <a:r>
              <a:rPr lang="es-ES" sz="3200" dirty="0"/>
              <a:t>, </a:t>
            </a:r>
            <a:r>
              <a:rPr lang="es-ES" sz="3200" dirty="0" err="1"/>
              <a:t>Gain</a:t>
            </a:r>
            <a:r>
              <a:rPr lang="es-ES" sz="3200" dirty="0"/>
              <a:t>.)</a:t>
            </a:r>
          </a:p>
          <a:p>
            <a:endParaRPr lang="es-ES" sz="3200" dirty="0"/>
          </a:p>
          <a:p>
            <a:endParaRPr lang="es-ES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052A22-C2F0-4DCA-BBCB-E5459BF6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9" y="1618021"/>
            <a:ext cx="5397798" cy="45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FC5D0-7370-4BB7-90D7-A10B794E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3359A-27FA-4035-A16B-93BAEB4F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9998"/>
            <a:ext cx="8946541" cy="4195481"/>
          </a:xfrm>
        </p:spPr>
        <p:txBody>
          <a:bodyPr>
            <a:normAutofit/>
          </a:bodyPr>
          <a:lstStyle/>
          <a:p>
            <a:r>
              <a:rPr lang="es-ES" sz="3200" dirty="0"/>
              <a:t>Estructurar el proceso de desarrollo de un modelo</a:t>
            </a:r>
          </a:p>
          <a:p>
            <a:r>
              <a:rPr lang="es-ES" sz="3200" dirty="0"/>
              <a:t>Sistematizar las operaciones de exploración-preparación</a:t>
            </a:r>
          </a:p>
          <a:p>
            <a:r>
              <a:rPr lang="es-ES" sz="3200" dirty="0"/>
              <a:t>Entrenar modelos básicos</a:t>
            </a:r>
          </a:p>
          <a:p>
            <a:r>
              <a:rPr lang="es-ES" sz="3200" dirty="0"/>
              <a:t>Evaluar modelos</a:t>
            </a:r>
          </a:p>
        </p:txBody>
      </p:sp>
    </p:spTree>
    <p:extLst>
      <p:ext uri="{BB962C8B-B14F-4D97-AF65-F5344CB8AC3E}">
        <p14:creationId xmlns:p14="http://schemas.microsoft.com/office/powerpoint/2010/main" val="91292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8EDD5-2BC5-4890-AD72-11502FCD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!!!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C5EE0-B911-44EE-B815-45F9850D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73415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BIBLIOGRAFÍA:</a:t>
            </a:r>
          </a:p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(R)</a:t>
            </a:r>
          </a:p>
          <a:p>
            <a:pPr lvl="1"/>
            <a:r>
              <a:rPr lang="es-ES" dirty="0"/>
              <a:t>https://www-bcf.usc.edu/~gareth/ISL/ISLR%20First%20Printing.pdf</a:t>
            </a:r>
          </a:p>
          <a:p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(R)</a:t>
            </a:r>
          </a:p>
          <a:p>
            <a:pPr lvl="1"/>
            <a:r>
              <a:rPr lang="es-ES" dirty="0"/>
              <a:t>https://web.stanford.edu/~hastie/Papers/ESLII.pdf</a:t>
            </a:r>
          </a:p>
          <a:p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Andrew NG (Matlab-Octave)</a:t>
            </a:r>
          </a:p>
          <a:p>
            <a:pPr lvl="1"/>
            <a:r>
              <a:rPr lang="es-ES" dirty="0">
                <a:hlinkClick r:id="rId2"/>
              </a:rPr>
              <a:t>https://www.coursera.org/learn/machine-learning</a:t>
            </a:r>
            <a:endParaRPr lang="en-US" dirty="0"/>
          </a:p>
          <a:p>
            <a:r>
              <a:rPr lang="en-US" dirty="0"/>
              <a:t>Categorical Data Analysis Using Logistic Regression (SAS)</a:t>
            </a:r>
          </a:p>
          <a:p>
            <a:pPr lvl="1"/>
            <a:r>
              <a:rPr lang="en-US" dirty="0"/>
              <a:t>https://support.sas.com/edu/schedules.html?ctry=us&amp;crs=CDALR</a:t>
            </a:r>
          </a:p>
          <a:p>
            <a:r>
              <a:rPr lang="en-US" dirty="0"/>
              <a:t>Predictive Modeling Using Logistic Regression (SAS)</a:t>
            </a:r>
          </a:p>
          <a:p>
            <a:pPr lvl="1"/>
            <a:r>
              <a:rPr lang="es-ES" dirty="0"/>
              <a:t>https://support.sas.com/edu/schedules.html?ctry=us&amp;crs=PMLR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50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8868"/>
            <a:ext cx="8946541" cy="4709531"/>
          </a:xfrm>
        </p:spPr>
        <p:txBody>
          <a:bodyPr>
            <a:normAutofit/>
          </a:bodyPr>
          <a:lstStyle/>
          <a:p>
            <a:r>
              <a:rPr lang="es-ES" sz="3200" dirty="0"/>
              <a:t>Debatir, discutir y compartir experiencias y prácticas.</a:t>
            </a:r>
          </a:p>
          <a:p>
            <a:r>
              <a:rPr lang="es-ES" sz="3200" dirty="0"/>
              <a:t>Preguntarnos por qué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8FC0E0-5910-4513-90C2-D5A20F21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45" y="3429000"/>
            <a:ext cx="3244248" cy="2421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B2FB52-3428-400C-BADE-2DF8E0743B6C}"/>
              </a:ext>
            </a:extLst>
          </p:cNvPr>
          <p:cNvSpPr txBox="1"/>
          <p:nvPr/>
        </p:nvSpPr>
        <p:spPr>
          <a:xfrm>
            <a:off x="1427356" y="6017566"/>
            <a:ext cx="90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REPO: https://github.com/manualrg/DSLAB_Python</a:t>
            </a:r>
          </a:p>
        </p:txBody>
      </p:sp>
    </p:spTree>
    <p:extLst>
      <p:ext uri="{BB962C8B-B14F-4D97-AF65-F5344CB8AC3E}">
        <p14:creationId xmlns:p14="http://schemas.microsoft.com/office/powerpoint/2010/main" val="17642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445BF-4CA3-45DF-BEDF-9F26A3E4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FE486-C5AB-40A7-A647-9E8AA98A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Vocabulario</a:t>
            </a:r>
          </a:p>
          <a:p>
            <a:r>
              <a:rPr lang="es-ES" sz="3200" dirty="0"/>
              <a:t>Visión holística del proceso de exploración-preparación</a:t>
            </a:r>
          </a:p>
          <a:p>
            <a:r>
              <a:rPr lang="es-ES" sz="3200" dirty="0"/>
              <a:t>Modelos básicos</a:t>
            </a:r>
          </a:p>
          <a:p>
            <a:r>
              <a:rPr lang="es-ES" sz="3200" dirty="0"/>
              <a:t>Evaluación de modelos (más allá de ROC)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716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3196E-3754-4158-92C2-EC097FCA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Glossary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926BA97C-0DF7-457B-A1D4-96DBBBB332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4227616"/>
                  </p:ext>
                </p:extLst>
              </p:nvPr>
            </p:nvGraphicFramePr>
            <p:xfrm>
              <a:off x="781462" y="3154711"/>
              <a:ext cx="6936076" cy="111690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90868">
                      <a:extLst>
                        <a:ext uri="{9D8B030D-6E8A-4147-A177-3AD203B41FA5}">
                          <a16:colId xmlns:a16="http://schemas.microsoft.com/office/drawing/2014/main" val="2115374964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1192699545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1757192234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2299512946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956276432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3070515219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3769501165"/>
                        </a:ext>
                      </a:extLst>
                    </a:gridCol>
                  </a:tblGrid>
                  <a:tr h="375222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s-ES" dirty="0"/>
                            <a:t>_</a:t>
                          </a:r>
                          <a:r>
                            <a:rPr lang="es-ES" dirty="0" err="1"/>
                            <a:t>prob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s-ES" dirty="0"/>
                            <a:t>_</a:t>
                          </a:r>
                          <a:r>
                            <a:rPr lang="es-ES" dirty="0" err="1"/>
                            <a:t>pred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213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cli101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91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cli102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98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926BA97C-0DF7-457B-A1D4-96DBBBB332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4227616"/>
                  </p:ext>
                </p:extLst>
              </p:nvPr>
            </p:nvGraphicFramePr>
            <p:xfrm>
              <a:off x="781462" y="3154711"/>
              <a:ext cx="6936076" cy="111690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90868">
                      <a:extLst>
                        <a:ext uri="{9D8B030D-6E8A-4147-A177-3AD203B41FA5}">
                          <a16:colId xmlns:a16="http://schemas.microsoft.com/office/drawing/2014/main" val="2115374964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1192699545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1757192234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2299512946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956276432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3070515219"/>
                        </a:ext>
                      </a:extLst>
                    </a:gridCol>
                    <a:gridCol w="990868">
                      <a:extLst>
                        <a:ext uri="{9D8B030D-6E8A-4147-A177-3AD203B41FA5}">
                          <a16:colId xmlns:a16="http://schemas.microsoft.com/office/drawing/2014/main" val="3769501165"/>
                        </a:ext>
                      </a:extLst>
                    </a:gridCol>
                  </a:tblGrid>
                  <a:tr h="375222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503086" t="-8065" r="-103086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599387" t="-8065" r="-2454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213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cli101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91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cli102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98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errar llave 4">
            <a:extLst>
              <a:ext uri="{FF2B5EF4-FFF2-40B4-BE49-F238E27FC236}">
                <a16:creationId xmlns:a16="http://schemas.microsoft.com/office/drawing/2014/main" id="{F575A73A-55F8-4287-A604-B3433083AB0A}"/>
              </a:ext>
            </a:extLst>
          </p:cNvPr>
          <p:cNvSpPr/>
          <p:nvPr/>
        </p:nvSpPr>
        <p:spPr>
          <a:xfrm rot="16200000">
            <a:off x="3096133" y="1476692"/>
            <a:ext cx="265177" cy="2955956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A99CEE5A-22B0-40E1-9E13-8A91AEDE8CD9}"/>
              </a:ext>
            </a:extLst>
          </p:cNvPr>
          <p:cNvSpPr/>
          <p:nvPr/>
        </p:nvSpPr>
        <p:spPr>
          <a:xfrm rot="16200000">
            <a:off x="5091978" y="2432360"/>
            <a:ext cx="265176" cy="1035733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6F1A27-D411-4B31-8FBE-830E798AB133}"/>
              </a:ext>
            </a:extLst>
          </p:cNvPr>
          <p:cNvSpPr txBox="1"/>
          <p:nvPr/>
        </p:nvSpPr>
        <p:spPr>
          <a:xfrm>
            <a:off x="8650224" y="3209575"/>
            <a:ext cx="231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Example</a:t>
            </a:r>
            <a:r>
              <a:rPr lang="es-ES" sz="2400" dirty="0"/>
              <a:t>, </a:t>
            </a:r>
            <a:r>
              <a:rPr lang="es-ES" sz="2400" dirty="0" err="1"/>
              <a:t>instance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observation</a:t>
            </a:r>
            <a:endParaRPr lang="es-E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34B353-902D-46F3-A1C1-E6697777C89E}"/>
              </a:ext>
            </a:extLst>
          </p:cNvPr>
          <p:cNvSpPr txBox="1"/>
          <p:nvPr/>
        </p:nvSpPr>
        <p:spPr>
          <a:xfrm>
            <a:off x="2049312" y="1465466"/>
            <a:ext cx="231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Features</a:t>
            </a:r>
            <a:endParaRPr lang="es-ES" sz="2400" dirty="0"/>
          </a:p>
          <a:p>
            <a:pPr algn="ctr"/>
            <a:r>
              <a:rPr lang="es-ES" sz="2400" dirty="0" err="1"/>
              <a:t>or</a:t>
            </a:r>
            <a:r>
              <a:rPr lang="es-ES" sz="2400" dirty="0"/>
              <a:t> </a:t>
            </a:r>
          </a:p>
          <a:p>
            <a:pPr algn="ctr"/>
            <a:r>
              <a:rPr lang="es-ES" sz="2400" dirty="0" err="1"/>
              <a:t>predictors</a:t>
            </a:r>
            <a:endParaRPr lang="es-E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7AD798-17B2-4649-B32A-33F04BF036BD}"/>
              </a:ext>
            </a:extLst>
          </p:cNvPr>
          <p:cNvSpPr txBox="1"/>
          <p:nvPr/>
        </p:nvSpPr>
        <p:spPr>
          <a:xfrm>
            <a:off x="4295688" y="1176082"/>
            <a:ext cx="1857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Label</a:t>
            </a:r>
            <a:r>
              <a:rPr lang="es-ES" sz="2400" dirty="0"/>
              <a:t>, target </a:t>
            </a:r>
          </a:p>
          <a:p>
            <a:pPr algn="ctr"/>
            <a:r>
              <a:rPr lang="es-ES" sz="2400" dirty="0" err="1"/>
              <a:t>or</a:t>
            </a:r>
            <a:r>
              <a:rPr lang="es-ES" sz="2400" dirty="0"/>
              <a:t> response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9039F4F0-606C-4A83-8D2C-922B454095B1}"/>
              </a:ext>
            </a:extLst>
          </p:cNvPr>
          <p:cNvSpPr/>
          <p:nvPr/>
        </p:nvSpPr>
        <p:spPr>
          <a:xfrm rot="5400000">
            <a:off x="5091979" y="3945857"/>
            <a:ext cx="265174" cy="95097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EC26B1CD-83F7-47A9-A256-59F5D3A308DC}"/>
              </a:ext>
            </a:extLst>
          </p:cNvPr>
          <p:cNvSpPr/>
          <p:nvPr/>
        </p:nvSpPr>
        <p:spPr>
          <a:xfrm rot="5400000">
            <a:off x="6091577" y="3941505"/>
            <a:ext cx="265174" cy="95097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0805A1-7170-4FB2-9573-8DDFE406531F}"/>
              </a:ext>
            </a:extLst>
          </p:cNvPr>
          <p:cNvSpPr txBox="1"/>
          <p:nvPr/>
        </p:nvSpPr>
        <p:spPr>
          <a:xfrm>
            <a:off x="3273552" y="4634415"/>
            <a:ext cx="2340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/>
              <a:t>Prior=</a:t>
            </a:r>
          </a:p>
          <a:p>
            <a:pPr algn="r"/>
            <a:r>
              <a:rPr lang="es-ES" sz="2400" dirty="0"/>
              <a:t>AVG(y)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AC7E7DC-8C53-4709-ABAD-4A129099AF3F}"/>
                  </a:ext>
                </a:extLst>
              </p:cNvPr>
              <p:cNvSpPr txBox="1"/>
              <p:nvPr/>
            </p:nvSpPr>
            <p:spPr>
              <a:xfrm>
                <a:off x="5770772" y="4679436"/>
                <a:ext cx="21662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Posterior=</a:t>
                </a:r>
              </a:p>
              <a:p>
                <a:r>
                  <a:rPr lang="es-ES" sz="2400" dirty="0"/>
                  <a:t>AVG(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2400" dirty="0"/>
                  <a:t>_</a:t>
                </a:r>
                <a:r>
                  <a:rPr lang="es-ES" sz="2400" dirty="0" err="1"/>
                  <a:t>prob</a:t>
                </a:r>
                <a:r>
                  <a:rPr lang="es-ES" sz="2400" dirty="0"/>
                  <a:t>)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AC7E7DC-8C53-4709-ABAD-4A129099A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72" y="4679436"/>
                <a:ext cx="2166219" cy="830997"/>
              </a:xfrm>
              <a:prstGeom prst="rect">
                <a:avLst/>
              </a:prstGeom>
              <a:blipFill>
                <a:blip r:embed="rId3"/>
                <a:stretch>
                  <a:fillRect l="-4507" t="-5882" r="-2535" b="-161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45B4413-2C28-492B-BADA-F6C9056EB78E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7717538" y="3713162"/>
            <a:ext cx="932686" cy="9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386505-C8B3-4C0C-A4A9-A3C34FA90E4F}"/>
              </a:ext>
            </a:extLst>
          </p:cNvPr>
          <p:cNvSpPr txBox="1"/>
          <p:nvPr/>
        </p:nvSpPr>
        <p:spPr>
          <a:xfrm>
            <a:off x="4914902" y="3448895"/>
            <a:ext cx="9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002060"/>
                </a:solidFill>
              </a:rPr>
              <a:t>event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DF456BFE-39AE-4E04-85F8-1C15BABEFD14}"/>
              </a:ext>
            </a:extLst>
          </p:cNvPr>
          <p:cNvSpPr/>
          <p:nvPr/>
        </p:nvSpPr>
        <p:spPr>
          <a:xfrm rot="16200000">
            <a:off x="6608279" y="1969110"/>
            <a:ext cx="265176" cy="1953347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39F3111-A71B-491E-BF47-74DB1C13574B}"/>
              </a:ext>
            </a:extLst>
          </p:cNvPr>
          <p:cNvSpPr txBox="1"/>
          <p:nvPr/>
        </p:nvSpPr>
        <p:spPr>
          <a:xfrm>
            <a:off x="5775137" y="1473285"/>
            <a:ext cx="185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Prediction</a:t>
            </a:r>
            <a:endParaRPr lang="es-ES" sz="2400" dirty="0"/>
          </a:p>
          <a:p>
            <a:pPr algn="ctr"/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</a:p>
          <a:p>
            <a:pPr algn="ctr"/>
            <a:r>
              <a:rPr lang="es-ES" sz="2400" dirty="0" err="1"/>
              <a:t>scoring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7913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3FAA7-4C7D-44FE-BE87-09F7BE40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Exploration-Feature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ECDCE8-F24F-4ED3-B44C-E97F132C677D}"/>
              </a:ext>
            </a:extLst>
          </p:cNvPr>
          <p:cNvSpPr txBox="1"/>
          <p:nvPr/>
        </p:nvSpPr>
        <p:spPr>
          <a:xfrm>
            <a:off x="1440180" y="1280886"/>
            <a:ext cx="217627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Numeric</a:t>
            </a:r>
            <a:endParaRPr lang="es-ES" sz="2200" dirty="0"/>
          </a:p>
          <a:p>
            <a:pPr algn="ctr"/>
            <a:r>
              <a:rPr lang="es-ES" sz="2200" dirty="0" err="1"/>
              <a:t>features</a:t>
            </a:r>
            <a:endParaRPr lang="es-ES" sz="2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BB6D74-0874-4D36-9F5E-A722AE886AB9}"/>
              </a:ext>
            </a:extLst>
          </p:cNvPr>
          <p:cNvSpPr txBox="1"/>
          <p:nvPr/>
        </p:nvSpPr>
        <p:spPr>
          <a:xfrm>
            <a:off x="6284978" y="1230242"/>
            <a:ext cx="2176272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Categorical</a:t>
            </a:r>
            <a:endParaRPr lang="es-ES" sz="2200" dirty="0"/>
          </a:p>
          <a:p>
            <a:pPr algn="ctr"/>
            <a:r>
              <a:rPr lang="es-ES" sz="2200" dirty="0" err="1"/>
              <a:t>features</a:t>
            </a:r>
            <a:endParaRPr lang="es-ES" sz="2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1E0207-1EC8-4CEB-B7DC-E9443BCC257B}"/>
              </a:ext>
            </a:extLst>
          </p:cNvPr>
          <p:cNvSpPr txBox="1"/>
          <p:nvPr/>
        </p:nvSpPr>
        <p:spPr>
          <a:xfrm>
            <a:off x="173736" y="2215241"/>
            <a:ext cx="2176272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200" dirty="0"/>
              <a:t>Low </a:t>
            </a:r>
            <a:r>
              <a:rPr lang="es-ES" sz="2200" dirty="0" err="1"/>
              <a:t>skewness</a:t>
            </a:r>
            <a:endParaRPr lang="es-ES" sz="2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FB7433-1203-43F9-9A1C-DEC6422ACF71}"/>
              </a:ext>
            </a:extLst>
          </p:cNvPr>
          <p:cNvSpPr txBox="1"/>
          <p:nvPr/>
        </p:nvSpPr>
        <p:spPr>
          <a:xfrm>
            <a:off x="2642616" y="2200416"/>
            <a:ext cx="2176272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200" dirty="0"/>
              <a:t>High </a:t>
            </a:r>
            <a:r>
              <a:rPr lang="es-ES" sz="2200" dirty="0" err="1"/>
              <a:t>skewness</a:t>
            </a:r>
            <a:endParaRPr lang="es-ES" sz="2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C44E11-F2DF-4E1A-8F38-81592979DE76}"/>
              </a:ext>
            </a:extLst>
          </p:cNvPr>
          <p:cNvSpPr txBox="1"/>
          <p:nvPr/>
        </p:nvSpPr>
        <p:spPr>
          <a:xfrm>
            <a:off x="5074920" y="2200416"/>
            <a:ext cx="2176272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Low </a:t>
            </a:r>
            <a:r>
              <a:rPr lang="es-ES" sz="2200" dirty="0" err="1"/>
              <a:t>cardinality</a:t>
            </a:r>
            <a:endParaRPr lang="es-ES" sz="2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3BA18F-9692-4195-9800-1F6F53126D49}"/>
              </a:ext>
            </a:extLst>
          </p:cNvPr>
          <p:cNvSpPr txBox="1"/>
          <p:nvPr/>
        </p:nvSpPr>
        <p:spPr>
          <a:xfrm>
            <a:off x="7507224" y="2200775"/>
            <a:ext cx="2176272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High </a:t>
            </a:r>
            <a:r>
              <a:rPr lang="es-ES" sz="2200" dirty="0" err="1"/>
              <a:t>cardinality</a:t>
            </a:r>
            <a:endParaRPr lang="es-ES" sz="2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AEBFEF-8917-452C-8F23-0F33BA891AB2}"/>
              </a:ext>
            </a:extLst>
          </p:cNvPr>
          <p:cNvSpPr txBox="1"/>
          <p:nvPr/>
        </p:nvSpPr>
        <p:spPr>
          <a:xfrm>
            <a:off x="9841992" y="1280886"/>
            <a:ext cx="217627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Metadata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B84279-A05E-416B-AC24-BD70661A752E}"/>
              </a:ext>
            </a:extLst>
          </p:cNvPr>
          <p:cNvSpPr txBox="1"/>
          <p:nvPr/>
        </p:nvSpPr>
        <p:spPr>
          <a:xfrm>
            <a:off x="9841992" y="2200415"/>
            <a:ext cx="217627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Descriptive</a:t>
            </a:r>
            <a:r>
              <a:rPr lang="es-ES" dirty="0"/>
              <a:t> </a:t>
            </a:r>
            <a:r>
              <a:rPr lang="es-ES" dirty="0" err="1"/>
              <a:t>Stats</a:t>
            </a:r>
            <a:endParaRPr lang="es-ES" dirty="0"/>
          </a:p>
          <a:p>
            <a:pPr algn="ctr"/>
            <a:r>
              <a:rPr lang="es-ES" dirty="0" err="1"/>
              <a:t>checkMissing</a:t>
            </a:r>
            <a:r>
              <a:rPr lang="es-ES" dirty="0"/>
              <a:t>()</a:t>
            </a:r>
          </a:p>
          <a:p>
            <a:pPr algn="ctr"/>
            <a:r>
              <a:rPr lang="es-ES" dirty="0" err="1"/>
              <a:t>checkSkewness</a:t>
            </a:r>
            <a:r>
              <a:rPr lang="es-ES" dirty="0"/>
              <a:t>()</a:t>
            </a:r>
          </a:p>
          <a:p>
            <a:pPr algn="ctr"/>
            <a:r>
              <a:rPr lang="es-ES" dirty="0" err="1"/>
              <a:t>checkCatFreq</a:t>
            </a:r>
            <a:r>
              <a:rPr lang="es-ES" dirty="0"/>
              <a:t>()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861383-639B-4C31-90EB-D8C04286D857}"/>
              </a:ext>
            </a:extLst>
          </p:cNvPr>
          <p:cNvSpPr txBox="1"/>
          <p:nvPr/>
        </p:nvSpPr>
        <p:spPr>
          <a:xfrm>
            <a:off x="9841992" y="3547179"/>
            <a:ext cx="2176272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Variable Screening</a:t>
            </a:r>
          </a:p>
          <a:p>
            <a:pPr algn="ctr"/>
            <a:r>
              <a:rPr lang="es-ES" dirty="0" err="1"/>
              <a:t>screenMissing</a:t>
            </a:r>
            <a:r>
              <a:rPr lang="es-ES" dirty="0"/>
              <a:t>()</a:t>
            </a:r>
          </a:p>
          <a:p>
            <a:pPr algn="ctr"/>
            <a:r>
              <a:rPr lang="es-ES" dirty="0" err="1"/>
              <a:t>screenOutliers</a:t>
            </a:r>
            <a:r>
              <a:rPr lang="es-ES" dirty="0"/>
              <a:t>()</a:t>
            </a:r>
          </a:p>
          <a:p>
            <a:pPr algn="ctr"/>
            <a:r>
              <a:rPr lang="es-ES" dirty="0" err="1"/>
              <a:t>screenLowFreq</a:t>
            </a:r>
            <a:r>
              <a:rPr lang="es-ES" dirty="0"/>
              <a:t>()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BBAAC8-009F-4AE0-B59B-A43013E2B775}"/>
              </a:ext>
            </a:extLst>
          </p:cNvPr>
          <p:cNvSpPr txBox="1"/>
          <p:nvPr/>
        </p:nvSpPr>
        <p:spPr>
          <a:xfrm>
            <a:off x="173736" y="3516402"/>
            <a:ext cx="2176272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200" dirty="0"/>
              <a:t>OI_: </a:t>
            </a:r>
            <a:r>
              <a:rPr lang="es-ES" sz="2200" dirty="0" err="1"/>
              <a:t>Outlier</a:t>
            </a:r>
            <a:r>
              <a:rPr lang="es-ES" sz="2200" dirty="0"/>
              <a:t> </a:t>
            </a:r>
            <a:r>
              <a:rPr lang="es-ES" sz="2200" dirty="0" err="1"/>
              <a:t>idx</a:t>
            </a:r>
            <a:endParaRPr lang="es-ES" sz="2200" dirty="0"/>
          </a:p>
          <a:p>
            <a:r>
              <a:rPr lang="es-ES" sz="2200" dirty="0"/>
              <a:t>MI_: </a:t>
            </a:r>
            <a:r>
              <a:rPr lang="es-ES" sz="2200" dirty="0" err="1"/>
              <a:t>NaN</a:t>
            </a:r>
            <a:r>
              <a:rPr lang="es-ES" sz="2200" dirty="0"/>
              <a:t> </a:t>
            </a:r>
            <a:r>
              <a:rPr lang="es-ES" sz="2200" dirty="0" err="1"/>
              <a:t>idx</a:t>
            </a:r>
            <a:endParaRPr lang="es-ES" sz="2200" dirty="0"/>
          </a:p>
          <a:p>
            <a:r>
              <a:rPr lang="es-ES" sz="2200" dirty="0" err="1"/>
              <a:t>Missing</a:t>
            </a:r>
            <a:r>
              <a:rPr lang="es-ES" sz="2200" dirty="0"/>
              <a:t> imp.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E8A3D2-100A-4587-8CB7-647D464C08CC}"/>
              </a:ext>
            </a:extLst>
          </p:cNvPr>
          <p:cNvSpPr txBox="1"/>
          <p:nvPr/>
        </p:nvSpPr>
        <p:spPr>
          <a:xfrm>
            <a:off x="5074920" y="3563433"/>
            <a:ext cx="4608576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Missing</a:t>
            </a:r>
            <a:r>
              <a:rPr lang="es-ES" sz="2200" dirty="0"/>
              <a:t> imp.</a:t>
            </a:r>
          </a:p>
          <a:p>
            <a:pPr algn="ctr"/>
            <a:r>
              <a:rPr lang="es-ES" sz="2200" dirty="0" err="1"/>
              <a:t>Rare</a:t>
            </a:r>
            <a:r>
              <a:rPr lang="es-ES" sz="2200" dirty="0"/>
              <a:t> </a:t>
            </a:r>
            <a:r>
              <a:rPr lang="es-ES" sz="2200" dirty="0" err="1"/>
              <a:t>levels</a:t>
            </a:r>
            <a:endParaRPr lang="es-ES" sz="2200" dirty="0"/>
          </a:p>
          <a:p>
            <a:pPr algn="ctr"/>
            <a:r>
              <a:rPr lang="es-ES" sz="2200" dirty="0"/>
              <a:t>Min </a:t>
            </a:r>
            <a:r>
              <a:rPr lang="es-ES" sz="2200" dirty="0" err="1"/>
              <a:t>cell</a:t>
            </a:r>
            <a:r>
              <a:rPr lang="es-ES" sz="2200" dirty="0"/>
              <a:t> </a:t>
            </a:r>
            <a:r>
              <a:rPr lang="es-ES" sz="2200" dirty="0" err="1"/>
              <a:t>freq</a:t>
            </a:r>
            <a:endParaRPr lang="es-E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66A4FB2-E594-4214-96B0-A80EF794CE7D}"/>
                  </a:ext>
                </a:extLst>
              </p:cNvPr>
              <p:cNvSpPr txBox="1"/>
              <p:nvPr/>
            </p:nvSpPr>
            <p:spPr>
              <a:xfrm>
                <a:off x="173736" y="4863149"/>
                <a:ext cx="4709160" cy="178510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Binning</a:t>
                </a:r>
              </a:p>
              <a:p>
                <a:r>
                  <a:rPr lang="es-ES" sz="2200" dirty="0" err="1"/>
                  <a:t>Bucketing</a:t>
                </a:r>
                <a:endParaRPr lang="es-ES" sz="2200" dirty="0"/>
              </a:p>
              <a:p>
                <a:r>
                  <a:rPr lang="es-ES" sz="2200" dirty="0" err="1"/>
                  <a:t>Transformation</a:t>
                </a:r>
                <a:endParaRPr lang="es-ES" sz="2200" dirty="0"/>
              </a:p>
              <a:p>
                <a:r>
                  <a:rPr lang="es-ES" sz="2200" dirty="0" err="1"/>
                  <a:t>Normalization</a:t>
                </a:r>
                <a:r>
                  <a:rPr lang="es-ES" sz="2200" dirty="0"/>
                  <a:t> [0,1] </a:t>
                </a:r>
                <a:r>
                  <a:rPr lang="es-ES" sz="2200" dirty="0" err="1"/>
                  <a:t>Standartization</a:t>
                </a:r>
                <a:r>
                  <a:rPr lang="es-ES" sz="2200" dirty="0"/>
                  <a:t> {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sz="2200" dirty="0"/>
                  <a:t>}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66A4FB2-E594-4214-96B0-A80EF794C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" y="4863149"/>
                <a:ext cx="4709160" cy="1785104"/>
              </a:xfrm>
              <a:prstGeom prst="rect">
                <a:avLst/>
              </a:prstGeom>
              <a:blipFill>
                <a:blip r:embed="rId2"/>
                <a:stretch>
                  <a:fillRect l="-1550" t="-2034" b="-54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2ED61A2F-C842-43B4-84F2-36C1A949C9C5}"/>
              </a:ext>
            </a:extLst>
          </p:cNvPr>
          <p:cNvSpPr txBox="1"/>
          <p:nvPr/>
        </p:nvSpPr>
        <p:spPr>
          <a:xfrm>
            <a:off x="5132834" y="4858317"/>
            <a:ext cx="4550662" cy="1785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Low </a:t>
            </a:r>
            <a:r>
              <a:rPr lang="es-ES" sz="2200" dirty="0" err="1"/>
              <a:t>freq</a:t>
            </a:r>
            <a:r>
              <a:rPr lang="es-ES" sz="2200" dirty="0"/>
              <a:t> </a:t>
            </a:r>
            <a:r>
              <a:rPr lang="es-ES" sz="2200" dirty="0" err="1"/>
              <a:t>grouping</a:t>
            </a:r>
            <a:endParaRPr lang="es-ES" sz="2200" dirty="0"/>
          </a:p>
          <a:p>
            <a:pPr algn="ctr"/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mapping</a:t>
            </a:r>
            <a:endParaRPr lang="es-ES" sz="2200" dirty="0"/>
          </a:p>
          <a:p>
            <a:pPr algn="ctr"/>
            <a:r>
              <a:rPr lang="es-ES" sz="2200" dirty="0"/>
              <a:t>OHE</a:t>
            </a:r>
          </a:p>
          <a:p>
            <a:pPr algn="ctr"/>
            <a:r>
              <a:rPr lang="es-ES" sz="2200" dirty="0"/>
              <a:t>Dense </a:t>
            </a:r>
            <a:r>
              <a:rPr lang="es-ES" sz="2200" dirty="0" err="1"/>
              <a:t>representation</a:t>
            </a:r>
            <a:endParaRPr lang="es-ES" sz="2200" dirty="0"/>
          </a:p>
          <a:p>
            <a:pPr algn="ctr"/>
            <a:r>
              <a:rPr lang="es-ES" sz="2200" dirty="0" err="1"/>
              <a:t>Embeddings</a:t>
            </a:r>
            <a:endParaRPr lang="es-ES" sz="2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99D25E0-607A-417B-9B48-49E77303180D}"/>
              </a:ext>
            </a:extLst>
          </p:cNvPr>
          <p:cNvSpPr txBox="1"/>
          <p:nvPr/>
        </p:nvSpPr>
        <p:spPr>
          <a:xfrm>
            <a:off x="9841992" y="5166093"/>
            <a:ext cx="217627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64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13CA-05D7-4A99-93F6-FAA50749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: Low </a:t>
            </a:r>
            <a:r>
              <a:rPr lang="es-ES" dirty="0" err="1"/>
              <a:t>Skewness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C9077-215D-4961-9CC3-10E48E0F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4BBD1E-2F2E-40C3-9E41-1D429BD7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2" y="1407033"/>
            <a:ext cx="3768076" cy="27873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7C5927-0D7F-4BD5-A36E-6F06D0C0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00" y="1407033"/>
            <a:ext cx="3701392" cy="28018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FB5D58-F81C-4A31-B94B-90029EE2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694" y="1407033"/>
            <a:ext cx="3500195" cy="2791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7C32D0-4FF7-419E-AC23-882C69645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694" y="4400549"/>
            <a:ext cx="3429000" cy="1847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61EEA0-5EF4-416B-AE9F-5CDED3C57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23" y="4208861"/>
            <a:ext cx="4110418" cy="12767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C8063BF-58E0-456A-A6A4-84C5D246D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23" y="5500128"/>
            <a:ext cx="4110418" cy="13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CB1FA-75D5-4BBE-B8EC-B8D1BB9E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: Low </a:t>
            </a:r>
            <a:r>
              <a:rPr lang="es-ES" dirty="0" err="1"/>
              <a:t>Skewness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80FD7-72BE-44FC-99A6-8F668CCC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A137BB-5A39-446F-9F17-1C511931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4" y="2052917"/>
            <a:ext cx="4185890" cy="31719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A05373-08E9-42E8-8D3E-7AA7A9C5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2052917"/>
            <a:ext cx="7553325" cy="1162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EA7625-A794-4652-863C-CE07924A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068" y="3638875"/>
            <a:ext cx="4829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2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F18E-C144-4C2A-9A23-C379E44F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: Low </a:t>
            </a:r>
            <a:r>
              <a:rPr lang="es-ES" dirty="0" err="1"/>
              <a:t>Skewness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74762E-47FD-41F3-AD5C-E0F0115CD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737" y="1472076"/>
            <a:ext cx="6696109" cy="19734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8D67B9-4120-4DA6-92E9-2E1DE20D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6" y="1472076"/>
            <a:ext cx="4928839" cy="37214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A08057-1C4B-4B05-935C-59077E0A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3740965"/>
            <a:ext cx="4686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487</Words>
  <Application>Microsoft Office PowerPoint</Application>
  <PresentationFormat>Panorámica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Gothic</vt:lpstr>
      <vt:lpstr>Wingdings 3</vt:lpstr>
      <vt:lpstr>Ion</vt:lpstr>
      <vt:lpstr>3TS: ML Engineering</vt:lpstr>
      <vt:lpstr>Objetivos</vt:lpstr>
      <vt:lpstr>Objetivos</vt:lpstr>
      <vt:lpstr>Índice de la sesión</vt:lpstr>
      <vt:lpstr>Glossary</vt:lpstr>
      <vt:lpstr>Exploration-Feature Engineering</vt:lpstr>
      <vt:lpstr>Numeric Features: Low Skewness</vt:lpstr>
      <vt:lpstr>Numeric Features: Low Skewness</vt:lpstr>
      <vt:lpstr>Numeric Features: Low Skewness</vt:lpstr>
      <vt:lpstr>Numeric Features: High Skewness</vt:lpstr>
      <vt:lpstr>Numeric Features: High Skewness</vt:lpstr>
      <vt:lpstr>Categorial Features</vt:lpstr>
      <vt:lpstr>Categorial Features: Nominal</vt:lpstr>
      <vt:lpstr>Categorial Features: Ordinal</vt:lpstr>
      <vt:lpstr>Categorial Features: Freq mappings</vt:lpstr>
      <vt:lpstr>Basic Modelling: Logistic Regression</vt:lpstr>
      <vt:lpstr>Basic Modelling: Regularization</vt:lpstr>
      <vt:lpstr>Model Assessment: Beyond ROC</vt:lpstr>
      <vt:lpstr>Model Assessment: Beyond ROC</vt:lpstr>
      <vt:lpstr>GRACIAS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3TS: ML Engineering</dc:title>
  <dc:creator>Manuel Alberto Romero</dc:creator>
  <cp:lastModifiedBy>Manuel Alberto Romero</cp:lastModifiedBy>
  <cp:revision>19</cp:revision>
  <dcterms:created xsi:type="dcterms:W3CDTF">2018-10-23T21:12:11Z</dcterms:created>
  <dcterms:modified xsi:type="dcterms:W3CDTF">2018-10-24T13:07:17Z</dcterms:modified>
</cp:coreProperties>
</file>