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70225" y="676175"/>
            <a:ext cx="6038400" cy="354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19325" y="2342825"/>
            <a:ext cx="5340300" cy="99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119325" y="742625"/>
            <a:ext cx="5340300" cy="15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467200" y="2676925"/>
            <a:ext cx="10968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log</a:t>
            </a:r>
            <a:r>
              <a:rPr baseline="-25000" lang="en" sz="1300"/>
              <a:t>10</a:t>
            </a:r>
            <a:r>
              <a:rPr lang="en" sz="1300"/>
              <a:t>W</a:t>
            </a:r>
            <a:r>
              <a:rPr baseline="-25000" lang="en" sz="1300"/>
              <a:t>i</a:t>
            </a:r>
            <a:endParaRPr sz="1300"/>
          </a:p>
        </p:txBody>
      </p:sp>
      <p:sp>
        <p:nvSpPr>
          <p:cNvPr id="58" name="Google Shape;58;p13"/>
          <p:cNvSpPr txBox="1"/>
          <p:nvPr/>
        </p:nvSpPr>
        <p:spPr>
          <a:xfrm>
            <a:off x="3157100" y="2676925"/>
            <a:ext cx="11706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log</a:t>
            </a:r>
            <a:r>
              <a:rPr baseline="-25000" lang="en" sz="1300"/>
              <a:t>10</a:t>
            </a:r>
            <a:r>
              <a:rPr lang="en" sz="1300"/>
              <a:t>FL</a:t>
            </a:r>
            <a:r>
              <a:rPr baseline="-25000" lang="en" sz="1300"/>
              <a:t>i</a:t>
            </a:r>
            <a:endParaRPr sz="1300"/>
          </a:p>
        </p:txBody>
      </p:sp>
      <p:cxnSp>
        <p:nvCxnSpPr>
          <p:cNvPr id="59" name="Google Shape;59;p13"/>
          <p:cNvCxnSpPr>
            <a:stCxn id="60" idx="4"/>
            <a:endCxn id="58" idx="0"/>
          </p:cNvCxnSpPr>
          <p:nvPr/>
        </p:nvCxnSpPr>
        <p:spPr>
          <a:xfrm flipH="1" rot="-5400000">
            <a:off x="3383750" y="2318250"/>
            <a:ext cx="697800" cy="198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1" name="Google Shape;61;p13"/>
          <p:cNvGrpSpPr/>
          <p:nvPr/>
        </p:nvGrpSpPr>
        <p:grpSpPr>
          <a:xfrm>
            <a:off x="3066050" y="1212150"/>
            <a:ext cx="1357625" cy="767100"/>
            <a:chOff x="4971050" y="1288350"/>
            <a:chExt cx="1357625" cy="767100"/>
          </a:xfrm>
        </p:grpSpPr>
        <p:sp>
          <p:nvSpPr>
            <p:cNvPr id="60" name="Google Shape;60;p13"/>
            <p:cNvSpPr/>
            <p:nvPr/>
          </p:nvSpPr>
          <p:spPr>
            <a:xfrm>
              <a:off x="4971050" y="1288350"/>
              <a:ext cx="1313400" cy="767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4971175" y="1455600"/>
              <a:ext cx="1357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</a:rPr>
                <a:t>mean_log</a:t>
              </a:r>
              <a:r>
                <a:rPr baseline="-25000" lang="en" sz="1300">
                  <a:solidFill>
                    <a:schemeClr val="dk1"/>
                  </a:solidFill>
                </a:rPr>
                <a:t>10</a:t>
              </a:r>
              <a:r>
                <a:rPr lang="en" sz="1300">
                  <a:solidFill>
                    <a:schemeClr val="dk1"/>
                  </a:solidFill>
                </a:rPr>
                <a:t>FL</a:t>
              </a:r>
              <a:r>
                <a:rPr baseline="-25000" lang="en" sz="1300">
                  <a:solidFill>
                    <a:schemeClr val="dk1"/>
                  </a:solidFill>
                </a:rPr>
                <a:t>i</a:t>
              </a:r>
              <a:endParaRPr/>
            </a:p>
          </p:txBody>
        </p:sp>
      </p:grpSp>
      <p:sp>
        <p:nvSpPr>
          <p:cNvPr id="63" name="Google Shape;63;p13"/>
          <p:cNvSpPr txBox="1"/>
          <p:nvPr/>
        </p:nvSpPr>
        <p:spPr>
          <a:xfrm>
            <a:off x="0" y="4379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are represented using squares and fixed effects using solid circles. 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top box represents the process model, while the bottom box represents the observation model</a:t>
            </a:r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5393687" y="1212157"/>
            <a:ext cx="1219728" cy="774004"/>
            <a:chOff x="4971054" y="1288350"/>
            <a:chExt cx="1428421" cy="767100"/>
          </a:xfrm>
        </p:grpSpPr>
        <p:sp>
          <p:nvSpPr>
            <p:cNvPr id="65" name="Google Shape;65;p13"/>
            <p:cNvSpPr/>
            <p:nvPr/>
          </p:nvSpPr>
          <p:spPr>
            <a:xfrm>
              <a:off x="4971054" y="1288350"/>
              <a:ext cx="1428300" cy="767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4971175" y="1455600"/>
              <a:ext cx="1428300" cy="3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</a:rPr>
                <a:t>mean_log</a:t>
              </a:r>
              <a:r>
                <a:rPr baseline="-25000" lang="en" sz="1300">
                  <a:solidFill>
                    <a:schemeClr val="dk1"/>
                  </a:solidFill>
                </a:rPr>
                <a:t>10</a:t>
              </a:r>
              <a:r>
                <a:rPr lang="en" sz="1300">
                  <a:solidFill>
                    <a:schemeClr val="dk1"/>
                  </a:solidFill>
                </a:rPr>
                <a:t>W</a:t>
              </a:r>
              <a:r>
                <a:rPr baseline="-25000" lang="en" sz="1300">
                  <a:solidFill>
                    <a:schemeClr val="dk1"/>
                  </a:solidFill>
                </a:rPr>
                <a:t>i</a:t>
              </a:r>
              <a:endParaRPr/>
            </a:p>
          </p:txBody>
        </p:sp>
      </p:grpSp>
      <p:cxnSp>
        <p:nvCxnSpPr>
          <p:cNvPr id="67" name="Google Shape;67;p13"/>
          <p:cNvCxnSpPr>
            <a:stCxn id="65" idx="4"/>
            <a:endCxn id="57" idx="0"/>
          </p:cNvCxnSpPr>
          <p:nvPr/>
        </p:nvCxnSpPr>
        <p:spPr>
          <a:xfrm>
            <a:off x="6003499" y="1986160"/>
            <a:ext cx="120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6239450" y="64025"/>
            <a:ext cx="879600" cy="52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246775" y="104825"/>
            <a:ext cx="8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</a:t>
            </a:r>
            <a:endParaRPr/>
          </a:p>
        </p:txBody>
      </p:sp>
      <p:cxnSp>
        <p:nvCxnSpPr>
          <p:cNvPr id="70" name="Google Shape;70;p13"/>
          <p:cNvCxnSpPr>
            <a:stCxn id="62" idx="3"/>
            <a:endCxn id="66" idx="1"/>
          </p:cNvCxnSpPr>
          <p:nvPr/>
        </p:nvCxnSpPr>
        <p:spPr>
          <a:xfrm>
            <a:off x="4423675" y="1571850"/>
            <a:ext cx="970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8" idx="4"/>
            <a:endCxn id="65" idx="0"/>
          </p:cNvCxnSpPr>
          <p:nvPr/>
        </p:nvCxnSpPr>
        <p:spPr>
          <a:xfrm flipH="1">
            <a:off x="6003350" y="585125"/>
            <a:ext cx="67590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" name="Google Shape;72;p13"/>
          <p:cNvGrpSpPr/>
          <p:nvPr/>
        </p:nvGrpSpPr>
        <p:grpSpPr>
          <a:xfrm>
            <a:off x="5096450" y="64025"/>
            <a:ext cx="879600" cy="521100"/>
            <a:chOff x="5096450" y="292625"/>
            <a:chExt cx="879600" cy="521100"/>
          </a:xfrm>
        </p:grpSpPr>
        <p:sp>
          <p:nvSpPr>
            <p:cNvPr id="73" name="Google Shape;73;p13"/>
            <p:cNvSpPr/>
            <p:nvPr/>
          </p:nvSpPr>
          <p:spPr>
            <a:xfrm>
              <a:off x="5096450" y="292625"/>
              <a:ext cx="879600" cy="521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5103775" y="333425"/>
              <a:ext cx="82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log</a:t>
              </a:r>
              <a:r>
                <a:rPr baseline="-25000" lang="en">
                  <a:solidFill>
                    <a:schemeClr val="dk1"/>
                  </a:solidFill>
                </a:rPr>
                <a:t>10</a:t>
              </a:r>
              <a:r>
                <a:rPr lang="en">
                  <a:solidFill>
                    <a:schemeClr val="dk1"/>
                  </a:solidFill>
                </a:rPr>
                <a:t>a</a:t>
              </a:r>
              <a:endParaRPr/>
            </a:p>
          </p:txBody>
        </p:sp>
      </p:grpSp>
      <p:cxnSp>
        <p:nvCxnSpPr>
          <p:cNvPr id="75" name="Google Shape;75;p13"/>
          <p:cNvCxnSpPr>
            <a:stCxn id="73" idx="4"/>
            <a:endCxn id="65" idx="0"/>
          </p:cNvCxnSpPr>
          <p:nvPr/>
        </p:nvCxnSpPr>
        <p:spPr>
          <a:xfrm>
            <a:off x="5536250" y="585125"/>
            <a:ext cx="46710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1770225" y="3831875"/>
            <a:ext cx="98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 =  1:N</a:t>
            </a:r>
            <a:endParaRPr sz="1300"/>
          </a:p>
        </p:txBody>
      </p:sp>
      <p:grpSp>
        <p:nvGrpSpPr>
          <p:cNvPr id="77" name="Google Shape;77;p13"/>
          <p:cNvGrpSpPr/>
          <p:nvPr/>
        </p:nvGrpSpPr>
        <p:grpSpPr>
          <a:xfrm>
            <a:off x="5558600" y="3616650"/>
            <a:ext cx="886925" cy="521100"/>
            <a:chOff x="3120200" y="3845250"/>
            <a:chExt cx="886925" cy="521100"/>
          </a:xfrm>
        </p:grpSpPr>
        <p:sp>
          <p:nvSpPr>
            <p:cNvPr id="78" name="Google Shape;78;p13"/>
            <p:cNvSpPr/>
            <p:nvPr/>
          </p:nvSpPr>
          <p:spPr>
            <a:xfrm>
              <a:off x="3120200" y="3845250"/>
              <a:ext cx="879600" cy="521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3127525" y="3886050"/>
              <a:ext cx="87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σ</a:t>
              </a:r>
              <a:r>
                <a:rPr baseline="-25000" lang="en"/>
                <a:t>i</a:t>
              </a:r>
              <a:endParaRPr baseline="-25000"/>
            </a:p>
          </p:txBody>
        </p:sp>
      </p:grpSp>
      <p:cxnSp>
        <p:nvCxnSpPr>
          <p:cNvPr id="80" name="Google Shape;80;p13"/>
          <p:cNvCxnSpPr>
            <a:stCxn id="78" idx="0"/>
            <a:endCxn id="57" idx="2"/>
          </p:cNvCxnSpPr>
          <p:nvPr/>
        </p:nvCxnSpPr>
        <p:spPr>
          <a:xfrm flipH="1" rot="10800000">
            <a:off x="5998400" y="3061950"/>
            <a:ext cx="171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1" name="Google Shape;81;p13"/>
          <p:cNvGrpSpPr/>
          <p:nvPr/>
        </p:nvGrpSpPr>
        <p:grpSpPr>
          <a:xfrm>
            <a:off x="3289188" y="3616650"/>
            <a:ext cx="886925" cy="521100"/>
            <a:chOff x="3120200" y="3845250"/>
            <a:chExt cx="886925" cy="521100"/>
          </a:xfrm>
        </p:grpSpPr>
        <p:sp>
          <p:nvSpPr>
            <p:cNvPr id="82" name="Google Shape;82;p13"/>
            <p:cNvSpPr/>
            <p:nvPr/>
          </p:nvSpPr>
          <p:spPr>
            <a:xfrm>
              <a:off x="3120200" y="3845250"/>
              <a:ext cx="879600" cy="521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3127525" y="3886050"/>
              <a:ext cx="87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γ</a:t>
              </a:r>
              <a:r>
                <a:rPr baseline="-25000" lang="en"/>
                <a:t>i</a:t>
              </a:r>
              <a:endParaRPr baseline="-25000"/>
            </a:p>
          </p:txBody>
        </p:sp>
      </p:grpSp>
      <p:cxnSp>
        <p:nvCxnSpPr>
          <p:cNvPr id="84" name="Google Shape;84;p13"/>
          <p:cNvCxnSpPr>
            <a:stCxn id="82" idx="0"/>
            <a:endCxn id="58" idx="2"/>
          </p:cNvCxnSpPr>
          <p:nvPr/>
        </p:nvCxnSpPr>
        <p:spPr>
          <a:xfrm flipH="1" rot="10800000">
            <a:off x="3728988" y="3061950"/>
            <a:ext cx="135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