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70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1" y="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9D1D9-F31F-492F-854C-09D68F8E3F2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576A8-63E7-4B73-98CD-1E1F08E50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1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49D4-1651-46DA-84CD-F1C567DF54E6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 C MADHU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CA4D-E261-4F26-8517-9266F5101756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 C MADHU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A286-7CA9-4DFE-BBDF-DEE6FD0DE1C4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 C MADHU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089-1AF4-40C2-B14E-BA916F716A36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 C MADHU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DE80-EB35-45D9-B60F-8EDD389707E3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 C MADHU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AAA-49B8-4748-AB3C-DD2CD1A5B4B1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 C MADHU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8E7E9-0436-4C54-9844-3734D7704F65}" type="datetime1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 C MADHU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868-E8D5-42DF-83BB-E5F74ACA1C49}" type="datetime1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 C MADHU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652F-8F55-4B8F-A824-68FD1C59357E}" type="datetime1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 C MADHU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4E35-820A-4A32-B614-4E2D3F738677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 C MADHU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2DAA-503A-48BC-9D62-7B3B6396D5C9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MANU C MADHU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66442-B055-41EE-98FE-37813128CC99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MANU C MADHU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anucmadhu186@gmail.com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83CADFF5-2769-7CC7-EBF9-D9ABDD39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/>
              <a:t>Artificial Neural Networks for Power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/>
              <a:t>Enhancing Efficiency and Reliability in Modern Power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92F7F-7BC3-3E33-1364-A140AA1F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7673" y="6356350"/>
            <a:ext cx="361586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MANU C MADHU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Data Requirements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Need for large and high-quality datasets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Computational Complexity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High processing power required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Integration with Existing Systems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Compatibility and interoperability issues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Ethical and Security Concerns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- Ensuring data privacy and security</a:t>
            </a:r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4712B605-055F-7CD7-5A3D-B27E7062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44" r="19408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50066-8704-D906-91F0-DE46E6D2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MANU C MADHU</a:t>
            </a:r>
          </a:p>
        </p:txBody>
      </p:sp>
      <p:sp>
        <p:nvSpPr>
          <p:cNvPr id="1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N"/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Advancements in ANN Technology:</a:t>
            </a:r>
          </a:p>
          <a:p>
            <a:pPr>
              <a:lnSpc>
                <a:spcPct val="90000"/>
              </a:lnSpc>
            </a:pPr>
            <a:r>
              <a:rPr lang="en-US" sz="2000"/>
              <a:t>Deep learning and advanced architectures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Integration with IoT and Smart Grids:</a:t>
            </a:r>
          </a:p>
          <a:p>
            <a:pPr>
              <a:lnSpc>
                <a:spcPct val="90000"/>
              </a:lnSpc>
            </a:pPr>
            <a:r>
              <a:rPr lang="en-US" sz="2000"/>
              <a:t>Real-time data and analytics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Sustainable Energy Solutions:</a:t>
            </a:r>
          </a:p>
          <a:p>
            <a:pPr>
              <a:lnSpc>
                <a:spcPct val="90000"/>
              </a:lnSpc>
            </a:pPr>
            <a:r>
              <a:rPr lang="en-US" sz="2000"/>
              <a:t>ANN in renewable energy management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Policy and Regulation:</a:t>
            </a:r>
          </a:p>
          <a:p>
            <a:pPr>
              <a:lnSpc>
                <a:spcPct val="90000"/>
              </a:lnSpc>
            </a:pPr>
            <a:r>
              <a:rPr lang="en-US" sz="2000"/>
              <a:t>Supportive frameworks for adoption</a:t>
            </a:r>
          </a:p>
        </p:txBody>
      </p:sp>
      <p:pic>
        <p:nvPicPr>
          <p:cNvPr id="6" name="Picture 5" descr="High-rise building amidst skyscrapers">
            <a:extLst>
              <a:ext uri="{FF2B5EF4-FFF2-40B4-BE49-F238E27FC236}">
                <a16:creationId xmlns:a16="http://schemas.microsoft.com/office/drawing/2014/main" id="{8C86AAE1-2595-34DB-812E-6AE4D27A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64" r="8035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DAB18-15F9-3930-529B-BE71DF5C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MANU C MADHU</a:t>
            </a:r>
          </a:p>
        </p:txBody>
      </p:sp>
      <p:sp>
        <p:nvSpPr>
          <p:cNvPr id="1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Summary of Key Points:</a:t>
            </a:r>
          </a:p>
          <a:p>
            <a:pPr>
              <a:lnSpc>
                <a:spcPct val="90000"/>
              </a:lnSpc>
            </a:pPr>
            <a:r>
              <a:rPr lang="en-US" sz="2500"/>
              <a:t>- ANN’s role in improving power management</a:t>
            </a:r>
          </a:p>
          <a:p>
            <a:pPr>
              <a:lnSpc>
                <a:spcPct val="90000"/>
              </a:lnSpc>
            </a:pPr>
            <a:r>
              <a:rPr lang="en-US" sz="2500"/>
              <a:t>- Benefits and challenges</a:t>
            </a:r>
          </a:p>
          <a:p>
            <a:pPr>
              <a:lnSpc>
                <a:spcPct val="90000"/>
              </a:lnSpc>
            </a:pPr>
            <a:endParaRPr lang="en-US" sz="2500"/>
          </a:p>
          <a:p>
            <a:pPr>
              <a:lnSpc>
                <a:spcPct val="90000"/>
              </a:lnSpc>
            </a:pPr>
            <a:r>
              <a:rPr lang="en-US" sz="2500"/>
              <a:t>Future Outlook:</a:t>
            </a:r>
          </a:p>
          <a:p>
            <a:pPr>
              <a:lnSpc>
                <a:spcPct val="90000"/>
              </a:lnSpc>
            </a:pPr>
            <a:r>
              <a:rPr lang="en-US" sz="2500"/>
              <a:t>- Continued innovation and adoption</a:t>
            </a:r>
          </a:p>
          <a:p>
            <a:pPr>
              <a:lnSpc>
                <a:spcPct val="90000"/>
              </a:lnSpc>
            </a:pPr>
            <a:endParaRPr lang="en-US" sz="2500"/>
          </a:p>
          <a:p>
            <a:pPr>
              <a:lnSpc>
                <a:spcPct val="90000"/>
              </a:lnSpc>
            </a:pPr>
            <a:r>
              <a:rPr lang="en-US" sz="2500"/>
              <a:t>Q&amp;A</a:t>
            </a:r>
          </a:p>
        </p:txBody>
      </p:sp>
      <p:pic>
        <p:nvPicPr>
          <p:cNvPr id="6" name="Picture 5" descr="White bulbs with a yellow one standing out">
            <a:extLst>
              <a:ext uri="{FF2B5EF4-FFF2-40B4-BE49-F238E27FC236}">
                <a16:creationId xmlns:a16="http://schemas.microsoft.com/office/drawing/2014/main" id="{9B4022D5-BB51-4ED4-AC76-D4DEDCDF10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33" r="13616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617EE-C425-988E-6BD6-363871DE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MANU C MADHU</a:t>
            </a:r>
          </a:p>
        </p:txBody>
      </p:sp>
      <p:sp>
        <p:nvSpPr>
          <p:cNvPr id="2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t>References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A. R. Al-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Roomi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and M. E. El-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Hawary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, "Fast AI-Based Power Flow Analysis for High-Dimensional Electric Networks," 2020IEEE Electric Power and Energy Conference (EPEC), Edmonton, AB, Canada, 2020, pp. 1-6, doi:10.1109/EPEC48502.2020.9320057. keywords: {Power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systems;Mathematical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model;Transfer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functions;Energymanagement;Generators;Artificial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neural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networks;Conferences;power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operation;power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flow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analysis;load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flow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analysis;Newton-Raphson;artificial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networks},</a:t>
            </a:r>
          </a:p>
          <a:p>
            <a:pPr>
              <a:lnSpc>
                <a:spcPct val="90000"/>
              </a:lnSpc>
            </a:pPr>
            <a:endParaRPr lang="en-IN" sz="15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M. Hanan, W. Yousaf, X. Ai, E. Asghar, M. Y. Javed and S. Salman, "Multi-operating Modes Based Energy Management Strategy of Virtual Power Plant," 2018 2nd IEEE Conference on Energy Internet and Energy System Integration (EI2), Beijing, China, 2018, pp. 1-6,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: 10.1109/EI2.2018.8582406. keywords: {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Batteries;Energy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management;Wind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turbines;State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charge;Mathematical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model;Energy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Management;Micro-grid;VPP;Simulink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>
              <a:lnSpc>
                <a:spcPct val="90000"/>
              </a:lnSpc>
            </a:pPr>
            <a:endParaRPr lang="en-IN" sz="15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K. Shu, X. Ai, J. Wen, J. Fang, Z. Chen and C. Luo, "Optimal Energy Management for the Integrated Power and Gas Systems via Real-time Pricing," 2018 IEEE Power &amp; Energy Society General Meeting (PESGM), Portland, OR, USA, 2018, pp. 1-5,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: 10.1109/PESGM.2018.8585873. keywords: {Mathematical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model;Fluid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flow;Natural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gas;Power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dynamics;Energy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management;Real-time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systems;Power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transients;integrated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energy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system;bi-level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programming;equilibrium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constraints},</a:t>
            </a:r>
          </a:p>
          <a:p>
            <a:pPr>
              <a:lnSpc>
                <a:spcPct val="90000"/>
              </a:lnSpc>
            </a:pPr>
            <a:endParaRPr lang="en-IN" sz="15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H. Zhang, H. Zhao, H. Li, Y. Chen, J. Ai and Q. Wang, "A Decision Support System of Premium Power Supply Investment," 2020 5th Asia Conference on Power and Electrical Engineering (ACPEE), Chengdu, China, 2020, pp. 934-939,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10.1109/ACPEE48638.2020.9136300. keywords: {Decision support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systems;Electrical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engineering;Power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supplies;Decision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making;Power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quality;Companies;Power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markets;premium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power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supply;decision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support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system;user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demand;voltage</a:t>
            </a:r>
            <a:r>
              <a:rPr lang="en-IN" sz="1500" i="1">
                <a:latin typeface="Times New Roman" panose="02020603050405020304" pitchFamily="18" charset="0"/>
                <a:cs typeface="Times New Roman" panose="02020603050405020304" pitchFamily="18" charset="0"/>
              </a:rPr>
              <a:t> sag},</a:t>
            </a:r>
          </a:p>
          <a:p>
            <a:pPr>
              <a:lnSpc>
                <a:spcPct val="90000"/>
              </a:lnSpc>
            </a:pPr>
            <a:endParaRPr lang="en-IN" sz="15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 sz="15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520BB-A6DF-161D-FC62-D23BE2F9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MANU C MADHU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close-up of a white surface&#10;&#10;Description automatically generated">
            <a:extLst>
              <a:ext uri="{FF2B5EF4-FFF2-40B4-BE49-F238E27FC236}">
                <a16:creationId xmlns:a16="http://schemas.microsoft.com/office/drawing/2014/main" id="{8777405F-FE60-7736-71A2-F631E1D30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760" r="32155"/>
          <a:stretch/>
        </p:blipFill>
        <p:spPr>
          <a:xfrm>
            <a:off x="6592236" y="520749"/>
            <a:ext cx="4675014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90D53-1EF6-66DF-1A0F-6DD0EA2AA033}"/>
              </a:ext>
            </a:extLst>
          </p:cNvPr>
          <p:cNvSpPr txBox="1"/>
          <p:nvPr/>
        </p:nvSpPr>
        <p:spPr>
          <a:xfrm>
            <a:off x="838201" y="1984443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MANU C MADHU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manucmadhu186@gmail.com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Linktr.ee/manucmadhu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3A7F3-DEA0-9DC9-A9EF-EBC1459D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MANU C MADHU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Connected">
            <a:extLst>
              <a:ext uri="{FF2B5EF4-FFF2-40B4-BE49-F238E27FC236}">
                <a16:creationId xmlns:a16="http://schemas.microsoft.com/office/drawing/2014/main" id="{7DEE5302-B3FB-5A76-9A2B-2CD4D28B0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29279-776E-9205-8480-AC9DEC698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Abstract</a:t>
            </a:r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EA2048-3A61-D2A9-1F5A-455283D17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84443"/>
            <a:ext cx="5257800" cy="4192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ANNs enhance power systems by modeling complex, nonlinear relationships for improved efficiency and reliability.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ANNs model high-dimensional electric networks, predicting power consumption patterns with high accuracy.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Accurate predictions from ANNs enable optimized load distribution and improved grid stability.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ANNs improve forecasting accuracy by identifying patterns in vast datasets, aiding in better energy resource management.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ANNs analyze sensor data to detect anomalies and predict failures, reducing downtime and extending infrastructure lifespan.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6C9AC-ECAF-9B53-A354-A5EB2553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MANU C MADHU</a:t>
            </a:r>
          </a:p>
        </p:txBody>
      </p:sp>
    </p:spTree>
    <p:extLst>
      <p:ext uri="{BB962C8B-B14F-4D97-AF65-F5344CB8AC3E}">
        <p14:creationId xmlns:p14="http://schemas.microsoft.com/office/powerpoint/2010/main" val="133791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1061D-6607-81DF-8A2D-A20A6895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N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CD05-B454-1663-1320-A2E29415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dirty="0"/>
              <a:t>Power management </a:t>
            </a:r>
            <a:r>
              <a:rPr lang="en-US" sz="1800" dirty="0"/>
              <a:t>involves the </a:t>
            </a:r>
            <a:r>
              <a:rPr lang="en-US" sz="1800" b="1" dirty="0"/>
              <a:t>efficient use and distribution of electrical power </a:t>
            </a:r>
            <a:r>
              <a:rPr lang="en-US" sz="1800" dirty="0"/>
              <a:t>in a system to ensure optimal performance, reliability, and sustainability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Increasing demand for electricity </a:t>
            </a:r>
            <a:r>
              <a:rPr lang="en-US" sz="1800" dirty="0"/>
              <a:t>due to population growth and industrialization. Integration of intermittent renewable energy sources, such as solar and wind.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b="1" dirty="0"/>
              <a:t>Smart Grids</a:t>
            </a:r>
            <a:r>
              <a:rPr lang="en-US" sz="1800" dirty="0"/>
              <a:t>: Utilizing advanced communication and automation technologies to enhance the efficiency and reliability of the power grid.</a:t>
            </a:r>
            <a:endParaRPr lang="en-IN" sz="1800" dirty="0"/>
          </a:p>
        </p:txBody>
      </p:sp>
      <p:pic>
        <p:nvPicPr>
          <p:cNvPr id="6" name="Picture 5" descr="Wind turbines against blue sky">
            <a:extLst>
              <a:ext uri="{FF2B5EF4-FFF2-40B4-BE49-F238E27FC236}">
                <a16:creationId xmlns:a16="http://schemas.microsoft.com/office/drawing/2014/main" id="{1ECC8609-6809-4620-BF36-1FF3AB4B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56" r="11045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0DF00-AD6B-D955-F211-F808DA70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MANU C MADHU</a:t>
            </a:r>
          </a:p>
        </p:txBody>
      </p:sp>
      <p:sp>
        <p:nvSpPr>
          <p:cNvPr id="1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83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20C988C-FAAD-4B22-8BA7-6B5DEFD8D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73946"/>
            <a:ext cx="5114150" cy="1325563"/>
          </a:xfrm>
        </p:spPr>
        <p:txBody>
          <a:bodyPr>
            <a:normAutofit/>
          </a:bodyPr>
          <a:lstStyle/>
          <a:p>
            <a:r>
              <a:rPr lang="en-IN"/>
              <a:t>What is ANN?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14150" cy="4351338"/>
          </a:xfrm>
        </p:spPr>
        <p:txBody>
          <a:bodyPr>
            <a:normAutofit/>
          </a:bodyPr>
          <a:lstStyle/>
          <a:p>
            <a:r>
              <a:rPr lang="en-US" dirty="0"/>
              <a:t> Inspired by the human brain</a:t>
            </a:r>
          </a:p>
          <a:p>
            <a:r>
              <a:rPr lang="en-US" dirty="0"/>
              <a:t>Composed of interconnected nodes (neurons)</a:t>
            </a:r>
          </a:p>
          <a:p>
            <a:endParaRPr lang="en-US" dirty="0"/>
          </a:p>
        </p:txBody>
      </p:sp>
      <p:sp>
        <p:nvSpPr>
          <p:cNvPr id="4105" name="Oval 410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2635" y="2507215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354B-BDA5-85D1-14B9-28D61070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MANU C MADHU</a:t>
            </a:r>
          </a:p>
        </p:txBody>
      </p:sp>
      <p:sp>
        <p:nvSpPr>
          <p:cNvPr id="4107" name="Arc 410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32189" flipV="1">
            <a:off x="7537061" y="1878543"/>
            <a:ext cx="4592562" cy="45925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Brain">
            <a:extLst>
              <a:ext uri="{FF2B5EF4-FFF2-40B4-BE49-F238E27FC236}">
                <a16:creationId xmlns:a16="http://schemas.microsoft.com/office/drawing/2014/main" id="{E693169D-0516-FFAE-0F8A-F25B9AD5B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9212" y="0"/>
            <a:ext cx="2876826" cy="2876826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4100" name="Picture 4" descr="Block Diagram of Artificial Neural Network ">
            <a:extLst>
              <a:ext uri="{FF2B5EF4-FFF2-40B4-BE49-F238E27FC236}">
                <a16:creationId xmlns:a16="http://schemas.microsoft.com/office/drawing/2014/main" id="{1A5115D5-438B-C305-7885-1FCAD126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49" y="2754752"/>
            <a:ext cx="4629150" cy="3495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Applications of ANN in Power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200" dirty="0">
                <a:latin typeface="+mj-lt"/>
              </a:rPr>
              <a:t>Load Forecasting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200" dirty="0">
                <a:latin typeface="+mj-lt"/>
              </a:rPr>
              <a:t>Predicting future power demand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200" dirty="0">
                <a:latin typeface="+mj-lt"/>
              </a:rPr>
              <a:t>Fault Detection and Diagnosis: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200" dirty="0">
                <a:latin typeface="+mj-lt"/>
              </a:rPr>
              <a:t>Maintaining stability in power systems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200" dirty="0">
                <a:latin typeface="+mj-lt"/>
              </a:rPr>
              <a:t>Energy Supply Management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200" dirty="0">
                <a:latin typeface="+mj-lt"/>
              </a:rPr>
              <a:t>Optimizing the use of energy storage systems</a:t>
            </a:r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52FA1276-E3F8-789B-7460-455F5EA9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20" r="36731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344FA-3745-4408-EE6A-66AB6A3A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MANU C MADHU</a:t>
            </a:r>
          </a:p>
        </p:txBody>
      </p:sp>
      <p:sp>
        <p:nvSpPr>
          <p:cNvPr id="3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ANN for Load Forecasting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Ensuring reliable power supply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Reducing operational costs</a:t>
            </a:r>
          </a:p>
          <a:p>
            <a:pPr>
              <a:lnSpc>
                <a:spcPct val="90000"/>
              </a:lnSpc>
            </a:pPr>
            <a:endParaRPr lang="en-US" sz="2700" b="1" dirty="0"/>
          </a:p>
          <a:p>
            <a:pPr>
              <a:lnSpc>
                <a:spcPct val="90000"/>
              </a:lnSpc>
            </a:pPr>
            <a:r>
              <a:rPr lang="en-US" sz="2700" b="1" dirty="0"/>
              <a:t>How ANN Helps: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Handling nonlinear relationships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Processing large datasets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700" dirty="0"/>
          </a:p>
        </p:txBody>
      </p:sp>
      <p:pic>
        <p:nvPicPr>
          <p:cNvPr id="14" name="Picture 13" descr="Light bulb on yellow background with sketched light beams and cord">
            <a:extLst>
              <a:ext uri="{FF2B5EF4-FFF2-40B4-BE49-F238E27FC236}">
                <a16:creationId xmlns:a16="http://schemas.microsoft.com/office/drawing/2014/main" id="{A94D17DE-73F1-7758-DC39-DD91BE0E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00" r="-1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A1B55-F648-D3DF-DE8C-646A635E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MANU C MADHU</a:t>
            </a:r>
          </a:p>
        </p:txBody>
      </p:sp>
      <p:sp>
        <p:nvSpPr>
          <p:cNvPr id="3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dirty="0"/>
              <a:t>ANN for Fault Detection and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Auto-detection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Minimizing downtime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Preventing equipment damage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/>
          </a:p>
          <a:p>
            <a:pPr marL="0" indent="0">
              <a:lnSpc>
                <a:spcPct val="90000"/>
              </a:lnSpc>
              <a:buNone/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b="1" dirty="0"/>
              <a:t>How ANN Helps: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Rapid identification of anomalies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Learning from historical data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pic>
        <p:nvPicPr>
          <p:cNvPr id="6" name="Picture 5" descr="Circuit board background">
            <a:extLst>
              <a:ext uri="{FF2B5EF4-FFF2-40B4-BE49-F238E27FC236}">
                <a16:creationId xmlns:a16="http://schemas.microsoft.com/office/drawing/2014/main" id="{7B2A93C6-4198-29A5-0DFC-A6515E5D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502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7ACF9-C30F-956E-A876-55361601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MANU C MADHU</a:t>
            </a:r>
          </a:p>
        </p:txBody>
      </p:sp>
      <p:sp>
        <p:nvSpPr>
          <p:cNvPr id="1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700" dirty="0"/>
              <a:t>ANN for Energy Supply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Balancing supply and demand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Integrating renewable energy sources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b="1" dirty="0"/>
              <a:t>How ANN Helps: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Predictive analytics for supply/demand cycles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Optimizing power production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53744-114B-A37D-A702-CCA9E451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73" r="22679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FDA15-A00B-8EF3-7D18-FC3C40DD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MANU C MADHU</a:t>
            </a:r>
          </a:p>
        </p:txBody>
      </p:sp>
      <p:sp>
        <p:nvSpPr>
          <p:cNvPr id="1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Benefits of Using ANN in Power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Improved Accuracy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- Better predictions and diagnostics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Enhanced Efficiency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Optimized operations and reduced waste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Scalability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Handling large-scale power systems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Adaptability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Learning and improving over time</a:t>
            </a:r>
          </a:p>
        </p:txBody>
      </p:sp>
      <p:pic>
        <p:nvPicPr>
          <p:cNvPr id="6" name="Picture 5" descr="Light bulb on green grass">
            <a:extLst>
              <a:ext uri="{FF2B5EF4-FFF2-40B4-BE49-F238E27FC236}">
                <a16:creationId xmlns:a16="http://schemas.microsoft.com/office/drawing/2014/main" id="{16E56653-2A62-EA79-1297-B27AB13A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10" r="10638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6A795-79FD-1FC3-089A-1A9BFCD9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MANU C MADHU</a:t>
            </a:r>
          </a:p>
        </p:txBody>
      </p:sp>
      <p:sp>
        <p:nvSpPr>
          <p:cNvPr id="2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ontserrat SemiBold"/>
        <a:ea typeface=""/>
        <a:cs typeface=""/>
      </a:majorFont>
      <a:minorFont>
        <a:latin typeface="Montserrat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868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Montserrat </vt:lpstr>
      <vt:lpstr>Montserrat SemiBold</vt:lpstr>
      <vt:lpstr>Times New Roman</vt:lpstr>
      <vt:lpstr>Office Theme</vt:lpstr>
      <vt:lpstr>Artificial Neural Networks for Power Management</vt:lpstr>
      <vt:lpstr>Abstract</vt:lpstr>
      <vt:lpstr>Introduction</vt:lpstr>
      <vt:lpstr>What is ANN?</vt:lpstr>
      <vt:lpstr>Applications of ANN in Power Management</vt:lpstr>
      <vt:lpstr>ANN for Load Forecasting</vt:lpstr>
      <vt:lpstr>ANN for Fault Detection and Diagnosis</vt:lpstr>
      <vt:lpstr>ANN for Energy Supply Management</vt:lpstr>
      <vt:lpstr>Benefits of Using ANN in Power Management</vt:lpstr>
      <vt:lpstr>Challenges and Considerations</vt:lpstr>
      <vt:lpstr>Future Trends</vt:lpstr>
      <vt:lpstr>Conclusion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Manu C Madhu</cp:lastModifiedBy>
  <cp:revision>7</cp:revision>
  <dcterms:created xsi:type="dcterms:W3CDTF">2013-01-27T09:14:16Z</dcterms:created>
  <dcterms:modified xsi:type="dcterms:W3CDTF">2024-07-30T06:42:01Z</dcterms:modified>
  <cp:category/>
</cp:coreProperties>
</file>