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47EC9F-66F9-43A2-A249-002EAF0512E1}" type="datetimeFigureOut">
              <a:rPr lang="en-IN" smtClean="0"/>
              <a:t>28-07-2024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25FE6-603D-4AA1-AB6B-AFBF38009250}" type="slidenum">
              <a:rPr lang="en-IN" smtClean="0"/>
              <a:t>‹#›</a:t>
            </a:fld>
            <a:endParaRPr lang="en-IN"/>
          </a:p>
        </p:txBody>
      </p:sp>
    </p:spTree>
    <p:extLst>
      <p:ext uri="{BB962C8B-B14F-4D97-AF65-F5344CB8AC3E}">
        <p14:creationId xmlns:p14="http://schemas.microsoft.com/office/powerpoint/2010/main" val="2036068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7/28/2024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626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7/28/2024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4920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7/28/2024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64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7/28/2024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00356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7/28/2024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868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7/28/2024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8180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7/28/2024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6371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7/28/2024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91534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7/28/2024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7204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7/28/2024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4308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7/28/2024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2428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7/28/2024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35623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A65B1DE-E37C-0B2D-27A1-C190B91997C2}"/>
              </a:ext>
            </a:extLst>
          </p:cNvPr>
          <p:cNvPicPr>
            <a:picLocks noChangeAspect="1"/>
          </p:cNvPicPr>
          <p:nvPr/>
        </p:nvPicPr>
        <p:blipFill>
          <a:blip r:embed="rId2"/>
          <a:srcRect l="17422" r="27944" b="-1"/>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05DE4E0C-7A38-BB98-2C39-DECD36B4A09C}"/>
              </a:ext>
            </a:extLst>
          </p:cNvPr>
          <p:cNvSpPr>
            <a:spLocks noGrp="1"/>
          </p:cNvSpPr>
          <p:nvPr>
            <p:ph type="ctrTitle"/>
          </p:nvPr>
        </p:nvSpPr>
        <p:spPr>
          <a:xfrm>
            <a:off x="640080" y="1371600"/>
            <a:ext cx="4956048" cy="3030842"/>
          </a:xfrm>
        </p:spPr>
        <p:txBody>
          <a:bodyPr>
            <a:normAutofit fontScale="90000"/>
          </a:bodyPr>
          <a:lstStyle/>
          <a:p>
            <a:pPr>
              <a:lnSpc>
                <a:spcPct val="90000"/>
              </a:lnSpc>
            </a:pPr>
            <a:r>
              <a:rPr lang="en-IN" sz="5000" dirty="0"/>
              <a:t>POWER CONSUMPTION PREDICTION USING ML</a:t>
            </a:r>
          </a:p>
        </p:txBody>
      </p:sp>
      <p:sp>
        <p:nvSpPr>
          <p:cNvPr id="3" name="Subtitle 2">
            <a:extLst>
              <a:ext uri="{FF2B5EF4-FFF2-40B4-BE49-F238E27FC236}">
                <a16:creationId xmlns:a16="http://schemas.microsoft.com/office/drawing/2014/main" id="{F0010B2F-FF4D-B422-1EC2-DB3ED847D8F3}"/>
              </a:ext>
            </a:extLst>
          </p:cNvPr>
          <p:cNvSpPr>
            <a:spLocks noGrp="1"/>
          </p:cNvSpPr>
          <p:nvPr>
            <p:ph type="subTitle" idx="1"/>
          </p:nvPr>
        </p:nvSpPr>
        <p:spPr>
          <a:xfrm>
            <a:off x="640080" y="4584879"/>
            <a:ext cx="4670660" cy="1287887"/>
          </a:xfrm>
        </p:spPr>
        <p:txBody>
          <a:bodyPr>
            <a:normAutofit/>
          </a:bodyPr>
          <a:lstStyle/>
          <a:p>
            <a:endParaRPr lang="en-IN" dirty="0"/>
          </a:p>
        </p:txBody>
      </p:sp>
      <p:sp>
        <p:nvSpPr>
          <p:cNvPr id="4" name="Footer Placeholder 3">
            <a:extLst>
              <a:ext uri="{FF2B5EF4-FFF2-40B4-BE49-F238E27FC236}">
                <a16:creationId xmlns:a16="http://schemas.microsoft.com/office/drawing/2014/main" id="{5361826E-5ED6-0854-41A7-78D0EE958EA6}"/>
              </a:ext>
            </a:extLst>
          </p:cNvPr>
          <p:cNvSpPr>
            <a:spLocks noGrp="1"/>
          </p:cNvSpPr>
          <p:nvPr>
            <p:ph type="ftr" sz="quarter" idx="11"/>
          </p:nvPr>
        </p:nvSpPr>
        <p:spPr>
          <a:xfrm>
            <a:off x="640080" y="6301486"/>
            <a:ext cx="4040373" cy="365125"/>
          </a:xfrm>
        </p:spPr>
        <p:txBody>
          <a:bodyPr>
            <a:normAutofit/>
          </a:bodyPr>
          <a:lstStyle/>
          <a:p>
            <a:pPr algn="l">
              <a:spcAft>
                <a:spcPts val="600"/>
              </a:spcAft>
            </a:pPr>
            <a:r>
              <a:rPr lang="en-IN" dirty="0"/>
              <a:t>MANU C MADHU</a:t>
            </a:r>
          </a:p>
        </p:txBody>
      </p:sp>
      <p:cxnSp>
        <p:nvCxnSpPr>
          <p:cNvPr id="12" name="Straight Connector 11">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55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2EE0C-12D5-7B2D-8A94-938101610CBA}"/>
              </a:ext>
            </a:extLst>
          </p:cNvPr>
          <p:cNvSpPr>
            <a:spLocks noGrp="1"/>
          </p:cNvSpPr>
          <p:nvPr>
            <p:ph type="title"/>
          </p:nvPr>
        </p:nvSpPr>
        <p:spPr/>
        <p:txBody>
          <a:bodyPr/>
          <a:lstStyle/>
          <a:p>
            <a:r>
              <a:rPr lang="en-IN" dirty="0"/>
              <a:t>MEET THE PRESENTER </a:t>
            </a:r>
          </a:p>
        </p:txBody>
      </p:sp>
      <p:pic>
        <p:nvPicPr>
          <p:cNvPr id="5" name="Content Placeholder 4" descr="A person smiling at the camera&#10;&#10;Description automatically generated">
            <a:extLst>
              <a:ext uri="{FF2B5EF4-FFF2-40B4-BE49-F238E27FC236}">
                <a16:creationId xmlns:a16="http://schemas.microsoft.com/office/drawing/2014/main" id="{D30265F2-F491-BA06-BA95-F46498075F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5064" y="2468881"/>
            <a:ext cx="1641871" cy="2189162"/>
          </a:xfrm>
        </p:spPr>
      </p:pic>
      <p:sp>
        <p:nvSpPr>
          <p:cNvPr id="6" name="TextBox 5">
            <a:extLst>
              <a:ext uri="{FF2B5EF4-FFF2-40B4-BE49-F238E27FC236}">
                <a16:creationId xmlns:a16="http://schemas.microsoft.com/office/drawing/2014/main" id="{0FE7D1DE-AA0F-071B-24B2-F3F098BC66A6}"/>
              </a:ext>
            </a:extLst>
          </p:cNvPr>
          <p:cNvSpPr txBox="1"/>
          <p:nvPr/>
        </p:nvSpPr>
        <p:spPr>
          <a:xfrm>
            <a:off x="3852861" y="4658043"/>
            <a:ext cx="4486275" cy="646331"/>
          </a:xfrm>
          <a:prstGeom prst="rect">
            <a:avLst/>
          </a:prstGeom>
          <a:noFill/>
        </p:spPr>
        <p:txBody>
          <a:bodyPr wrap="square" rtlCol="0">
            <a:spAutoFit/>
          </a:bodyPr>
          <a:lstStyle/>
          <a:p>
            <a:pPr algn="ctr"/>
            <a:r>
              <a:rPr lang="en-IN" dirty="0"/>
              <a:t>MANU C MADHU</a:t>
            </a:r>
          </a:p>
          <a:p>
            <a:pPr algn="ctr"/>
            <a:r>
              <a:rPr lang="en-IN" dirty="0"/>
              <a:t>linktr.ee/</a:t>
            </a:r>
            <a:r>
              <a:rPr lang="en-IN" dirty="0" err="1"/>
              <a:t>manucmadhu</a:t>
            </a:r>
            <a:endParaRPr lang="en-IN" dirty="0"/>
          </a:p>
        </p:txBody>
      </p:sp>
    </p:spTree>
    <p:extLst>
      <p:ext uri="{BB962C8B-B14F-4D97-AF65-F5344CB8AC3E}">
        <p14:creationId xmlns:p14="http://schemas.microsoft.com/office/powerpoint/2010/main" val="3276616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Smoke from a factory">
            <a:extLst>
              <a:ext uri="{FF2B5EF4-FFF2-40B4-BE49-F238E27FC236}">
                <a16:creationId xmlns:a16="http://schemas.microsoft.com/office/drawing/2014/main" id="{340BE0D3-BCEB-FB66-0F03-2D8C28451165}"/>
              </a:ext>
            </a:extLst>
          </p:cNvPr>
          <p:cNvPicPr>
            <a:picLocks noChangeAspect="1"/>
          </p:cNvPicPr>
          <p:nvPr/>
        </p:nvPicPr>
        <p:blipFill>
          <a:blip r:embed="rId2"/>
          <a:srcRect l="23347" r="29482"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BF65B221-84AA-ECFF-1046-166CC4F286EC}"/>
              </a:ext>
            </a:extLst>
          </p:cNvPr>
          <p:cNvSpPr>
            <a:spLocks noGrp="1"/>
          </p:cNvSpPr>
          <p:nvPr>
            <p:ph type="title"/>
          </p:nvPr>
        </p:nvSpPr>
        <p:spPr>
          <a:xfrm>
            <a:off x="640080" y="1371600"/>
            <a:ext cx="5852160" cy="1097280"/>
          </a:xfrm>
        </p:spPr>
        <p:txBody>
          <a:bodyPr anchor="t">
            <a:normAutofit/>
          </a:bodyPr>
          <a:lstStyle/>
          <a:p>
            <a:r>
              <a:rPr lang="en-IN" dirty="0"/>
              <a:t>Introduction</a:t>
            </a:r>
          </a:p>
        </p:txBody>
      </p:sp>
      <p:sp>
        <p:nvSpPr>
          <p:cNvPr id="3" name="Content Placeholder 2">
            <a:extLst>
              <a:ext uri="{FF2B5EF4-FFF2-40B4-BE49-F238E27FC236}">
                <a16:creationId xmlns:a16="http://schemas.microsoft.com/office/drawing/2014/main" id="{F15E5495-84F9-D942-22FB-60B38F9561B2}"/>
              </a:ext>
            </a:extLst>
          </p:cNvPr>
          <p:cNvSpPr>
            <a:spLocks noGrp="1"/>
          </p:cNvSpPr>
          <p:nvPr>
            <p:ph idx="1"/>
          </p:nvPr>
        </p:nvSpPr>
        <p:spPr>
          <a:xfrm>
            <a:off x="640080" y="2633236"/>
            <a:ext cx="5852160" cy="3664685"/>
          </a:xfrm>
        </p:spPr>
        <p:txBody>
          <a:bodyPr>
            <a:normAutofit fontScale="92500"/>
          </a:bodyPr>
          <a:lstStyle/>
          <a:p>
            <a:r>
              <a:rPr lang="en-IN" dirty="0"/>
              <a:t>Power Consumption is increasing day by day and its being crucial to manage power</a:t>
            </a:r>
          </a:p>
          <a:p>
            <a:r>
              <a:rPr lang="en-IN" dirty="0"/>
              <a:t>It is advised to manage power efficiently as most of the power sources are non-renewable</a:t>
            </a:r>
          </a:p>
          <a:p>
            <a:r>
              <a:rPr lang="en-IN" dirty="0"/>
              <a:t>Effective power management can be done by only generating the required power it can be done by predicting the usage early with the help of existing data</a:t>
            </a:r>
          </a:p>
          <a:p>
            <a:endParaRPr lang="en-IN" dirty="0"/>
          </a:p>
        </p:txBody>
      </p:sp>
    </p:spTree>
    <p:extLst>
      <p:ext uri="{BB962C8B-B14F-4D97-AF65-F5344CB8AC3E}">
        <p14:creationId xmlns:p14="http://schemas.microsoft.com/office/powerpoint/2010/main" val="352511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A green background with many squares&#10;&#10;Description automatically generated">
            <a:extLst>
              <a:ext uri="{FF2B5EF4-FFF2-40B4-BE49-F238E27FC236}">
                <a16:creationId xmlns:a16="http://schemas.microsoft.com/office/drawing/2014/main" id="{65387EE2-BC7D-A781-31A6-EBA74A083EB4}"/>
              </a:ext>
            </a:extLst>
          </p:cNvPr>
          <p:cNvPicPr>
            <a:picLocks noChangeAspect="1"/>
          </p:cNvPicPr>
          <p:nvPr/>
        </p:nvPicPr>
        <p:blipFill>
          <a:blip r:embed="rId2"/>
          <a:srcRect l="12656" r="47594"/>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47DF1F40-561D-0E04-437C-DDCA48D7748E}"/>
              </a:ext>
            </a:extLst>
          </p:cNvPr>
          <p:cNvSpPr>
            <a:spLocks noGrp="1"/>
          </p:cNvSpPr>
          <p:nvPr>
            <p:ph type="title"/>
          </p:nvPr>
        </p:nvSpPr>
        <p:spPr>
          <a:xfrm>
            <a:off x="640080" y="1371600"/>
            <a:ext cx="5852160" cy="1097280"/>
          </a:xfrm>
        </p:spPr>
        <p:txBody>
          <a:bodyPr anchor="t">
            <a:normAutofit/>
          </a:bodyPr>
          <a:lstStyle/>
          <a:p>
            <a:r>
              <a:rPr lang="en-IN" dirty="0"/>
              <a:t>Abstract</a:t>
            </a:r>
          </a:p>
        </p:txBody>
      </p:sp>
      <p:sp>
        <p:nvSpPr>
          <p:cNvPr id="3" name="Content Placeholder 2">
            <a:extLst>
              <a:ext uri="{FF2B5EF4-FFF2-40B4-BE49-F238E27FC236}">
                <a16:creationId xmlns:a16="http://schemas.microsoft.com/office/drawing/2014/main" id="{6FF4F824-6F81-D1E5-3490-61A0DE7BAEEC}"/>
              </a:ext>
            </a:extLst>
          </p:cNvPr>
          <p:cNvSpPr>
            <a:spLocks noGrp="1"/>
          </p:cNvSpPr>
          <p:nvPr>
            <p:ph idx="1"/>
          </p:nvPr>
        </p:nvSpPr>
        <p:spPr>
          <a:xfrm>
            <a:off x="640080" y="2633236"/>
            <a:ext cx="5852160" cy="3664685"/>
          </a:xfrm>
        </p:spPr>
        <p:txBody>
          <a:bodyPr>
            <a:normAutofit/>
          </a:bodyPr>
          <a:lstStyle/>
          <a:p>
            <a:pPr marL="0" indent="0">
              <a:lnSpc>
                <a:spcPct val="110000"/>
              </a:lnSpc>
              <a:buNone/>
            </a:pPr>
            <a:r>
              <a:rPr lang="en-US" sz="1600" dirty="0"/>
              <a:t>Accurate energy consumption prediction is essential for efficient power system management and integrating renewable energy. This study uses Machine Learning (ML) techniques like Linear Regression, Decision Trees, Random Forests, and Artificial Neural Networks (ANN) to forecast energy usage. Analyzing historical data and factors like weather, our models show superior accuracy over traditional methods, with ANN and Random Forests performing best. The results support improved energy management and grid optimization. Future work will focus on integrating real-time data and advanced ML methods to further enhance prediction accuracy.</a:t>
            </a:r>
          </a:p>
        </p:txBody>
      </p:sp>
    </p:spTree>
    <p:extLst>
      <p:ext uri="{BB962C8B-B14F-4D97-AF65-F5344CB8AC3E}">
        <p14:creationId xmlns:p14="http://schemas.microsoft.com/office/powerpoint/2010/main" val="3938089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cxnSp>
        <p:nvCxnSpPr>
          <p:cNvPr id="13" name="Straight Connector 12">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67512"/>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descr="Wind turbines against blue sky">
            <a:extLst>
              <a:ext uri="{FF2B5EF4-FFF2-40B4-BE49-F238E27FC236}">
                <a16:creationId xmlns:a16="http://schemas.microsoft.com/office/drawing/2014/main" id="{8367F4B4-13CF-C680-C774-309352DC395C}"/>
              </a:ext>
            </a:extLst>
          </p:cNvPr>
          <p:cNvPicPr>
            <a:picLocks noChangeAspect="1"/>
          </p:cNvPicPr>
          <p:nvPr/>
        </p:nvPicPr>
        <p:blipFill>
          <a:blip r:embed="rId2"/>
          <a:srcRect r="-2" b="6856"/>
          <a:stretch/>
        </p:blipFill>
        <p:spPr>
          <a:xfrm>
            <a:off x="20" y="703983"/>
            <a:ext cx="4946886" cy="3133200"/>
          </a:xfrm>
          <a:prstGeom prst="rect">
            <a:avLst/>
          </a:prstGeom>
        </p:spPr>
      </p:pic>
      <p:sp>
        <p:nvSpPr>
          <p:cNvPr id="2" name="Title 1">
            <a:extLst>
              <a:ext uri="{FF2B5EF4-FFF2-40B4-BE49-F238E27FC236}">
                <a16:creationId xmlns:a16="http://schemas.microsoft.com/office/drawing/2014/main" id="{995FFB8A-D32D-80D4-4BE4-9FCE12E845DF}"/>
              </a:ext>
            </a:extLst>
          </p:cNvPr>
          <p:cNvSpPr>
            <a:spLocks noGrp="1"/>
          </p:cNvSpPr>
          <p:nvPr>
            <p:ph type="title"/>
          </p:nvPr>
        </p:nvSpPr>
        <p:spPr>
          <a:xfrm>
            <a:off x="640080" y="4169924"/>
            <a:ext cx="4306824" cy="1984094"/>
          </a:xfrm>
        </p:spPr>
        <p:txBody>
          <a:bodyPr anchor="b">
            <a:normAutofit/>
          </a:bodyPr>
          <a:lstStyle/>
          <a:p>
            <a:pPr>
              <a:lnSpc>
                <a:spcPct val="90000"/>
              </a:lnSpc>
            </a:pPr>
            <a:r>
              <a:rPr lang="en-IN" sz="3400"/>
              <a:t>Identified Problem</a:t>
            </a:r>
            <a:br>
              <a:rPr lang="en-IN" sz="3400"/>
            </a:br>
            <a:r>
              <a:rPr lang="en-IN" sz="3400"/>
              <a:t>Global Power Outage</a:t>
            </a:r>
          </a:p>
        </p:txBody>
      </p:sp>
      <p:sp>
        <p:nvSpPr>
          <p:cNvPr id="3" name="Content Placeholder 2">
            <a:extLst>
              <a:ext uri="{FF2B5EF4-FFF2-40B4-BE49-F238E27FC236}">
                <a16:creationId xmlns:a16="http://schemas.microsoft.com/office/drawing/2014/main" id="{AF40E2CE-2E4F-F84C-9E0C-D4E645CC8189}"/>
              </a:ext>
            </a:extLst>
          </p:cNvPr>
          <p:cNvSpPr>
            <a:spLocks noGrp="1"/>
          </p:cNvSpPr>
          <p:nvPr>
            <p:ph idx="1"/>
          </p:nvPr>
        </p:nvSpPr>
        <p:spPr>
          <a:xfrm>
            <a:off x="5641848" y="665018"/>
            <a:ext cx="5889161" cy="5632906"/>
          </a:xfrm>
        </p:spPr>
        <p:txBody>
          <a:bodyPr>
            <a:normAutofit/>
          </a:bodyPr>
          <a:lstStyle/>
          <a:p>
            <a:pPr>
              <a:lnSpc>
                <a:spcPct val="110000"/>
              </a:lnSpc>
            </a:pPr>
            <a:r>
              <a:rPr lang="en-US" sz="1900" dirty="0"/>
              <a:t>Severe due to factors like aging infrastructure, rising electricity demand, and extreme weather events exacerbated by climate change.</a:t>
            </a:r>
          </a:p>
          <a:p>
            <a:pPr>
              <a:lnSpc>
                <a:spcPct val="110000"/>
              </a:lnSpc>
            </a:pPr>
            <a:r>
              <a:rPr lang="en-US" sz="1900" dirty="0"/>
              <a:t>Causes significant economic losses, affecting businesses, disrupting industrial operations, and leading to financial losses.  outages can cost billions</a:t>
            </a:r>
          </a:p>
          <a:p>
            <a:pPr>
              <a:lnSpc>
                <a:spcPct val="110000"/>
              </a:lnSpc>
            </a:pPr>
            <a:r>
              <a:rPr lang="en-US" sz="1900" dirty="0"/>
              <a:t>Can compromise public safety and health by disrupting essential services such as hospitals, emergency response systems, and water supply</a:t>
            </a:r>
          </a:p>
          <a:p>
            <a:pPr>
              <a:lnSpc>
                <a:spcPct val="110000"/>
              </a:lnSpc>
            </a:pPr>
            <a:r>
              <a:rPr lang="en-US" sz="1900" dirty="0"/>
              <a:t>Variability in renewable energy production can lead to imbalances in supply and demand, increasing the risk of outages if not properly managed.</a:t>
            </a:r>
            <a:endParaRPr lang="en-IN" sz="1900" dirty="0"/>
          </a:p>
        </p:txBody>
      </p:sp>
      <p:sp>
        <p:nvSpPr>
          <p:cNvPr id="5" name="Rectangle 2">
            <a:extLst>
              <a:ext uri="{FF2B5EF4-FFF2-40B4-BE49-F238E27FC236}">
                <a16:creationId xmlns:a16="http://schemas.microsoft.com/office/drawing/2014/main" id="{77C30668-0906-8136-83E9-949098901372}"/>
              </a:ext>
            </a:extLst>
          </p:cNvPr>
          <p:cNvSpPr>
            <a:spLocks noChangeArrowheads="1"/>
          </p:cNvSpPr>
          <p:nvPr/>
        </p:nvSpPr>
        <p:spPr bwMode="auto">
          <a:xfrm>
            <a:off x="0" y="-361637"/>
            <a:ext cx="2077908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Many power grids around the world are outdated and lack resilience. This makes them vulnerable to cyber-attacks, physical attacks, and natural disasters, leading to widespread and prolonged outages.</a:t>
            </a: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63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761E-9150-151C-9B38-BE106379E57D}"/>
              </a:ext>
            </a:extLst>
          </p:cNvPr>
          <p:cNvSpPr>
            <a:spLocks noGrp="1"/>
          </p:cNvSpPr>
          <p:nvPr>
            <p:ph type="title"/>
          </p:nvPr>
        </p:nvSpPr>
        <p:spPr/>
        <p:txBody>
          <a:bodyPr>
            <a:normAutofit fontScale="90000"/>
          </a:bodyPr>
          <a:lstStyle/>
          <a:p>
            <a:r>
              <a:rPr lang="en-IN" dirty="0"/>
              <a:t>Solution</a:t>
            </a:r>
            <a:br>
              <a:rPr lang="en-IN" dirty="0"/>
            </a:br>
            <a:r>
              <a:rPr lang="en-IN" dirty="0"/>
              <a:t>Power Consumption Prediction</a:t>
            </a:r>
          </a:p>
        </p:txBody>
      </p:sp>
      <p:sp>
        <p:nvSpPr>
          <p:cNvPr id="3" name="Content Placeholder 2">
            <a:extLst>
              <a:ext uri="{FF2B5EF4-FFF2-40B4-BE49-F238E27FC236}">
                <a16:creationId xmlns:a16="http://schemas.microsoft.com/office/drawing/2014/main" id="{33A313BC-6CE6-2A9D-455C-5DC6E8560E6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868431"/>
      </p:ext>
    </p:extLst>
  </p:cSld>
  <p:clrMapOvr>
    <a:masterClrMapping/>
  </p:clrMapOvr>
</p:sld>
</file>

<file path=ppt/theme/theme1.xml><?xml version="1.0" encoding="utf-8"?>
<a:theme xmlns:a="http://schemas.openxmlformats.org/drawingml/2006/main" name="DashVTI">
  <a:themeElements>
    <a:clrScheme name="AnalogousFromDarkSeedLeftStep">
      <a:dk1>
        <a:srgbClr val="000000"/>
      </a:dk1>
      <a:lt1>
        <a:srgbClr val="FFFFFF"/>
      </a:lt1>
      <a:dk2>
        <a:srgbClr val="1A2C2F"/>
      </a:dk2>
      <a:lt2>
        <a:srgbClr val="F1F3F0"/>
      </a:lt2>
      <a:accent1>
        <a:srgbClr val="AE4DC3"/>
      </a:accent1>
      <a:accent2>
        <a:srgbClr val="6E3FB3"/>
      </a:accent2>
      <a:accent3>
        <a:srgbClr val="4D4EC3"/>
      </a:accent3>
      <a:accent4>
        <a:srgbClr val="3B6DB1"/>
      </a:accent4>
      <a:accent5>
        <a:srgbClr val="4DB1C3"/>
      </a:accent5>
      <a:accent6>
        <a:srgbClr val="3BB193"/>
      </a:accent6>
      <a:hlink>
        <a:srgbClr val="3E93BC"/>
      </a:hlink>
      <a:folHlink>
        <a:srgbClr val="7F7F7F"/>
      </a:folHlink>
    </a:clrScheme>
    <a:fontScheme name="Custom 1">
      <a:majorFont>
        <a:latin typeface="Montserrat SemiBold"/>
        <a:ea typeface=""/>
        <a:cs typeface=""/>
      </a:majorFont>
      <a:minorFont>
        <a:latin typeface="Montserrat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309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Grandview Display</vt:lpstr>
      <vt:lpstr>Montserrat </vt:lpstr>
      <vt:lpstr>Montserrat SemiBold</vt:lpstr>
      <vt:lpstr>DashVTI</vt:lpstr>
      <vt:lpstr>POWER CONSUMPTION PREDICTION USING ML</vt:lpstr>
      <vt:lpstr>MEET THE PRESENTER </vt:lpstr>
      <vt:lpstr>Introduction</vt:lpstr>
      <vt:lpstr>Abstract</vt:lpstr>
      <vt:lpstr>Identified Problem Global Power Outage</vt:lpstr>
      <vt:lpstr>Solution Power Consumption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 C Madhu</dc:creator>
  <cp:lastModifiedBy>Manu C Madhu</cp:lastModifiedBy>
  <cp:revision>2</cp:revision>
  <dcterms:created xsi:type="dcterms:W3CDTF">2024-07-28T12:04:15Z</dcterms:created>
  <dcterms:modified xsi:type="dcterms:W3CDTF">2024-07-28T12:26:23Z</dcterms:modified>
</cp:coreProperties>
</file>