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sldIdLst>
    <p:sldId id="256" r:id="rId2"/>
    <p:sldId id="273" r:id="rId3"/>
    <p:sldId id="274" r:id="rId4"/>
    <p:sldId id="275" r:id="rId5"/>
    <p:sldId id="276" r:id="rId6"/>
    <p:sldId id="277" r:id="rId7"/>
    <p:sldId id="278" r:id="rId8"/>
    <p:sldId id="306" r:id="rId9"/>
    <p:sldId id="307" r:id="rId10"/>
    <p:sldId id="281" r:id="rId11"/>
    <p:sldId id="282" r:id="rId12"/>
    <p:sldId id="283" r:id="rId13"/>
    <p:sldId id="284" r:id="rId14"/>
    <p:sldId id="285" r:id="rId15"/>
    <p:sldId id="286" r:id="rId16"/>
    <p:sldId id="308" r:id="rId17"/>
    <p:sldId id="309" r:id="rId18"/>
    <p:sldId id="310" r:id="rId19"/>
    <p:sldId id="313" r:id="rId20"/>
    <p:sldId id="312" r:id="rId21"/>
    <p:sldId id="314" r:id="rId22"/>
    <p:sldId id="269" r:id="rId23"/>
    <p:sldId id="270"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iiJ1ZvPGsyD4x+VrJyTNUyVjm/G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1044"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46"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4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1pPr>
            <a:lvl2pPr marR="0" lvl="1"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2pPr>
            <a:lvl3pPr marR="0" lvl="2"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3pPr>
            <a:lvl4pPr marR="0" lvl="3"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4pPr>
            <a:lvl5pPr marR="0" lvl="4"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5pPr>
            <a:lvl6pPr marR="0" lvl="5"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6pPr>
            <a:lvl7pPr marR="0" lvl="6"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7pPr>
            <a:lvl8pPr marR="0" lvl="7"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8pPr>
            <a:lvl9pPr marR="0" lvl="8"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9pPr>
          </a:lstStyle>
          <a:p>
            <a:endParaRPr/>
          </a:p>
        </p:txBody>
      </p:sp>
      <p:sp>
        <p:nvSpPr>
          <p:cNvPr id="4" name="Google Shape;4;n"/>
          <p:cNvSpPr txBox="1">
            <a:spLocks noGrp="1"/>
          </p:cNvSpPr>
          <p:nvPr>
            <p:ph type="dt" idx="10"/>
          </p:nvPr>
        </p:nvSpPr>
        <p:spPr>
          <a:xfrm>
            <a:off x="3884612" y="0"/>
            <a:ext cx="2971800" cy="45878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2pPr>
            <a:lvl3pPr marR="0" lvl="2"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3pPr>
            <a:lvl4pPr marR="0" lvl="3"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4pPr>
            <a:lvl5pPr marR="0" lvl="4"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5pPr>
            <a:lvl6pPr marR="0" lvl="5"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6pPr>
            <a:lvl7pPr marR="0" lvl="6"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7pPr>
            <a:lvl8pPr marR="0" lvl="7"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8pPr>
            <a:lvl9pPr marR="0" lvl="8"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1pPr>
            <a:lvl2pPr marR="0" lvl="1"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2pPr>
            <a:lvl3pPr marR="0" lvl="2"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3pPr>
            <a:lvl4pPr marR="0" lvl="3"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4pPr>
            <a:lvl5pPr marR="0" lvl="4"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5pPr>
            <a:lvl6pPr marR="0" lvl="5"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6pPr>
            <a:lvl7pPr marR="0" lvl="6"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7pPr>
            <a:lvl8pPr marR="0" lvl="7"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8pPr>
            <a:lvl9pPr marR="0" lvl="8"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9pPr>
          </a:lstStyle>
          <a:p>
            <a:endParaRPr/>
          </a:p>
        </p:txBody>
      </p:sp>
      <p:sp>
        <p:nvSpPr>
          <p:cNvPr id="8" name="Google Shape;8;n"/>
          <p:cNvSpPr txBox="1">
            <a:spLocks noGrp="1"/>
          </p:cNvSpPr>
          <p:nvPr>
            <p:ph type="sldNum" idx="12"/>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extLst>
      <p:ext uri="{BB962C8B-B14F-4D97-AF65-F5344CB8AC3E}">
        <p14:creationId xmlns:p14="http://schemas.microsoft.com/office/powerpoint/2010/main" val="22722123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63" name="Google Shape;6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 name="Google Shape;64;p1: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79" name="Google Shape;17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8: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22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93" name="Google Shape;19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9: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23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12"/>
          <p:cNvSpPr txBox="1">
            <a:spLocks noGrp="1"/>
          </p:cNvSpPr>
          <p:nvPr>
            <p:ph type="title"/>
          </p:nvPr>
        </p:nvSpPr>
        <p:spPr>
          <a:xfrm>
            <a:off x="1069975" y="484187"/>
            <a:ext cx="10058400" cy="160972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0" name="Google Shape;20;p12"/>
          <p:cNvSpPr txBox="1">
            <a:spLocks noGrp="1"/>
          </p:cNvSpPr>
          <p:nvPr>
            <p:ph type="body" idx="1"/>
          </p:nvPr>
        </p:nvSpPr>
        <p:spPr>
          <a:xfrm>
            <a:off x="1069975" y="2120900"/>
            <a:ext cx="10058400" cy="4051300"/>
          </a:xfrm>
          <a:prstGeom prst="rect">
            <a:avLst/>
          </a:prstGeom>
          <a:noFill/>
          <a:ln>
            <a:noFill/>
          </a:ln>
        </p:spPr>
        <p:txBody>
          <a:bodyPr spcFirstLastPara="1" wrap="square" lIns="91425" tIns="45700" rIns="91425" bIns="45700" anchor="t" anchorCtr="0">
            <a:no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21" name="Google Shape;21;p12"/>
          <p:cNvSpPr txBox="1">
            <a:spLocks noGrp="1"/>
          </p:cNvSpPr>
          <p:nvPr>
            <p:ph type="dt" idx="10"/>
          </p:nvPr>
        </p:nvSpPr>
        <p:spPr>
          <a:xfrm>
            <a:off x="7964487" y="6272212"/>
            <a:ext cx="327342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1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2"/>
          <p:cNvSpPr txBox="1">
            <a:spLocks noGrp="1"/>
          </p:cNvSpPr>
          <p:nvPr>
            <p:ph type="ftr" idx="11"/>
          </p:nvPr>
        </p:nvSpPr>
        <p:spPr>
          <a:xfrm>
            <a:off x="1087437" y="6272212"/>
            <a:ext cx="632777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2"/>
          <p:cNvSpPr txBox="1">
            <a:spLocks noGrp="1"/>
          </p:cNvSpPr>
          <p:nvPr>
            <p:ph type="sldNum" idx="12"/>
          </p:nvPr>
        </p:nvSpPr>
        <p:spPr>
          <a:xfrm>
            <a:off x="11310937" y="6272212"/>
            <a:ext cx="639762"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16"/>
          <p:cNvSpPr txBox="1">
            <a:spLocks noGrp="1"/>
          </p:cNvSpPr>
          <p:nvPr>
            <p:ph type="title"/>
          </p:nvPr>
        </p:nvSpPr>
        <p:spPr>
          <a:xfrm>
            <a:off x="1069975" y="484187"/>
            <a:ext cx="10058400" cy="160972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2" name="Google Shape;42;p16"/>
          <p:cNvSpPr txBox="1">
            <a:spLocks noGrp="1"/>
          </p:cNvSpPr>
          <p:nvPr>
            <p:ph type="dt" idx="10"/>
          </p:nvPr>
        </p:nvSpPr>
        <p:spPr>
          <a:xfrm>
            <a:off x="7964487" y="6272212"/>
            <a:ext cx="327342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1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6"/>
          <p:cNvSpPr txBox="1">
            <a:spLocks noGrp="1"/>
          </p:cNvSpPr>
          <p:nvPr>
            <p:ph type="ftr" idx="11"/>
          </p:nvPr>
        </p:nvSpPr>
        <p:spPr>
          <a:xfrm>
            <a:off x="1087437" y="6272212"/>
            <a:ext cx="632777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6"/>
          <p:cNvSpPr txBox="1">
            <a:spLocks noGrp="1"/>
          </p:cNvSpPr>
          <p:nvPr>
            <p:ph type="sldNum" idx="12"/>
          </p:nvPr>
        </p:nvSpPr>
        <p:spPr>
          <a:xfrm>
            <a:off x="11310937" y="6272212"/>
            <a:ext cx="639762"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17"/>
          <p:cNvSpPr txBox="1">
            <a:spLocks noGrp="1"/>
          </p:cNvSpPr>
          <p:nvPr>
            <p:ph type="title"/>
          </p:nvPr>
        </p:nvSpPr>
        <p:spPr>
          <a:xfrm>
            <a:off x="1069975" y="484187"/>
            <a:ext cx="10058400" cy="160972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7" name="Google Shape;47;p17"/>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48" name="Google Shape;48;p17"/>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9" name="Google Shape;49;p17"/>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0" name="Google Shape;50;p17"/>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1" name="Google Shape;51;p17"/>
          <p:cNvSpPr txBox="1">
            <a:spLocks noGrp="1"/>
          </p:cNvSpPr>
          <p:nvPr>
            <p:ph type="dt" idx="10"/>
          </p:nvPr>
        </p:nvSpPr>
        <p:spPr>
          <a:xfrm>
            <a:off x="7964487" y="6272212"/>
            <a:ext cx="327342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1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1087437" y="6272212"/>
            <a:ext cx="632777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11310937" y="6272212"/>
            <a:ext cx="639762"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18"/>
          <p:cNvSpPr txBox="1">
            <a:spLocks noGrp="1"/>
          </p:cNvSpPr>
          <p:nvPr>
            <p:ph type="title"/>
          </p:nvPr>
        </p:nvSpPr>
        <p:spPr>
          <a:xfrm>
            <a:off x="1069975" y="484187"/>
            <a:ext cx="10058400" cy="160972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6" name="Google Shape;56;p18"/>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7" name="Google Shape;57;p18"/>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8" name="Google Shape;58;p18"/>
          <p:cNvSpPr txBox="1">
            <a:spLocks noGrp="1"/>
          </p:cNvSpPr>
          <p:nvPr>
            <p:ph type="dt" idx="10"/>
          </p:nvPr>
        </p:nvSpPr>
        <p:spPr>
          <a:xfrm>
            <a:off x="7964487" y="6272212"/>
            <a:ext cx="327342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1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8"/>
          <p:cNvSpPr txBox="1">
            <a:spLocks noGrp="1"/>
          </p:cNvSpPr>
          <p:nvPr>
            <p:ph type="ftr" idx="11"/>
          </p:nvPr>
        </p:nvSpPr>
        <p:spPr>
          <a:xfrm>
            <a:off x="1087437" y="6272212"/>
            <a:ext cx="632777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8"/>
          <p:cNvSpPr txBox="1">
            <a:spLocks noGrp="1"/>
          </p:cNvSpPr>
          <p:nvPr>
            <p:ph type="sldNum" idx="12"/>
          </p:nvPr>
        </p:nvSpPr>
        <p:spPr>
          <a:xfrm>
            <a:off x="11310937" y="6272212"/>
            <a:ext cx="639762"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1069975" y="484187"/>
            <a:ext cx="10058400" cy="1609725"/>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SzPts val="1400"/>
              <a:buNone/>
              <a:defRPr sz="5400" b="0" i="0" u="none" strike="noStrike" cap="none">
                <a:latin typeface="Rockwell"/>
                <a:ea typeface="Rockwell"/>
                <a:cs typeface="Rockwell"/>
                <a:sym typeface="Rockwell"/>
              </a:defRPr>
            </a:lvl1pPr>
            <a:lvl2pPr marR="0" lvl="1" algn="l" rtl="0">
              <a:lnSpc>
                <a:spcPct val="90000"/>
              </a:lnSpc>
              <a:spcBef>
                <a:spcPts val="0"/>
              </a:spcBef>
              <a:spcAft>
                <a:spcPts val="0"/>
              </a:spcAft>
              <a:buSzPts val="1400"/>
              <a:buNone/>
              <a:defRPr sz="5400" b="0" i="0" u="none" strike="noStrike" cap="none">
                <a:solidFill>
                  <a:schemeClr val="dk1"/>
                </a:solidFill>
                <a:latin typeface="Rockwell"/>
                <a:ea typeface="Rockwell"/>
                <a:cs typeface="Rockwell"/>
                <a:sym typeface="Rockwell"/>
              </a:defRPr>
            </a:lvl2pPr>
            <a:lvl3pPr marR="0" lvl="2" algn="l" rtl="0">
              <a:lnSpc>
                <a:spcPct val="90000"/>
              </a:lnSpc>
              <a:spcBef>
                <a:spcPts val="0"/>
              </a:spcBef>
              <a:spcAft>
                <a:spcPts val="0"/>
              </a:spcAft>
              <a:buSzPts val="1400"/>
              <a:buNone/>
              <a:defRPr sz="5400" b="0" i="0" u="none" strike="noStrike" cap="none">
                <a:solidFill>
                  <a:schemeClr val="dk1"/>
                </a:solidFill>
                <a:latin typeface="Rockwell"/>
                <a:ea typeface="Rockwell"/>
                <a:cs typeface="Rockwell"/>
                <a:sym typeface="Rockwell"/>
              </a:defRPr>
            </a:lvl3pPr>
            <a:lvl4pPr marR="0" lvl="3" algn="l" rtl="0">
              <a:lnSpc>
                <a:spcPct val="90000"/>
              </a:lnSpc>
              <a:spcBef>
                <a:spcPts val="0"/>
              </a:spcBef>
              <a:spcAft>
                <a:spcPts val="0"/>
              </a:spcAft>
              <a:buSzPts val="1400"/>
              <a:buNone/>
              <a:defRPr sz="5400" b="0" i="0" u="none" strike="noStrike" cap="none">
                <a:solidFill>
                  <a:schemeClr val="dk1"/>
                </a:solidFill>
                <a:latin typeface="Rockwell"/>
                <a:ea typeface="Rockwell"/>
                <a:cs typeface="Rockwell"/>
                <a:sym typeface="Rockwell"/>
              </a:defRPr>
            </a:lvl4pPr>
            <a:lvl5pPr marR="0" lvl="4" algn="l" rtl="0">
              <a:lnSpc>
                <a:spcPct val="90000"/>
              </a:lnSpc>
              <a:spcBef>
                <a:spcPts val="0"/>
              </a:spcBef>
              <a:spcAft>
                <a:spcPts val="0"/>
              </a:spcAft>
              <a:buSzPts val="1400"/>
              <a:buNone/>
              <a:defRPr sz="5400" b="0" i="0" u="none" strike="noStrike" cap="none">
                <a:solidFill>
                  <a:schemeClr val="dk1"/>
                </a:solidFill>
                <a:latin typeface="Rockwell"/>
                <a:ea typeface="Rockwell"/>
                <a:cs typeface="Rockwell"/>
                <a:sym typeface="Rockwell"/>
              </a:defRPr>
            </a:lvl5pPr>
            <a:lvl6pPr marR="0" lvl="5" algn="l" rtl="0">
              <a:lnSpc>
                <a:spcPct val="90000"/>
              </a:lnSpc>
              <a:spcBef>
                <a:spcPts val="0"/>
              </a:spcBef>
              <a:spcAft>
                <a:spcPts val="0"/>
              </a:spcAft>
              <a:buSzPts val="1400"/>
              <a:buNone/>
              <a:defRPr sz="5400" b="0" i="0" u="none" strike="noStrike" cap="none">
                <a:solidFill>
                  <a:schemeClr val="dk1"/>
                </a:solidFill>
                <a:latin typeface="Rockwell"/>
                <a:ea typeface="Rockwell"/>
                <a:cs typeface="Rockwell"/>
                <a:sym typeface="Rockwell"/>
              </a:defRPr>
            </a:lvl6pPr>
            <a:lvl7pPr marR="0" lvl="6" algn="l" rtl="0">
              <a:lnSpc>
                <a:spcPct val="90000"/>
              </a:lnSpc>
              <a:spcBef>
                <a:spcPts val="0"/>
              </a:spcBef>
              <a:spcAft>
                <a:spcPts val="0"/>
              </a:spcAft>
              <a:buSzPts val="1400"/>
              <a:buNone/>
              <a:defRPr sz="5400" b="0" i="0" u="none" strike="noStrike" cap="none">
                <a:solidFill>
                  <a:schemeClr val="dk1"/>
                </a:solidFill>
                <a:latin typeface="Rockwell"/>
                <a:ea typeface="Rockwell"/>
                <a:cs typeface="Rockwell"/>
                <a:sym typeface="Rockwell"/>
              </a:defRPr>
            </a:lvl7pPr>
            <a:lvl8pPr marR="0" lvl="7" algn="l" rtl="0">
              <a:lnSpc>
                <a:spcPct val="90000"/>
              </a:lnSpc>
              <a:spcBef>
                <a:spcPts val="0"/>
              </a:spcBef>
              <a:spcAft>
                <a:spcPts val="0"/>
              </a:spcAft>
              <a:buSzPts val="1400"/>
              <a:buNone/>
              <a:defRPr sz="5400" b="0" i="0" u="none" strike="noStrike" cap="none">
                <a:solidFill>
                  <a:schemeClr val="dk1"/>
                </a:solidFill>
                <a:latin typeface="Rockwell"/>
                <a:ea typeface="Rockwell"/>
                <a:cs typeface="Rockwell"/>
                <a:sym typeface="Rockwell"/>
              </a:defRPr>
            </a:lvl8pPr>
            <a:lvl9pPr marR="0" lvl="8" algn="l" rtl="0">
              <a:lnSpc>
                <a:spcPct val="90000"/>
              </a:lnSpc>
              <a:spcBef>
                <a:spcPts val="0"/>
              </a:spcBef>
              <a:spcAft>
                <a:spcPts val="0"/>
              </a:spcAft>
              <a:buSzPts val="1400"/>
              <a:buNone/>
              <a:defRPr sz="5400" b="0" i="0" u="none" strike="noStrike" cap="none">
                <a:solidFill>
                  <a:schemeClr val="dk1"/>
                </a:solidFill>
                <a:latin typeface="Rockwell"/>
                <a:ea typeface="Rockwell"/>
                <a:cs typeface="Rockwell"/>
                <a:sym typeface="Rockwell"/>
              </a:defRPr>
            </a:lvl9pPr>
          </a:lstStyle>
          <a:p>
            <a:endParaRPr/>
          </a:p>
        </p:txBody>
      </p:sp>
      <p:sp>
        <p:nvSpPr>
          <p:cNvPr id="11" name="Google Shape;11;p11"/>
          <p:cNvSpPr txBox="1">
            <a:spLocks noGrp="1"/>
          </p:cNvSpPr>
          <p:nvPr>
            <p:ph type="body" idx="1"/>
          </p:nvPr>
        </p:nvSpPr>
        <p:spPr>
          <a:xfrm>
            <a:off x="1069975" y="2120900"/>
            <a:ext cx="10058400" cy="4051300"/>
          </a:xfrm>
          <a:prstGeom prst="rect">
            <a:avLst/>
          </a:prstGeom>
          <a:noFill/>
          <a:ln>
            <a:noFill/>
          </a:ln>
        </p:spPr>
        <p:txBody>
          <a:bodyPr spcFirstLastPara="1" wrap="square" lIns="91425" tIns="45700" rIns="91425" bIns="45700" anchor="t" anchorCtr="0">
            <a:no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Rockwell"/>
                <a:ea typeface="Rockwell"/>
                <a:cs typeface="Rockwell"/>
                <a:sym typeface="Rockwell"/>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Rockwell"/>
                <a:ea typeface="Rockwell"/>
                <a:cs typeface="Rockwell"/>
                <a:sym typeface="Rockwell"/>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9pPr>
          </a:lstStyle>
          <a:p>
            <a:endParaRPr/>
          </a:p>
        </p:txBody>
      </p:sp>
      <p:sp>
        <p:nvSpPr>
          <p:cNvPr id="12" name="Google Shape;12;p11"/>
          <p:cNvSpPr txBox="1">
            <a:spLocks noGrp="1"/>
          </p:cNvSpPr>
          <p:nvPr>
            <p:ph type="dt" idx="10"/>
          </p:nvPr>
        </p:nvSpPr>
        <p:spPr>
          <a:xfrm>
            <a:off x="7964487" y="6272212"/>
            <a:ext cx="3273425"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13" name="Google Shape;13;p11"/>
          <p:cNvSpPr txBox="1">
            <a:spLocks noGrp="1"/>
          </p:cNvSpPr>
          <p:nvPr>
            <p:ph type="ftr" idx="11"/>
          </p:nvPr>
        </p:nvSpPr>
        <p:spPr>
          <a:xfrm>
            <a:off x="1087437" y="6272212"/>
            <a:ext cx="6327775"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1pPr>
            <a:lvl2pPr marR="0" lvl="1"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grpSp>
        <p:nvGrpSpPr>
          <p:cNvPr id="14" name="Google Shape;14;p11"/>
          <p:cNvGrpSpPr/>
          <p:nvPr/>
        </p:nvGrpSpPr>
        <p:grpSpPr>
          <a:xfrm>
            <a:off x="11401425" y="6229350"/>
            <a:ext cx="457200" cy="457200"/>
            <a:chOff x="11361456" y="6195813"/>
            <a:chExt cx="548640" cy="548640"/>
          </a:xfrm>
        </p:grpSpPr>
        <p:sp>
          <p:nvSpPr>
            <p:cNvPr id="15" name="Google Shape;15;p11"/>
            <p:cNvSpPr/>
            <p:nvPr/>
          </p:nvSpPr>
          <p:spPr>
            <a:xfrm>
              <a:off x="11361456" y="6195813"/>
              <a:ext cx="548640" cy="548640"/>
            </a:xfrm>
            <a:prstGeom prst="ellipse">
              <a:avLst/>
            </a:prstGeom>
            <a:blipFill rotWithShape="1">
              <a:blip r:embed="rId6">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1"/>
            <p:cNvSpPr/>
            <p:nvPr/>
          </p:nvSpPr>
          <p:spPr>
            <a:xfrm>
              <a:off x="11395746" y="6230103"/>
              <a:ext cx="480060" cy="480060"/>
            </a:xfrm>
            <a:prstGeom prst="ellipse">
              <a:avLst/>
            </a:prstGeom>
            <a:noFill/>
            <a:ln w="12700" cap="flat" cmpd="sng">
              <a:solidFill>
                <a:srgbClr val="FFFF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grpSp>
      <p:sp>
        <p:nvSpPr>
          <p:cNvPr id="17" name="Google Shape;17;p11"/>
          <p:cNvSpPr txBox="1">
            <a:spLocks noGrp="1"/>
          </p:cNvSpPr>
          <p:nvPr>
            <p:ph type="sldNum" idx="12"/>
          </p:nvPr>
        </p:nvSpPr>
        <p:spPr>
          <a:xfrm>
            <a:off x="11310937" y="6272212"/>
            <a:ext cx="639762"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1pPr>
            <a:lvl2pPr marL="0" marR="0" lvl="1" indent="0" algn="ctr" rtl="0">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2pPr>
            <a:lvl3pPr marL="0" marR="0" lvl="2" indent="0" algn="ctr" rtl="0">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3pPr>
            <a:lvl4pPr marL="0" marR="0" lvl="3" indent="0" algn="ctr" rtl="0">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4pPr>
            <a:lvl5pPr marL="0" marR="0" lvl="4" indent="0" algn="ctr" rtl="0">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5pPr>
            <a:lvl6pPr marL="0" marR="0" lvl="5" indent="0" algn="ctr" rtl="0">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6pPr>
            <a:lvl7pPr marL="0" marR="0" lvl="6" indent="0" algn="ctr" rtl="0">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7pPr>
            <a:lvl8pPr marL="0" marR="0" lvl="7" indent="0" algn="ctr" rtl="0">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8pPr>
            <a:lvl9pPr marL="0" marR="0" lvl="8" indent="0" algn="ctr" rtl="0">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
          <p:cNvSpPr txBox="1"/>
          <p:nvPr/>
        </p:nvSpPr>
        <p:spPr>
          <a:xfrm>
            <a:off x="690562" y="882650"/>
            <a:ext cx="61912" cy="5975350"/>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67" name="Google Shape;67;p1"/>
          <p:cNvSpPr txBox="1"/>
          <p:nvPr/>
        </p:nvSpPr>
        <p:spPr>
          <a:xfrm>
            <a:off x="820737" y="1204912"/>
            <a:ext cx="71437" cy="5653087"/>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68" name="Google Shape;68;p1"/>
          <p:cNvSpPr txBox="1"/>
          <p:nvPr/>
        </p:nvSpPr>
        <p:spPr>
          <a:xfrm rot="5400000">
            <a:off x="6607175" y="-4640262"/>
            <a:ext cx="55562" cy="11149012"/>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69" name="Google Shape;69;p1"/>
          <p:cNvSpPr txBox="1"/>
          <p:nvPr/>
        </p:nvSpPr>
        <p:spPr>
          <a:xfrm rot="5400000">
            <a:off x="6777831" y="-4307681"/>
            <a:ext cx="46037" cy="10782300"/>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pic>
        <p:nvPicPr>
          <p:cNvPr id="70" name="Google Shape;70;p1"/>
          <p:cNvPicPr preferRelativeResize="0"/>
          <p:nvPr/>
        </p:nvPicPr>
        <p:blipFill rotWithShape="1">
          <a:blip r:embed="rId3">
            <a:alphaModFix/>
          </a:blip>
          <a:srcRect/>
          <a:stretch/>
        </p:blipFill>
        <p:spPr>
          <a:xfrm>
            <a:off x="293687" y="284162"/>
            <a:ext cx="1196975" cy="1196975"/>
          </a:xfrm>
          <a:prstGeom prst="rect">
            <a:avLst/>
          </a:prstGeom>
          <a:noFill/>
          <a:ln>
            <a:noFill/>
          </a:ln>
        </p:spPr>
      </p:pic>
      <p:sp>
        <p:nvSpPr>
          <p:cNvPr id="71" name="Google Shape;71;p1"/>
          <p:cNvSpPr txBox="1"/>
          <p:nvPr/>
        </p:nvSpPr>
        <p:spPr>
          <a:xfrm rot="2700000" flipH="1">
            <a:off x="11864975" y="6115050"/>
            <a:ext cx="46037" cy="896937"/>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72" name="Google Shape;72;p1"/>
          <p:cNvSpPr txBox="1"/>
          <p:nvPr/>
        </p:nvSpPr>
        <p:spPr>
          <a:xfrm rot="2700000">
            <a:off x="11657012" y="6616700"/>
            <a:ext cx="628650" cy="46037"/>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73" name="Google Shape;73;p1"/>
          <p:cNvSpPr txBox="1"/>
          <p:nvPr/>
        </p:nvSpPr>
        <p:spPr>
          <a:xfrm>
            <a:off x="2365375" y="2708275"/>
            <a:ext cx="7920000" cy="2308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7F7F7F"/>
              </a:buClr>
              <a:buSzPts val="4800"/>
              <a:buFont typeface="Calibri"/>
              <a:buNone/>
            </a:pPr>
            <a:r>
              <a:rPr lang="en-US" sz="4800" b="1">
                <a:solidFill>
                  <a:srgbClr val="7F7F7F"/>
                </a:solidFill>
                <a:latin typeface="Calibri"/>
                <a:ea typeface="Calibri"/>
                <a:cs typeface="Calibri"/>
                <a:sym typeface="Calibri"/>
              </a:rPr>
              <a:t>UNIT 2</a:t>
            </a:r>
            <a:endParaRPr/>
          </a:p>
          <a:p>
            <a:pPr marL="0" marR="0" lvl="0" indent="0" algn="ctr" rtl="0">
              <a:lnSpc>
                <a:spcPct val="100000"/>
              </a:lnSpc>
              <a:spcBef>
                <a:spcPts val="0"/>
              </a:spcBef>
              <a:spcAft>
                <a:spcPts val="0"/>
              </a:spcAft>
              <a:buClr>
                <a:srgbClr val="7F7F7F"/>
              </a:buClr>
              <a:buSzPts val="4800"/>
              <a:buFont typeface="Calibri"/>
              <a:buNone/>
            </a:pPr>
            <a:r>
              <a:rPr lang="en-US" sz="4800" b="1" i="0" u="none">
                <a:solidFill>
                  <a:srgbClr val="7F7F7F"/>
                </a:solidFill>
                <a:latin typeface="Calibri"/>
                <a:ea typeface="Calibri"/>
                <a:cs typeface="Calibri"/>
                <a:sym typeface="Calibri"/>
              </a:rPr>
              <a:t>(</a:t>
            </a:r>
            <a:r>
              <a:rPr lang="en-US" sz="4800" b="1">
                <a:solidFill>
                  <a:srgbClr val="7F7F7F"/>
                </a:solidFill>
                <a:latin typeface="Calibri"/>
                <a:ea typeface="Calibri"/>
                <a:cs typeface="Calibri"/>
                <a:sym typeface="Calibri"/>
              </a:rPr>
              <a:t>Artificial Intelligence &amp; Machine Learning</a:t>
            </a:r>
            <a:r>
              <a:rPr lang="en-US" sz="4800" b="1" i="0" u="none">
                <a:solidFill>
                  <a:srgbClr val="7F7F7F"/>
                </a:solidFill>
                <a:latin typeface="Calibri"/>
                <a:ea typeface="Calibri"/>
                <a:cs typeface="Calibri"/>
                <a:sym typeface="Calibri"/>
              </a:rPr>
              <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53C0-3EA0-8D82-BFC2-ACE1F2911B08}"/>
              </a:ext>
            </a:extLst>
          </p:cNvPr>
          <p:cNvSpPr>
            <a:spLocks noGrp="1"/>
          </p:cNvSpPr>
          <p:nvPr>
            <p:ph type="title"/>
          </p:nvPr>
        </p:nvSpPr>
        <p:spPr>
          <a:xfrm>
            <a:off x="396207" y="-157497"/>
            <a:ext cx="10058400" cy="1609725"/>
          </a:xfrm>
        </p:spPr>
        <p:txBody>
          <a:bodyPr/>
          <a:lstStyle/>
          <a:p>
            <a:r>
              <a:rPr lang="en-US" dirty="0"/>
              <a:t>Components of AI includes</a:t>
            </a:r>
            <a:endParaRPr lang="en-IN" dirty="0"/>
          </a:p>
        </p:txBody>
      </p:sp>
      <p:sp>
        <p:nvSpPr>
          <p:cNvPr id="4" name="Text Placeholder 3">
            <a:extLst>
              <a:ext uri="{FF2B5EF4-FFF2-40B4-BE49-F238E27FC236}">
                <a16:creationId xmlns:a16="http://schemas.microsoft.com/office/drawing/2014/main" id="{1485290A-5CA1-F461-A94A-FADAB2EE5D7C}"/>
              </a:ext>
            </a:extLst>
          </p:cNvPr>
          <p:cNvSpPr>
            <a:spLocks noGrp="1"/>
          </p:cNvSpPr>
          <p:nvPr>
            <p:ph type="body" idx="1"/>
          </p:nvPr>
        </p:nvSpPr>
        <p:spPr>
          <a:xfrm>
            <a:off x="396207" y="949826"/>
            <a:ext cx="10058400" cy="4051300"/>
          </a:xfrm>
        </p:spPr>
        <p:txBody>
          <a:bodyPr/>
          <a:lstStyle/>
          <a:p>
            <a:pPr algn="l">
              <a:buFont typeface="+mj-lt"/>
              <a:buAutoNum type="arabicPeriod"/>
            </a:pPr>
            <a:r>
              <a:rPr lang="en-US" b="1" i="0" dirty="0">
                <a:solidFill>
                  <a:srgbClr val="374151"/>
                </a:solidFill>
                <a:effectLst/>
                <a:latin typeface="Söhne"/>
              </a:rPr>
              <a:t>Machine Learning (ML):</a:t>
            </a:r>
            <a:r>
              <a:rPr lang="en-US" b="0" i="0" dirty="0">
                <a:solidFill>
                  <a:srgbClr val="374151"/>
                </a:solidFill>
                <a:effectLst/>
                <a:latin typeface="Söhne"/>
              </a:rPr>
              <a:t> It is a subset of AI that involves the development of algorithms and statistical models that enable computers to improve their performance on a task through experience. </a:t>
            </a:r>
          </a:p>
          <a:p>
            <a:pPr algn="l">
              <a:buFont typeface="+mj-lt"/>
              <a:buAutoNum type="arabicPeriod"/>
            </a:pPr>
            <a:r>
              <a:rPr lang="en-US" b="1" i="0" dirty="0">
                <a:solidFill>
                  <a:srgbClr val="374151"/>
                </a:solidFill>
                <a:effectLst/>
                <a:latin typeface="Söhne"/>
              </a:rPr>
              <a:t>Deep Learning:</a:t>
            </a:r>
            <a:r>
              <a:rPr lang="en-US" b="0" i="0" dirty="0">
                <a:solidFill>
                  <a:srgbClr val="374151"/>
                </a:solidFill>
                <a:effectLst/>
                <a:latin typeface="Söhne"/>
              </a:rPr>
              <a:t> This is a subfield of machine learning that involves neural networks with multiple layers (deep neural networks). Deep learning has proven to be highly effective in tasks such as image and speech recognition, natural language processing, and more.</a:t>
            </a:r>
          </a:p>
          <a:p>
            <a:pPr algn="l">
              <a:buFont typeface="+mj-lt"/>
              <a:buAutoNum type="arabicPeriod"/>
            </a:pPr>
            <a:r>
              <a:rPr lang="en-US" b="1" i="0" dirty="0">
                <a:solidFill>
                  <a:srgbClr val="374151"/>
                </a:solidFill>
                <a:effectLst/>
                <a:latin typeface="Söhne"/>
              </a:rPr>
              <a:t>Natural Language Processing (NLP):</a:t>
            </a:r>
            <a:r>
              <a:rPr lang="en-US" b="0" i="0" dirty="0">
                <a:solidFill>
                  <a:srgbClr val="374151"/>
                </a:solidFill>
                <a:effectLst/>
                <a:latin typeface="Söhne"/>
              </a:rPr>
              <a:t> NLP enables computers to understand, interpret, and generate human language. It is crucial for applications like chatbots, language translation, and sentiment analysis.</a:t>
            </a:r>
          </a:p>
          <a:p>
            <a:pPr algn="l">
              <a:buFont typeface="+mj-lt"/>
              <a:buAutoNum type="arabicPeriod"/>
            </a:pPr>
            <a:r>
              <a:rPr lang="en-US" b="1" i="0" dirty="0">
                <a:solidFill>
                  <a:srgbClr val="374151"/>
                </a:solidFill>
                <a:effectLst/>
                <a:latin typeface="Söhne"/>
              </a:rPr>
              <a:t>Computer Vision:</a:t>
            </a:r>
            <a:r>
              <a:rPr lang="en-US" b="0" i="0" dirty="0">
                <a:solidFill>
                  <a:srgbClr val="374151"/>
                </a:solidFill>
                <a:effectLst/>
                <a:latin typeface="Söhne"/>
              </a:rPr>
              <a:t> This field focuses on enabling machines to interpret and understand visual information from the world, such as images and videos. Applications include facial recognition, object detection, and autonomous vehicles.</a:t>
            </a:r>
          </a:p>
          <a:p>
            <a:pPr algn="l">
              <a:buFont typeface="+mj-lt"/>
              <a:buAutoNum type="arabicPeriod"/>
            </a:pPr>
            <a:r>
              <a:rPr lang="en-US" b="1" i="0" dirty="0">
                <a:solidFill>
                  <a:srgbClr val="374151"/>
                </a:solidFill>
                <a:effectLst/>
                <a:latin typeface="Söhne"/>
              </a:rPr>
              <a:t>Robotics:</a:t>
            </a:r>
            <a:r>
              <a:rPr lang="en-US" b="0" i="0" dirty="0">
                <a:solidFill>
                  <a:srgbClr val="374151"/>
                </a:solidFill>
                <a:effectLst/>
                <a:latin typeface="Söhne"/>
              </a:rPr>
              <a:t> Integrating AI with robotics allows machines to interact with the physical world, perform tasks, and make decisions based on sensory input.</a:t>
            </a:r>
          </a:p>
          <a:p>
            <a:pPr algn="l">
              <a:buFont typeface="+mj-lt"/>
              <a:buAutoNum type="arabicPeriod"/>
            </a:pPr>
            <a:r>
              <a:rPr lang="en-US" b="1" i="0" dirty="0">
                <a:solidFill>
                  <a:srgbClr val="374151"/>
                </a:solidFill>
                <a:effectLst/>
                <a:latin typeface="Söhne"/>
              </a:rPr>
              <a:t>Expert Systems:</a:t>
            </a:r>
            <a:r>
              <a:rPr lang="en-US" b="0" i="0" dirty="0">
                <a:solidFill>
                  <a:srgbClr val="374151"/>
                </a:solidFill>
                <a:effectLst/>
                <a:latin typeface="Söhne"/>
              </a:rPr>
              <a:t> These are computer systems designed to mimic the decision-making abilities of a human expert in a specific domain. They use rule-based systems and knowledge representation to solve complex problems.</a:t>
            </a:r>
          </a:p>
          <a:p>
            <a:endParaRPr lang="en-IN" dirty="0"/>
          </a:p>
        </p:txBody>
      </p:sp>
    </p:spTree>
    <p:extLst>
      <p:ext uri="{BB962C8B-B14F-4D97-AF65-F5344CB8AC3E}">
        <p14:creationId xmlns:p14="http://schemas.microsoft.com/office/powerpoint/2010/main" val="2842308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C318AF-594C-692B-3E7F-C8803898013D}"/>
              </a:ext>
            </a:extLst>
          </p:cNvPr>
          <p:cNvSpPr>
            <a:spLocks noGrp="1"/>
          </p:cNvSpPr>
          <p:nvPr>
            <p:ph type="title"/>
          </p:nvPr>
        </p:nvSpPr>
        <p:spPr/>
        <p:txBody>
          <a:bodyPr/>
          <a:lstStyle/>
          <a:p>
            <a:r>
              <a:rPr lang="en-US" dirty="0"/>
              <a:t>AI/ML</a:t>
            </a:r>
            <a:endParaRPr lang="en-IN" dirty="0"/>
          </a:p>
        </p:txBody>
      </p:sp>
      <p:sp>
        <p:nvSpPr>
          <p:cNvPr id="5" name="Text Placeholder 4">
            <a:extLst>
              <a:ext uri="{FF2B5EF4-FFF2-40B4-BE49-F238E27FC236}">
                <a16:creationId xmlns:a16="http://schemas.microsoft.com/office/drawing/2014/main" id="{087830C4-3FAD-8F49-C363-CD297ED7BDEE}"/>
              </a:ext>
            </a:extLst>
          </p:cNvPr>
          <p:cNvSpPr>
            <a:spLocks noGrp="1"/>
          </p:cNvSpPr>
          <p:nvPr>
            <p:ph type="body" idx="1"/>
          </p:nvPr>
        </p:nvSpPr>
        <p:spPr/>
        <p:txBody>
          <a:bodyPr/>
          <a:lstStyle/>
          <a:p>
            <a:r>
              <a:rPr lang="en-US" dirty="0"/>
              <a:t>Machine learning is making great strides</a:t>
            </a:r>
          </a:p>
          <a:p>
            <a:pPr lvl="1"/>
            <a:r>
              <a:rPr lang="en-US" dirty="0"/>
              <a:t>Large, good data sets</a:t>
            </a:r>
          </a:p>
          <a:p>
            <a:pPr lvl="1"/>
            <a:r>
              <a:rPr lang="en-US" dirty="0"/>
              <a:t>Compute power</a:t>
            </a:r>
          </a:p>
          <a:p>
            <a:pPr lvl="1"/>
            <a:r>
              <a:rPr lang="en-US" dirty="0"/>
              <a:t>Progress in algorithms</a:t>
            </a:r>
          </a:p>
          <a:p>
            <a:r>
              <a:rPr lang="en-US" dirty="0"/>
              <a:t>Many interesting applications</a:t>
            </a:r>
          </a:p>
          <a:p>
            <a:pPr lvl="1"/>
            <a:r>
              <a:rPr lang="en-US" dirty="0" err="1"/>
              <a:t>commericial</a:t>
            </a:r>
            <a:endParaRPr lang="en-US" dirty="0"/>
          </a:p>
          <a:p>
            <a:pPr lvl="1"/>
            <a:r>
              <a:rPr lang="en-US" dirty="0"/>
              <a:t>scientific</a:t>
            </a:r>
          </a:p>
          <a:p>
            <a:r>
              <a:rPr lang="en-US" dirty="0"/>
              <a:t>Links with artificial intelligence</a:t>
            </a:r>
          </a:p>
          <a:p>
            <a:pPr lvl="1"/>
            <a:r>
              <a:rPr lang="en-US" dirty="0"/>
              <a:t>However, AI </a:t>
            </a:r>
            <a:r>
              <a:rPr lang="en-US" dirty="0">
                <a:sym typeface="Symbol" panose="05050102010706020507" pitchFamily="18" charset="2"/>
              </a:rPr>
              <a:t></a:t>
            </a:r>
            <a:r>
              <a:rPr lang="en-US" dirty="0"/>
              <a:t> machine learning</a:t>
            </a:r>
          </a:p>
          <a:p>
            <a:endParaRPr lang="en-IN" dirty="0"/>
          </a:p>
        </p:txBody>
      </p:sp>
    </p:spTree>
    <p:extLst>
      <p:ext uri="{BB962C8B-B14F-4D97-AF65-F5344CB8AC3E}">
        <p14:creationId xmlns:p14="http://schemas.microsoft.com/office/powerpoint/2010/main" val="3929155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99DEE3-3027-864C-C063-36CA6D1204FE}"/>
              </a:ext>
            </a:extLst>
          </p:cNvPr>
          <p:cNvSpPr>
            <a:spLocks noGrp="1"/>
          </p:cNvSpPr>
          <p:nvPr>
            <p:ph type="title"/>
          </p:nvPr>
        </p:nvSpPr>
        <p:spPr/>
        <p:txBody>
          <a:bodyPr/>
          <a:lstStyle/>
          <a:p>
            <a:r>
              <a:rPr lang="en-US" dirty="0"/>
              <a:t>Machine Learning Tasks</a:t>
            </a:r>
            <a:endParaRPr lang="en-IN" dirty="0"/>
          </a:p>
        </p:txBody>
      </p:sp>
      <p:sp>
        <p:nvSpPr>
          <p:cNvPr id="5" name="Text Placeholder 4">
            <a:extLst>
              <a:ext uri="{FF2B5EF4-FFF2-40B4-BE49-F238E27FC236}">
                <a16:creationId xmlns:a16="http://schemas.microsoft.com/office/drawing/2014/main" id="{7CE6A9B1-A8F9-885C-98BC-305949F72911}"/>
              </a:ext>
            </a:extLst>
          </p:cNvPr>
          <p:cNvSpPr>
            <a:spLocks noGrp="1"/>
          </p:cNvSpPr>
          <p:nvPr>
            <p:ph type="body" idx="1"/>
          </p:nvPr>
        </p:nvSpPr>
        <p:spPr/>
        <p:txBody>
          <a:bodyPr/>
          <a:lstStyle/>
          <a:p>
            <a:r>
              <a:rPr lang="en-US" dirty="0"/>
              <a:t>Supervised learning</a:t>
            </a:r>
          </a:p>
          <a:p>
            <a:pPr lvl="1"/>
            <a:r>
              <a:rPr lang="en-US" dirty="0"/>
              <a:t>regression: predict numerical values</a:t>
            </a:r>
          </a:p>
          <a:p>
            <a:pPr lvl="1"/>
            <a:r>
              <a:rPr lang="en-US" dirty="0"/>
              <a:t>classification: predict categorical values, i.e., labels</a:t>
            </a:r>
          </a:p>
          <a:p>
            <a:r>
              <a:rPr lang="en-US" dirty="0"/>
              <a:t>Unsupervised learning</a:t>
            </a:r>
          </a:p>
          <a:p>
            <a:pPr lvl="1"/>
            <a:r>
              <a:rPr lang="en-US" dirty="0"/>
              <a:t>clustering: group data according to "distance"</a:t>
            </a:r>
          </a:p>
          <a:p>
            <a:pPr lvl="1"/>
            <a:r>
              <a:rPr lang="en-US" dirty="0"/>
              <a:t>association: find frequent co-occurrences</a:t>
            </a:r>
          </a:p>
          <a:p>
            <a:pPr lvl="1"/>
            <a:r>
              <a:rPr lang="en-US" dirty="0"/>
              <a:t>link prediction: discover relationships in data</a:t>
            </a:r>
          </a:p>
          <a:p>
            <a:pPr lvl="1"/>
            <a:r>
              <a:rPr lang="en-US" dirty="0"/>
              <a:t>data reduction: project features to fewer features</a:t>
            </a:r>
          </a:p>
          <a:p>
            <a:r>
              <a:rPr lang="en-US" dirty="0"/>
              <a:t>Reinforcement learning</a:t>
            </a:r>
          </a:p>
          <a:p>
            <a:endParaRPr lang="en-IN" dirty="0"/>
          </a:p>
        </p:txBody>
      </p:sp>
    </p:spTree>
    <p:extLst>
      <p:ext uri="{BB962C8B-B14F-4D97-AF65-F5344CB8AC3E}">
        <p14:creationId xmlns:p14="http://schemas.microsoft.com/office/powerpoint/2010/main" val="2603226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D43F72-661D-4AE0-4455-341735336EAB}"/>
              </a:ext>
            </a:extLst>
          </p:cNvPr>
          <p:cNvSpPr>
            <a:spLocks noGrp="1"/>
          </p:cNvSpPr>
          <p:nvPr>
            <p:ph type="title"/>
          </p:nvPr>
        </p:nvSpPr>
        <p:spPr/>
        <p:txBody>
          <a:bodyPr/>
          <a:lstStyle/>
          <a:p>
            <a:r>
              <a:rPr lang="en-US" dirty="0"/>
              <a:t>Machine Learning Algorithms</a:t>
            </a:r>
            <a:endParaRPr lang="en-IN" dirty="0"/>
          </a:p>
        </p:txBody>
      </p:sp>
      <p:sp>
        <p:nvSpPr>
          <p:cNvPr id="3" name="Text Placeholder 2">
            <a:extLst>
              <a:ext uri="{FF2B5EF4-FFF2-40B4-BE49-F238E27FC236}">
                <a16:creationId xmlns:a16="http://schemas.microsoft.com/office/drawing/2014/main" id="{80881C10-92FF-176C-7F2F-5C99A5CD565F}"/>
              </a:ext>
            </a:extLst>
          </p:cNvPr>
          <p:cNvSpPr>
            <a:spLocks noGrp="1"/>
          </p:cNvSpPr>
          <p:nvPr>
            <p:ph type="body" idx="1"/>
          </p:nvPr>
        </p:nvSpPr>
        <p:spPr/>
        <p:txBody>
          <a:bodyPr/>
          <a:lstStyle/>
          <a:p>
            <a:r>
              <a:rPr lang="x-none" dirty="0"/>
              <a:t>Regression:</a:t>
            </a:r>
            <a:br>
              <a:rPr lang="x-none" dirty="0"/>
            </a:br>
            <a:r>
              <a:rPr lang="x-none" dirty="0"/>
              <a:t>Ridge regression, Support Vector Machines, Random Forest,</a:t>
            </a:r>
            <a:br>
              <a:rPr lang="x-none" dirty="0"/>
            </a:br>
            <a:r>
              <a:rPr lang="x-none" dirty="0"/>
              <a:t>Multilayer Neural Networks, Deep Neural Networks, ...</a:t>
            </a:r>
          </a:p>
          <a:p>
            <a:endParaRPr lang="x-none" dirty="0"/>
          </a:p>
          <a:p>
            <a:r>
              <a:rPr lang="x-none" dirty="0"/>
              <a:t>Classification:</a:t>
            </a:r>
            <a:br>
              <a:rPr lang="x-none" dirty="0"/>
            </a:br>
            <a:r>
              <a:rPr lang="x-none" dirty="0"/>
              <a:t>Naive Base, , Support Vector Machines,</a:t>
            </a:r>
            <a:br>
              <a:rPr lang="x-none" dirty="0"/>
            </a:br>
            <a:r>
              <a:rPr lang="x-none" dirty="0"/>
              <a:t>Random Forest, Multilayer Neural Networks,</a:t>
            </a:r>
            <a:br>
              <a:rPr lang="x-none" dirty="0"/>
            </a:br>
            <a:r>
              <a:rPr lang="x-none" dirty="0"/>
              <a:t>Deep Neural Networks, ...</a:t>
            </a:r>
          </a:p>
          <a:p>
            <a:endParaRPr lang="x-none" dirty="0"/>
          </a:p>
          <a:p>
            <a:r>
              <a:rPr lang="x-none" dirty="0"/>
              <a:t>Clustering:</a:t>
            </a:r>
            <a:br>
              <a:rPr lang="x-none" dirty="0"/>
            </a:br>
            <a:r>
              <a:rPr lang="x-none" dirty="0"/>
              <a:t>k-Means, Hierarchical Clustering, ...</a:t>
            </a:r>
          </a:p>
          <a:p>
            <a:endParaRPr lang="en-IN" dirty="0"/>
          </a:p>
        </p:txBody>
      </p:sp>
    </p:spTree>
    <p:extLst>
      <p:ext uri="{BB962C8B-B14F-4D97-AF65-F5344CB8AC3E}">
        <p14:creationId xmlns:p14="http://schemas.microsoft.com/office/powerpoint/2010/main" val="4032599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0E88D7-1400-889B-4ACD-546E42BCB309}"/>
              </a:ext>
            </a:extLst>
          </p:cNvPr>
          <p:cNvSpPr>
            <a:spLocks noGrp="1"/>
          </p:cNvSpPr>
          <p:nvPr>
            <p:ph type="title"/>
          </p:nvPr>
        </p:nvSpPr>
        <p:spPr/>
        <p:txBody>
          <a:bodyPr/>
          <a:lstStyle/>
          <a:p>
            <a:r>
              <a:rPr lang="en-US" dirty="0"/>
              <a:t>Issues</a:t>
            </a:r>
            <a:endParaRPr lang="en-IN" dirty="0"/>
          </a:p>
        </p:txBody>
      </p:sp>
      <p:sp>
        <p:nvSpPr>
          <p:cNvPr id="5" name="Text Placeholder 4">
            <a:extLst>
              <a:ext uri="{FF2B5EF4-FFF2-40B4-BE49-F238E27FC236}">
                <a16:creationId xmlns:a16="http://schemas.microsoft.com/office/drawing/2014/main" id="{3CE47E10-DA4B-0CF8-8293-14FB08ED7D96}"/>
              </a:ext>
            </a:extLst>
          </p:cNvPr>
          <p:cNvSpPr>
            <a:spLocks noGrp="1"/>
          </p:cNvSpPr>
          <p:nvPr>
            <p:ph type="body" idx="1"/>
          </p:nvPr>
        </p:nvSpPr>
        <p:spPr/>
        <p:txBody>
          <a:bodyPr/>
          <a:lstStyle/>
          <a:p>
            <a:r>
              <a:rPr lang="x-none" dirty="0"/>
              <a:t>Many machine learning/AI projects fail</a:t>
            </a:r>
            <a:br>
              <a:rPr lang="x-none" dirty="0"/>
            </a:br>
            <a:r>
              <a:rPr lang="x-none" dirty="0"/>
              <a:t>(Gartner claims 85 %)</a:t>
            </a:r>
          </a:p>
          <a:p>
            <a:endParaRPr lang="x-none" dirty="0"/>
          </a:p>
          <a:p>
            <a:endParaRPr lang="x-none" dirty="0"/>
          </a:p>
          <a:p>
            <a:r>
              <a:rPr lang="x-none" dirty="0"/>
              <a:t>Ethics, e.g., Amazon has/had</a:t>
            </a:r>
            <a:br>
              <a:rPr lang="x-none" dirty="0"/>
            </a:br>
            <a:r>
              <a:rPr lang="x-none" dirty="0"/>
              <a:t>sub-par employees fired by an AI</a:t>
            </a:r>
            <a:br>
              <a:rPr lang="x-none" dirty="0"/>
            </a:br>
            <a:r>
              <a:rPr lang="x-none" dirty="0"/>
              <a:t>automatically</a:t>
            </a:r>
          </a:p>
          <a:p>
            <a:endParaRPr lang="en-IN" dirty="0"/>
          </a:p>
        </p:txBody>
      </p:sp>
      <p:pic>
        <p:nvPicPr>
          <p:cNvPr id="6" name="Picture 6" descr="Image result for project failure">
            <a:extLst>
              <a:ext uri="{FF2B5EF4-FFF2-40B4-BE49-F238E27FC236}">
                <a16:creationId xmlns:a16="http://schemas.microsoft.com/office/drawing/2014/main" id="{FEE1FED9-6C2E-7A46-6A35-082A35B98D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5638" y="1549470"/>
            <a:ext cx="2844698" cy="14633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terminator">
            <a:extLst>
              <a:ext uri="{FF2B5EF4-FFF2-40B4-BE49-F238E27FC236}">
                <a16:creationId xmlns:a16="http://schemas.microsoft.com/office/drawing/2014/main" id="{0EAC8C4D-4677-7872-B284-429D29DCE4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339" y="3531479"/>
            <a:ext cx="3044940" cy="1832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28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CEBB43-C375-49BB-B3E5-72D68CA24D9D}"/>
              </a:ext>
            </a:extLst>
          </p:cNvPr>
          <p:cNvSpPr>
            <a:spLocks noGrp="1"/>
          </p:cNvSpPr>
          <p:nvPr>
            <p:ph type="title"/>
          </p:nvPr>
        </p:nvSpPr>
        <p:spPr/>
        <p:txBody>
          <a:bodyPr/>
          <a:lstStyle/>
          <a:p>
            <a:r>
              <a:rPr lang="en-US" dirty="0"/>
              <a:t>Reasons for failure</a:t>
            </a:r>
            <a:endParaRPr lang="en-IN" dirty="0"/>
          </a:p>
        </p:txBody>
      </p:sp>
      <p:sp>
        <p:nvSpPr>
          <p:cNvPr id="3" name="Text Placeholder 2">
            <a:extLst>
              <a:ext uri="{FF2B5EF4-FFF2-40B4-BE49-F238E27FC236}">
                <a16:creationId xmlns:a16="http://schemas.microsoft.com/office/drawing/2014/main" id="{BE8760B8-8041-06DA-072C-77F7CA0EA50D}"/>
              </a:ext>
            </a:extLst>
          </p:cNvPr>
          <p:cNvSpPr>
            <a:spLocks noGrp="1"/>
          </p:cNvSpPr>
          <p:nvPr>
            <p:ph type="body" idx="1"/>
          </p:nvPr>
        </p:nvSpPr>
        <p:spPr/>
        <p:txBody>
          <a:bodyPr/>
          <a:lstStyle/>
          <a:p>
            <a:r>
              <a:rPr lang="x-none" dirty="0"/>
              <a:t>Asking the wrong question</a:t>
            </a:r>
          </a:p>
          <a:p>
            <a:r>
              <a:rPr lang="x-none" dirty="0"/>
              <a:t>Trying to solve the wrong problem</a:t>
            </a:r>
          </a:p>
          <a:p>
            <a:r>
              <a:rPr lang="x-none" dirty="0"/>
              <a:t>Not having enough data</a:t>
            </a:r>
          </a:p>
          <a:p>
            <a:r>
              <a:rPr lang="x-none" dirty="0"/>
              <a:t>Not having the right data</a:t>
            </a:r>
          </a:p>
          <a:p>
            <a:r>
              <a:rPr lang="x-none" dirty="0"/>
              <a:t>Having too much data</a:t>
            </a:r>
          </a:p>
          <a:p>
            <a:r>
              <a:rPr lang="x-none" dirty="0"/>
              <a:t>Hiring the wrong people</a:t>
            </a:r>
          </a:p>
          <a:p>
            <a:r>
              <a:rPr lang="x-none" dirty="0"/>
              <a:t>Using the wrong tools</a:t>
            </a:r>
          </a:p>
          <a:p>
            <a:r>
              <a:rPr lang="x-none" dirty="0"/>
              <a:t>Not having the right model</a:t>
            </a:r>
          </a:p>
          <a:p>
            <a:r>
              <a:rPr lang="x-none" dirty="0"/>
              <a:t>Not having the right yardstick</a:t>
            </a:r>
            <a:endParaRPr lang="en-US" dirty="0"/>
          </a:p>
          <a:p>
            <a:endParaRPr lang="en-IN" dirty="0"/>
          </a:p>
        </p:txBody>
      </p:sp>
    </p:spTree>
    <p:extLst>
      <p:ext uri="{BB962C8B-B14F-4D97-AF65-F5344CB8AC3E}">
        <p14:creationId xmlns:p14="http://schemas.microsoft.com/office/powerpoint/2010/main" val="364233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C75F7E0-6CB8-08A9-AB54-5678F7EF1A06}"/>
              </a:ext>
            </a:extLst>
          </p:cNvPr>
          <p:cNvSpPr>
            <a:spLocks noGrp="1"/>
          </p:cNvSpPr>
          <p:nvPr>
            <p:ph type="title"/>
          </p:nvPr>
        </p:nvSpPr>
        <p:spPr/>
        <p:txBody>
          <a:bodyPr/>
          <a:lstStyle/>
          <a:p>
            <a:r>
              <a:rPr lang="en-IN" b="1" i="0" dirty="0">
                <a:effectLst/>
                <a:latin typeface="Söhne"/>
              </a:rPr>
              <a:t>Expert Systems:</a:t>
            </a:r>
            <a:br>
              <a:rPr lang="en-IN" b="1" i="0" dirty="0">
                <a:effectLst/>
                <a:latin typeface="Söhne"/>
              </a:rPr>
            </a:br>
            <a:endParaRPr lang="en-IN" dirty="0"/>
          </a:p>
        </p:txBody>
      </p:sp>
      <p:sp>
        <p:nvSpPr>
          <p:cNvPr id="4" name="Text Placeholder 3">
            <a:extLst>
              <a:ext uri="{FF2B5EF4-FFF2-40B4-BE49-F238E27FC236}">
                <a16:creationId xmlns:a16="http://schemas.microsoft.com/office/drawing/2014/main" id="{CA4E8D7D-957F-03DA-65CB-B84FF43673D4}"/>
              </a:ext>
            </a:extLst>
          </p:cNvPr>
          <p:cNvSpPr>
            <a:spLocks noGrp="1"/>
          </p:cNvSpPr>
          <p:nvPr>
            <p:ph type="body" idx="1"/>
          </p:nvPr>
        </p:nvSpPr>
        <p:spPr/>
        <p:txBody>
          <a:bodyPr/>
          <a:lstStyle/>
          <a:p>
            <a:pPr algn="l"/>
            <a:r>
              <a:rPr lang="en-US" b="0" i="0" dirty="0">
                <a:solidFill>
                  <a:srgbClr val="374151"/>
                </a:solidFill>
                <a:effectLst/>
                <a:latin typeface="Söhne"/>
              </a:rPr>
              <a:t>Expert systems are computer programs designed to emulate the decision-making ability of a human expert in a specific domain. They use a knowledge base of human expertise and an inference engine to provide solutions or make decisions. Expert systems are applied in various fields, including:</a:t>
            </a:r>
          </a:p>
          <a:p>
            <a:pPr algn="l">
              <a:buFont typeface="Arial" panose="020B0604020202020204" pitchFamily="34" charset="0"/>
              <a:buChar char="•"/>
            </a:pPr>
            <a:r>
              <a:rPr lang="en-US" b="1" i="0" dirty="0">
                <a:solidFill>
                  <a:srgbClr val="374151"/>
                </a:solidFill>
                <a:effectLst/>
                <a:latin typeface="Söhne"/>
              </a:rPr>
              <a:t>Medical Diagnosis:</a:t>
            </a:r>
            <a:r>
              <a:rPr lang="en-US" b="0" i="0" dirty="0">
                <a:solidFill>
                  <a:srgbClr val="374151"/>
                </a:solidFill>
                <a:effectLst/>
                <a:latin typeface="Söhne"/>
              </a:rPr>
              <a:t> Expert systems can assist medical professionals in diagnosing diseases based on symptoms and patient history.</a:t>
            </a:r>
          </a:p>
          <a:p>
            <a:pPr algn="l">
              <a:buFont typeface="Arial" panose="020B0604020202020204" pitchFamily="34" charset="0"/>
              <a:buChar char="•"/>
            </a:pPr>
            <a:r>
              <a:rPr lang="en-US" b="1" i="0" dirty="0">
                <a:solidFill>
                  <a:srgbClr val="374151"/>
                </a:solidFill>
                <a:effectLst/>
                <a:latin typeface="Söhne"/>
              </a:rPr>
              <a:t>Financial Planning:</a:t>
            </a:r>
            <a:r>
              <a:rPr lang="en-US" b="0" i="0" dirty="0">
                <a:solidFill>
                  <a:srgbClr val="374151"/>
                </a:solidFill>
                <a:effectLst/>
                <a:latin typeface="Söhne"/>
              </a:rPr>
              <a:t> They can provide advice on investment strategies and financial planning based on expert knowledge.</a:t>
            </a:r>
          </a:p>
          <a:p>
            <a:pPr algn="l">
              <a:buFont typeface="Arial" panose="020B0604020202020204" pitchFamily="34" charset="0"/>
              <a:buChar char="•"/>
            </a:pPr>
            <a:r>
              <a:rPr lang="en-US" b="1" i="0" dirty="0">
                <a:solidFill>
                  <a:srgbClr val="374151"/>
                </a:solidFill>
                <a:effectLst/>
                <a:latin typeface="Söhne"/>
              </a:rPr>
              <a:t>Troubleshooting:</a:t>
            </a:r>
            <a:r>
              <a:rPr lang="en-US" b="0" i="0" dirty="0">
                <a:solidFill>
                  <a:srgbClr val="374151"/>
                </a:solidFill>
                <a:effectLst/>
                <a:latin typeface="Söhne"/>
              </a:rPr>
              <a:t> Expert systems can help users diagnose and solve technical problems by guiding them through a series of questions.</a:t>
            </a:r>
          </a:p>
          <a:p>
            <a:endParaRPr lang="en-IN" dirty="0"/>
          </a:p>
        </p:txBody>
      </p:sp>
    </p:spTree>
    <p:extLst>
      <p:ext uri="{BB962C8B-B14F-4D97-AF65-F5344CB8AC3E}">
        <p14:creationId xmlns:p14="http://schemas.microsoft.com/office/powerpoint/2010/main" val="486311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01E80F-E0E2-73A3-FF90-4BA8A61179D3}"/>
              </a:ext>
            </a:extLst>
          </p:cNvPr>
          <p:cNvSpPr>
            <a:spLocks noGrp="1"/>
          </p:cNvSpPr>
          <p:nvPr>
            <p:ph type="title"/>
          </p:nvPr>
        </p:nvSpPr>
        <p:spPr/>
        <p:txBody>
          <a:bodyPr/>
          <a:lstStyle/>
          <a:p>
            <a:r>
              <a:rPr lang="en-IN" b="1" i="0" dirty="0">
                <a:effectLst/>
                <a:latin typeface="Söhne"/>
              </a:rPr>
              <a:t>Fuzzy Systems:</a:t>
            </a:r>
            <a:br>
              <a:rPr lang="en-IN" b="1" i="0" dirty="0">
                <a:effectLst/>
                <a:latin typeface="Söhne"/>
              </a:rPr>
            </a:br>
            <a:endParaRPr lang="en-IN" dirty="0"/>
          </a:p>
        </p:txBody>
      </p:sp>
      <p:sp>
        <p:nvSpPr>
          <p:cNvPr id="4" name="Text Placeholder 3">
            <a:extLst>
              <a:ext uri="{FF2B5EF4-FFF2-40B4-BE49-F238E27FC236}">
                <a16:creationId xmlns:a16="http://schemas.microsoft.com/office/drawing/2014/main" id="{9F9B26C4-707E-6C4D-BC19-2AFCC0D43CAD}"/>
              </a:ext>
            </a:extLst>
          </p:cNvPr>
          <p:cNvSpPr>
            <a:spLocks noGrp="1"/>
          </p:cNvSpPr>
          <p:nvPr>
            <p:ph type="body" idx="1"/>
          </p:nvPr>
        </p:nvSpPr>
        <p:spPr/>
        <p:txBody>
          <a:bodyPr/>
          <a:lstStyle/>
          <a:p>
            <a:pPr algn="l"/>
            <a:r>
              <a:rPr lang="en-US" b="0" i="0" dirty="0">
                <a:solidFill>
                  <a:srgbClr val="374151"/>
                </a:solidFill>
                <a:effectLst/>
                <a:latin typeface="Söhne"/>
              </a:rPr>
              <a:t>Fuzzy logic is a mathematical framework that deals with uncertainty and imprecision. Fuzzy systems are particularly useful when dealing with vague or subjective information. Applications include:</a:t>
            </a:r>
          </a:p>
          <a:p>
            <a:pPr algn="l">
              <a:buFont typeface="Arial" panose="020B0604020202020204" pitchFamily="34" charset="0"/>
              <a:buChar char="•"/>
            </a:pPr>
            <a:r>
              <a:rPr lang="en-US" b="1" i="0" dirty="0">
                <a:solidFill>
                  <a:srgbClr val="374151"/>
                </a:solidFill>
                <a:effectLst/>
                <a:latin typeface="Söhne"/>
              </a:rPr>
              <a:t>Traffic Control Systems:</a:t>
            </a:r>
            <a:r>
              <a:rPr lang="en-US" b="0" i="0" dirty="0">
                <a:solidFill>
                  <a:srgbClr val="374151"/>
                </a:solidFill>
                <a:effectLst/>
                <a:latin typeface="Söhne"/>
              </a:rPr>
              <a:t> Fuzzy logic can be used to optimize traffic signal timings based on real-time traffic conditions.</a:t>
            </a:r>
          </a:p>
          <a:p>
            <a:pPr algn="l">
              <a:buFont typeface="Arial" panose="020B0604020202020204" pitchFamily="34" charset="0"/>
              <a:buChar char="•"/>
            </a:pPr>
            <a:r>
              <a:rPr lang="en-US" b="1" i="0" dirty="0">
                <a:solidFill>
                  <a:srgbClr val="374151"/>
                </a:solidFill>
                <a:effectLst/>
                <a:latin typeface="Söhne"/>
              </a:rPr>
              <a:t>Home Appliances:</a:t>
            </a:r>
            <a:r>
              <a:rPr lang="en-US" b="0" i="0" dirty="0">
                <a:solidFill>
                  <a:srgbClr val="374151"/>
                </a:solidFill>
                <a:effectLst/>
                <a:latin typeface="Söhne"/>
              </a:rPr>
              <a:t> Fuzzy controllers are employed in washing machines and air conditioners to adapt to varying conditions.</a:t>
            </a:r>
          </a:p>
          <a:p>
            <a:endParaRPr lang="en-IN" dirty="0"/>
          </a:p>
        </p:txBody>
      </p:sp>
    </p:spTree>
    <p:extLst>
      <p:ext uri="{BB962C8B-B14F-4D97-AF65-F5344CB8AC3E}">
        <p14:creationId xmlns:p14="http://schemas.microsoft.com/office/powerpoint/2010/main" val="1670375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6E836E-FF07-DE88-03EF-CE69D7668BD5}"/>
              </a:ext>
            </a:extLst>
          </p:cNvPr>
          <p:cNvSpPr>
            <a:spLocks noGrp="1"/>
          </p:cNvSpPr>
          <p:nvPr>
            <p:ph type="title"/>
          </p:nvPr>
        </p:nvSpPr>
        <p:spPr/>
        <p:txBody>
          <a:bodyPr/>
          <a:lstStyle/>
          <a:p>
            <a:r>
              <a:rPr lang="en-US" b="1" i="0" dirty="0">
                <a:effectLst/>
                <a:latin typeface="Söhne"/>
              </a:rPr>
              <a:t>Augmented Reality:</a:t>
            </a:r>
            <a:endParaRPr lang="en-IN" dirty="0"/>
          </a:p>
        </p:txBody>
      </p:sp>
      <p:sp>
        <p:nvSpPr>
          <p:cNvPr id="4" name="Text Placeholder 3">
            <a:extLst>
              <a:ext uri="{FF2B5EF4-FFF2-40B4-BE49-F238E27FC236}">
                <a16:creationId xmlns:a16="http://schemas.microsoft.com/office/drawing/2014/main" id="{ABD983B7-D597-3C81-A38F-E3A46CC6793E}"/>
              </a:ext>
            </a:extLst>
          </p:cNvPr>
          <p:cNvSpPr>
            <a:spLocks noGrp="1"/>
          </p:cNvSpPr>
          <p:nvPr>
            <p:ph type="body" idx="1"/>
          </p:nvPr>
        </p:nvSpPr>
        <p:spPr/>
        <p:txBody>
          <a:bodyPr/>
          <a:lstStyle/>
          <a:p>
            <a:pPr algn="l"/>
            <a:r>
              <a:rPr lang="en-US" sz="2400" b="0" i="0" dirty="0">
                <a:solidFill>
                  <a:srgbClr val="374151"/>
                </a:solidFill>
                <a:effectLst/>
                <a:latin typeface="Söhne"/>
              </a:rPr>
              <a:t>Augmented Reality (AR) combines digital information with the user's real-world environment. AI plays a role in enhancing AR experiences through:</a:t>
            </a:r>
          </a:p>
          <a:p>
            <a:pPr algn="l">
              <a:buFont typeface="Arial" panose="020B0604020202020204" pitchFamily="34" charset="0"/>
              <a:buChar char="•"/>
            </a:pPr>
            <a:r>
              <a:rPr lang="en-US" sz="2400" b="1" i="0" dirty="0">
                <a:solidFill>
                  <a:srgbClr val="374151"/>
                </a:solidFill>
                <a:effectLst/>
                <a:latin typeface="Söhne"/>
              </a:rPr>
              <a:t>Object Recognition:</a:t>
            </a:r>
            <a:r>
              <a:rPr lang="en-US" sz="2400" b="0" i="0" dirty="0">
                <a:solidFill>
                  <a:srgbClr val="374151"/>
                </a:solidFill>
                <a:effectLst/>
                <a:latin typeface="Söhne"/>
              </a:rPr>
              <a:t> AI algorithms can recognize and augment real-world objects in the user's view.</a:t>
            </a:r>
          </a:p>
          <a:p>
            <a:pPr algn="l">
              <a:buFont typeface="Arial" panose="020B0604020202020204" pitchFamily="34" charset="0"/>
              <a:buChar char="•"/>
            </a:pPr>
            <a:r>
              <a:rPr lang="en-US" sz="2400" b="1" i="0" dirty="0">
                <a:solidFill>
                  <a:srgbClr val="374151"/>
                </a:solidFill>
                <a:effectLst/>
                <a:latin typeface="Söhne"/>
              </a:rPr>
              <a:t>Gesture Recognition:</a:t>
            </a:r>
            <a:r>
              <a:rPr lang="en-US" sz="2400" b="0" i="0" dirty="0">
                <a:solidFill>
                  <a:srgbClr val="374151"/>
                </a:solidFill>
                <a:effectLst/>
                <a:latin typeface="Söhne"/>
              </a:rPr>
              <a:t> AI helps interpret user gestures for interactive AR applications.</a:t>
            </a:r>
          </a:p>
          <a:p>
            <a:endParaRPr lang="en-IN" dirty="0"/>
          </a:p>
        </p:txBody>
      </p:sp>
    </p:spTree>
    <p:extLst>
      <p:ext uri="{BB962C8B-B14F-4D97-AF65-F5344CB8AC3E}">
        <p14:creationId xmlns:p14="http://schemas.microsoft.com/office/powerpoint/2010/main" val="659360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D48524-6DBE-F342-1342-6302BE70A8EB}"/>
              </a:ext>
            </a:extLst>
          </p:cNvPr>
          <p:cNvSpPr>
            <a:spLocks noGrp="1"/>
          </p:cNvSpPr>
          <p:nvPr>
            <p:ph type="title"/>
          </p:nvPr>
        </p:nvSpPr>
        <p:spPr/>
        <p:txBody>
          <a:bodyPr/>
          <a:lstStyle/>
          <a:p>
            <a:r>
              <a:rPr lang="en-IN" b="1" i="0" dirty="0">
                <a:effectLst/>
                <a:latin typeface="Söhne"/>
              </a:rPr>
              <a:t>AI in Different Fields:</a:t>
            </a:r>
            <a:endParaRPr lang="en-IN" dirty="0"/>
          </a:p>
        </p:txBody>
      </p:sp>
      <p:sp>
        <p:nvSpPr>
          <p:cNvPr id="4" name="Text Placeholder 3">
            <a:extLst>
              <a:ext uri="{FF2B5EF4-FFF2-40B4-BE49-F238E27FC236}">
                <a16:creationId xmlns:a16="http://schemas.microsoft.com/office/drawing/2014/main" id="{1DABC39C-ED1B-301B-20DE-EA454AD5B09B}"/>
              </a:ext>
            </a:extLst>
          </p:cNvPr>
          <p:cNvSpPr>
            <a:spLocks noGrp="1"/>
          </p:cNvSpPr>
          <p:nvPr>
            <p:ph type="body" idx="1"/>
          </p:nvPr>
        </p:nvSpPr>
        <p:spPr/>
        <p:txBody>
          <a:bodyPr/>
          <a:lstStyle/>
          <a:p>
            <a:pPr algn="l">
              <a:buFont typeface="Arial" panose="020B0604020202020204" pitchFamily="34" charset="0"/>
              <a:buChar char="•"/>
            </a:pPr>
            <a:r>
              <a:rPr lang="en-IN" sz="2800" b="1" i="0" dirty="0">
                <a:solidFill>
                  <a:srgbClr val="374151"/>
                </a:solidFill>
                <a:effectLst/>
                <a:latin typeface="Söhne"/>
              </a:rPr>
              <a:t>Natural Language Processing (NLP):</a:t>
            </a:r>
            <a:r>
              <a:rPr lang="en-IN" sz="2800" b="0" i="0" dirty="0">
                <a:solidFill>
                  <a:srgbClr val="374151"/>
                </a:solidFill>
                <a:effectLst/>
                <a:latin typeface="Söhne"/>
              </a:rPr>
              <a:t> Used in chatbots, language translation, sentiment analysis, and voice recognition.</a:t>
            </a:r>
          </a:p>
          <a:p>
            <a:pPr algn="l">
              <a:buFont typeface="Arial" panose="020B0604020202020204" pitchFamily="34" charset="0"/>
              <a:buChar char="•"/>
            </a:pPr>
            <a:r>
              <a:rPr lang="en-IN" sz="2800" b="1" i="0" dirty="0">
                <a:solidFill>
                  <a:srgbClr val="374151"/>
                </a:solidFill>
                <a:effectLst/>
                <a:latin typeface="Söhne"/>
              </a:rPr>
              <a:t>Healthcare:</a:t>
            </a:r>
            <a:r>
              <a:rPr lang="en-IN" sz="2800" b="0" i="0" dirty="0">
                <a:solidFill>
                  <a:srgbClr val="374151"/>
                </a:solidFill>
                <a:effectLst/>
                <a:latin typeface="Söhne"/>
              </a:rPr>
              <a:t> AI is applied for diagnostics, drug discovery, personalized medicine, and patient management.</a:t>
            </a:r>
          </a:p>
          <a:p>
            <a:pPr algn="l">
              <a:buFont typeface="Arial" panose="020B0604020202020204" pitchFamily="34" charset="0"/>
              <a:buChar char="•"/>
            </a:pPr>
            <a:r>
              <a:rPr lang="en-IN" sz="2800" b="1" i="0" dirty="0">
                <a:solidFill>
                  <a:srgbClr val="374151"/>
                </a:solidFill>
                <a:effectLst/>
                <a:latin typeface="Söhne"/>
              </a:rPr>
              <a:t>Agriculture:</a:t>
            </a:r>
            <a:r>
              <a:rPr lang="en-IN" sz="2800" b="0" i="0" dirty="0">
                <a:solidFill>
                  <a:srgbClr val="374151"/>
                </a:solidFill>
                <a:effectLst/>
                <a:latin typeface="Söhne"/>
              </a:rPr>
              <a:t> AI aids in precision farming, crop monitoring, and pest control.</a:t>
            </a:r>
          </a:p>
          <a:p>
            <a:pPr algn="l">
              <a:buFont typeface="Arial" panose="020B0604020202020204" pitchFamily="34" charset="0"/>
              <a:buChar char="•"/>
            </a:pPr>
            <a:r>
              <a:rPr lang="en-IN" sz="2800" b="1" i="0" dirty="0">
                <a:solidFill>
                  <a:srgbClr val="374151"/>
                </a:solidFill>
                <a:effectLst/>
                <a:latin typeface="Söhne"/>
              </a:rPr>
              <a:t>Social Media Monitoring:</a:t>
            </a:r>
            <a:r>
              <a:rPr lang="en-IN" sz="2800" b="0" i="0" dirty="0">
                <a:solidFill>
                  <a:srgbClr val="374151"/>
                </a:solidFill>
                <a:effectLst/>
                <a:latin typeface="Söhne"/>
              </a:rPr>
              <a:t> AI is used to </a:t>
            </a:r>
            <a:r>
              <a:rPr lang="en-IN" sz="2800" b="0" i="0" dirty="0" err="1">
                <a:solidFill>
                  <a:srgbClr val="374151"/>
                </a:solidFill>
                <a:effectLst/>
                <a:latin typeface="Söhne"/>
              </a:rPr>
              <a:t>analyze</a:t>
            </a:r>
            <a:r>
              <a:rPr lang="en-IN" sz="2800" b="0" i="0" dirty="0">
                <a:solidFill>
                  <a:srgbClr val="374151"/>
                </a:solidFill>
                <a:effectLst/>
                <a:latin typeface="Söhne"/>
              </a:rPr>
              <a:t> social media data for sentiment analysis, trend prediction, and content moderation.</a:t>
            </a:r>
          </a:p>
          <a:p>
            <a:endParaRPr lang="en-IN" dirty="0"/>
          </a:p>
        </p:txBody>
      </p:sp>
    </p:spTree>
    <p:extLst>
      <p:ext uri="{BB962C8B-B14F-4D97-AF65-F5344CB8AC3E}">
        <p14:creationId xmlns:p14="http://schemas.microsoft.com/office/powerpoint/2010/main" val="1564887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6A06B0-5859-4B8B-B41D-E42105555F09}"/>
              </a:ext>
            </a:extLst>
          </p:cNvPr>
          <p:cNvSpPr>
            <a:spLocks noGrp="1"/>
          </p:cNvSpPr>
          <p:nvPr>
            <p:ph type="title"/>
          </p:nvPr>
        </p:nvSpPr>
        <p:spPr/>
        <p:txBody>
          <a:bodyPr/>
          <a:lstStyle/>
          <a:p>
            <a:endParaRPr lang="en-IN"/>
          </a:p>
        </p:txBody>
      </p:sp>
      <p:sp>
        <p:nvSpPr>
          <p:cNvPr id="5" name="Text Placeholder 4">
            <a:extLst>
              <a:ext uri="{FF2B5EF4-FFF2-40B4-BE49-F238E27FC236}">
                <a16:creationId xmlns:a16="http://schemas.microsoft.com/office/drawing/2014/main" id="{3296F268-5DC8-3F11-A9BA-DD0194BC0680}"/>
              </a:ext>
            </a:extLst>
          </p:cNvPr>
          <p:cNvSpPr>
            <a:spLocks noGrp="1"/>
          </p:cNvSpPr>
          <p:nvPr>
            <p:ph type="body" idx="1"/>
          </p:nvPr>
        </p:nvSpPr>
        <p:spPr/>
        <p:txBody>
          <a:bodyPr/>
          <a:lstStyle/>
          <a:p>
            <a:pPr marL="131445" indent="0">
              <a:buNone/>
            </a:pPr>
            <a:r>
              <a:rPr lang="en-IN" sz="5400" dirty="0"/>
              <a:t>Introduction to Machine Learning </a:t>
            </a:r>
          </a:p>
        </p:txBody>
      </p:sp>
    </p:spTree>
    <p:extLst>
      <p:ext uri="{BB962C8B-B14F-4D97-AF65-F5344CB8AC3E}">
        <p14:creationId xmlns:p14="http://schemas.microsoft.com/office/powerpoint/2010/main" val="3626057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864BBC1-039B-2F2D-90EF-B53DEC6FDF8F}"/>
              </a:ext>
            </a:extLst>
          </p:cNvPr>
          <p:cNvSpPr>
            <a:spLocks noGrp="1"/>
          </p:cNvSpPr>
          <p:nvPr>
            <p:ph type="title"/>
          </p:nvPr>
        </p:nvSpPr>
        <p:spPr>
          <a:xfrm>
            <a:off x="272716" y="484187"/>
            <a:ext cx="11710737" cy="1609725"/>
          </a:xfrm>
        </p:spPr>
        <p:txBody>
          <a:bodyPr>
            <a:normAutofit fontScale="90000"/>
          </a:bodyPr>
          <a:lstStyle/>
          <a:p>
            <a:r>
              <a:rPr lang="en-IN" b="1" i="0" dirty="0">
                <a:effectLst/>
                <a:latin typeface="Söhne"/>
              </a:rPr>
              <a:t>Tools and Techniques for Implementing AI:</a:t>
            </a:r>
            <a:br>
              <a:rPr lang="en-IN" b="1" i="0" dirty="0">
                <a:effectLst/>
                <a:latin typeface="Söhne"/>
              </a:rPr>
            </a:br>
            <a:endParaRPr lang="en-IN" dirty="0"/>
          </a:p>
        </p:txBody>
      </p:sp>
      <p:sp>
        <p:nvSpPr>
          <p:cNvPr id="4" name="Text Placeholder 3">
            <a:extLst>
              <a:ext uri="{FF2B5EF4-FFF2-40B4-BE49-F238E27FC236}">
                <a16:creationId xmlns:a16="http://schemas.microsoft.com/office/drawing/2014/main" id="{8A2E4FB6-0307-8B41-91AE-D5A8643F95A5}"/>
              </a:ext>
            </a:extLst>
          </p:cNvPr>
          <p:cNvSpPr>
            <a:spLocks noGrp="1"/>
          </p:cNvSpPr>
          <p:nvPr>
            <p:ph type="body" idx="1"/>
          </p:nvPr>
        </p:nvSpPr>
        <p:spPr/>
        <p:txBody>
          <a:bodyPr/>
          <a:lstStyle/>
          <a:p>
            <a:pPr algn="l">
              <a:buFont typeface="Arial" panose="020B0604020202020204" pitchFamily="34" charset="0"/>
              <a:buChar char="•"/>
            </a:pPr>
            <a:r>
              <a:rPr lang="en-IN" sz="2800" b="1" i="0" dirty="0">
                <a:solidFill>
                  <a:srgbClr val="374151"/>
                </a:solidFill>
                <a:effectLst/>
                <a:latin typeface="Söhne"/>
              </a:rPr>
              <a:t>Machine Learning Frameworks:</a:t>
            </a:r>
            <a:r>
              <a:rPr lang="en-IN" sz="2800" b="0" i="0" dirty="0">
                <a:solidFill>
                  <a:srgbClr val="374151"/>
                </a:solidFill>
                <a:effectLst/>
                <a:latin typeface="Söhne"/>
              </a:rPr>
              <a:t> TensorFlow, </a:t>
            </a:r>
            <a:r>
              <a:rPr lang="en-IN" sz="2800" b="0" i="0" dirty="0" err="1">
                <a:solidFill>
                  <a:srgbClr val="374151"/>
                </a:solidFill>
                <a:effectLst/>
                <a:latin typeface="Söhne"/>
              </a:rPr>
              <a:t>PyTorch</a:t>
            </a:r>
            <a:r>
              <a:rPr lang="en-IN" sz="2800" b="0" i="0" dirty="0">
                <a:solidFill>
                  <a:srgbClr val="374151"/>
                </a:solidFill>
                <a:effectLst/>
                <a:latin typeface="Söhne"/>
              </a:rPr>
              <a:t>, scikit-learn.</a:t>
            </a:r>
          </a:p>
          <a:p>
            <a:pPr algn="l">
              <a:buFont typeface="Arial" panose="020B0604020202020204" pitchFamily="34" charset="0"/>
              <a:buChar char="•"/>
            </a:pPr>
            <a:r>
              <a:rPr lang="en-IN" sz="2800" b="1" i="0" dirty="0">
                <a:solidFill>
                  <a:srgbClr val="374151"/>
                </a:solidFill>
                <a:effectLst/>
                <a:latin typeface="Söhne"/>
              </a:rPr>
              <a:t>Development Platforms:</a:t>
            </a:r>
            <a:r>
              <a:rPr lang="en-IN" sz="2800" b="0" i="0" dirty="0">
                <a:solidFill>
                  <a:srgbClr val="374151"/>
                </a:solidFill>
                <a:effectLst/>
                <a:latin typeface="Söhne"/>
              </a:rPr>
              <a:t> </a:t>
            </a:r>
            <a:r>
              <a:rPr lang="en-IN" sz="2800" b="0" i="0" dirty="0" err="1">
                <a:solidFill>
                  <a:srgbClr val="374151"/>
                </a:solidFill>
                <a:effectLst/>
                <a:latin typeface="Söhne"/>
              </a:rPr>
              <a:t>Jupyter</a:t>
            </a:r>
            <a:r>
              <a:rPr lang="en-IN" sz="2800" b="0" i="0" dirty="0">
                <a:solidFill>
                  <a:srgbClr val="374151"/>
                </a:solidFill>
                <a:effectLst/>
                <a:latin typeface="Söhne"/>
              </a:rPr>
              <a:t> Notebooks, Google </a:t>
            </a:r>
            <a:r>
              <a:rPr lang="en-IN" sz="2800" b="0" i="0" dirty="0" err="1">
                <a:solidFill>
                  <a:srgbClr val="374151"/>
                </a:solidFill>
                <a:effectLst/>
                <a:latin typeface="Söhne"/>
              </a:rPr>
              <a:t>Colab</a:t>
            </a:r>
            <a:r>
              <a:rPr lang="en-IN" sz="2800" b="0" i="0" dirty="0">
                <a:solidFill>
                  <a:srgbClr val="374151"/>
                </a:solidFill>
                <a:effectLst/>
                <a:latin typeface="Söhne"/>
              </a:rPr>
              <a:t>.</a:t>
            </a:r>
          </a:p>
          <a:p>
            <a:pPr algn="l">
              <a:buFont typeface="Arial" panose="020B0604020202020204" pitchFamily="34" charset="0"/>
              <a:buChar char="•"/>
            </a:pPr>
            <a:r>
              <a:rPr lang="en-IN" sz="2800" b="1" i="0" dirty="0">
                <a:solidFill>
                  <a:srgbClr val="374151"/>
                </a:solidFill>
                <a:effectLst/>
                <a:latin typeface="Söhne"/>
              </a:rPr>
              <a:t>Data Preprocessing:</a:t>
            </a:r>
            <a:r>
              <a:rPr lang="en-IN" sz="2800" b="0" i="0" dirty="0">
                <a:solidFill>
                  <a:srgbClr val="374151"/>
                </a:solidFill>
                <a:effectLst/>
                <a:latin typeface="Söhne"/>
              </a:rPr>
              <a:t> Pandas, NumPy.</a:t>
            </a:r>
          </a:p>
          <a:p>
            <a:pPr algn="l">
              <a:buFont typeface="Arial" panose="020B0604020202020204" pitchFamily="34" charset="0"/>
              <a:buChar char="•"/>
            </a:pPr>
            <a:r>
              <a:rPr lang="en-IN" sz="2800" b="1" i="0" dirty="0">
                <a:solidFill>
                  <a:srgbClr val="374151"/>
                </a:solidFill>
                <a:effectLst/>
                <a:latin typeface="Söhne"/>
              </a:rPr>
              <a:t>Natural Language Processing Tools:</a:t>
            </a:r>
            <a:r>
              <a:rPr lang="en-IN" sz="2800" b="0" i="0" dirty="0">
                <a:solidFill>
                  <a:srgbClr val="374151"/>
                </a:solidFill>
                <a:effectLst/>
                <a:latin typeface="Söhne"/>
              </a:rPr>
              <a:t> NLTK, </a:t>
            </a:r>
            <a:r>
              <a:rPr lang="en-IN" sz="2800" b="0" i="0" dirty="0" err="1">
                <a:solidFill>
                  <a:srgbClr val="374151"/>
                </a:solidFill>
                <a:effectLst/>
                <a:latin typeface="Söhne"/>
              </a:rPr>
              <a:t>spaCy</a:t>
            </a:r>
            <a:r>
              <a:rPr lang="en-IN" sz="2800" b="0" i="0" dirty="0">
                <a:solidFill>
                  <a:srgbClr val="374151"/>
                </a:solidFill>
                <a:effectLst/>
                <a:latin typeface="Söhne"/>
              </a:rPr>
              <a:t>.</a:t>
            </a:r>
          </a:p>
          <a:p>
            <a:endParaRPr lang="en-IN" dirty="0"/>
          </a:p>
        </p:txBody>
      </p:sp>
    </p:spTree>
    <p:extLst>
      <p:ext uri="{BB962C8B-B14F-4D97-AF65-F5344CB8AC3E}">
        <p14:creationId xmlns:p14="http://schemas.microsoft.com/office/powerpoint/2010/main" val="4228621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B79E5C-3EC1-FBDE-6C23-99E0CB111C51}"/>
              </a:ext>
            </a:extLst>
          </p:cNvPr>
          <p:cNvSpPr>
            <a:spLocks noGrp="1"/>
          </p:cNvSpPr>
          <p:nvPr>
            <p:ph type="title"/>
          </p:nvPr>
        </p:nvSpPr>
        <p:spPr/>
        <p:txBody>
          <a:bodyPr/>
          <a:lstStyle/>
          <a:p>
            <a:r>
              <a:rPr lang="en-IN" b="1" i="0" dirty="0">
                <a:effectLst/>
                <a:latin typeface="Söhne"/>
              </a:rPr>
              <a:t>AI-powered Products:</a:t>
            </a:r>
            <a:endParaRPr lang="en-IN" dirty="0"/>
          </a:p>
        </p:txBody>
      </p:sp>
      <p:sp>
        <p:nvSpPr>
          <p:cNvPr id="4" name="Text Placeholder 3">
            <a:extLst>
              <a:ext uri="{FF2B5EF4-FFF2-40B4-BE49-F238E27FC236}">
                <a16:creationId xmlns:a16="http://schemas.microsoft.com/office/drawing/2014/main" id="{63AA3CDC-89F2-6C06-2ED1-527012BFF40F}"/>
              </a:ext>
            </a:extLst>
          </p:cNvPr>
          <p:cNvSpPr>
            <a:spLocks noGrp="1"/>
          </p:cNvSpPr>
          <p:nvPr>
            <p:ph type="body" idx="1"/>
          </p:nvPr>
        </p:nvSpPr>
        <p:spPr/>
        <p:txBody>
          <a:bodyPr/>
          <a:lstStyle/>
          <a:p>
            <a:pPr algn="l">
              <a:buFont typeface="Arial" panose="020B0604020202020204" pitchFamily="34" charset="0"/>
              <a:buChar char="•"/>
            </a:pPr>
            <a:r>
              <a:rPr lang="en-IN" sz="2800" b="1" i="0" dirty="0">
                <a:solidFill>
                  <a:srgbClr val="374151"/>
                </a:solidFill>
                <a:effectLst/>
                <a:latin typeface="Söhne"/>
              </a:rPr>
              <a:t>Google Translator:</a:t>
            </a:r>
            <a:r>
              <a:rPr lang="en-IN" sz="2800" b="0" i="0" dirty="0">
                <a:solidFill>
                  <a:srgbClr val="374151"/>
                </a:solidFill>
                <a:effectLst/>
                <a:latin typeface="Söhne"/>
              </a:rPr>
              <a:t> Uses machine learning for language translation.</a:t>
            </a:r>
          </a:p>
          <a:p>
            <a:pPr algn="l">
              <a:buFont typeface="Arial" panose="020B0604020202020204" pitchFamily="34" charset="0"/>
              <a:buChar char="•"/>
            </a:pPr>
            <a:r>
              <a:rPr lang="en-IN" sz="2800" b="1" i="0" dirty="0">
                <a:solidFill>
                  <a:srgbClr val="374151"/>
                </a:solidFill>
                <a:effectLst/>
                <a:latin typeface="Söhne"/>
              </a:rPr>
              <a:t>Driverless Cars:</a:t>
            </a:r>
            <a:r>
              <a:rPr lang="en-IN" sz="2800" b="0" i="0" dirty="0">
                <a:solidFill>
                  <a:srgbClr val="374151"/>
                </a:solidFill>
                <a:effectLst/>
                <a:latin typeface="Söhne"/>
              </a:rPr>
              <a:t> AI algorithms enable autonomous vehicles to navigate and make decisions.</a:t>
            </a:r>
          </a:p>
          <a:p>
            <a:pPr algn="l">
              <a:buFont typeface="Arial" panose="020B0604020202020204" pitchFamily="34" charset="0"/>
              <a:buChar char="•"/>
            </a:pPr>
            <a:r>
              <a:rPr lang="en-IN" sz="2800" b="1" i="0" dirty="0">
                <a:solidFill>
                  <a:srgbClr val="374151"/>
                </a:solidFill>
                <a:effectLst/>
                <a:latin typeface="Söhne"/>
              </a:rPr>
              <a:t>Voice Assistants (Alexa, Siri):</a:t>
            </a:r>
            <a:r>
              <a:rPr lang="en-IN" sz="2800" b="0" i="0" dirty="0">
                <a:solidFill>
                  <a:srgbClr val="374151"/>
                </a:solidFill>
                <a:effectLst/>
                <a:latin typeface="Söhne"/>
              </a:rPr>
              <a:t> Use natural language processing to understand and respond to user commands.</a:t>
            </a:r>
          </a:p>
          <a:p>
            <a:pPr algn="l">
              <a:buFont typeface="Arial" panose="020B0604020202020204" pitchFamily="34" charset="0"/>
              <a:buChar char="•"/>
            </a:pPr>
            <a:r>
              <a:rPr lang="en-IN" sz="2800" b="1" i="0" dirty="0">
                <a:solidFill>
                  <a:srgbClr val="374151"/>
                </a:solidFill>
                <a:effectLst/>
                <a:latin typeface="Söhne"/>
              </a:rPr>
              <a:t>ChatGPT:</a:t>
            </a:r>
            <a:r>
              <a:rPr lang="en-IN" sz="2800" b="0" i="0" dirty="0">
                <a:solidFill>
                  <a:srgbClr val="374151"/>
                </a:solidFill>
                <a:effectLst/>
                <a:latin typeface="Söhne"/>
              </a:rPr>
              <a:t> Utilizes a language model for generating human-like text responses.</a:t>
            </a:r>
          </a:p>
          <a:p>
            <a:endParaRPr lang="en-IN" dirty="0"/>
          </a:p>
        </p:txBody>
      </p:sp>
    </p:spTree>
    <p:extLst>
      <p:ext uri="{BB962C8B-B14F-4D97-AF65-F5344CB8AC3E}">
        <p14:creationId xmlns:p14="http://schemas.microsoft.com/office/powerpoint/2010/main" val="374436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8"/>
          <p:cNvSpPr txBox="1"/>
          <p:nvPr/>
        </p:nvSpPr>
        <p:spPr>
          <a:xfrm>
            <a:off x="690562" y="882650"/>
            <a:ext cx="61912" cy="5975350"/>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83" name="Google Shape;183;p8"/>
          <p:cNvSpPr txBox="1"/>
          <p:nvPr/>
        </p:nvSpPr>
        <p:spPr>
          <a:xfrm>
            <a:off x="820737" y="1204912"/>
            <a:ext cx="71437" cy="5653087"/>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84" name="Google Shape;184;p8"/>
          <p:cNvSpPr txBox="1"/>
          <p:nvPr/>
        </p:nvSpPr>
        <p:spPr>
          <a:xfrm rot="5400000">
            <a:off x="6607175" y="-4640262"/>
            <a:ext cx="55562" cy="11149012"/>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85" name="Google Shape;185;p8"/>
          <p:cNvSpPr txBox="1"/>
          <p:nvPr/>
        </p:nvSpPr>
        <p:spPr>
          <a:xfrm rot="5400000">
            <a:off x="6777831" y="-4307681"/>
            <a:ext cx="46037" cy="10782300"/>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pic>
        <p:nvPicPr>
          <p:cNvPr id="186" name="Google Shape;186;p8"/>
          <p:cNvPicPr preferRelativeResize="0"/>
          <p:nvPr/>
        </p:nvPicPr>
        <p:blipFill rotWithShape="1">
          <a:blip r:embed="rId3">
            <a:alphaModFix/>
          </a:blip>
          <a:srcRect/>
          <a:stretch/>
        </p:blipFill>
        <p:spPr>
          <a:xfrm>
            <a:off x="293687" y="284162"/>
            <a:ext cx="1196975" cy="1196975"/>
          </a:xfrm>
          <a:prstGeom prst="rect">
            <a:avLst/>
          </a:prstGeom>
          <a:noFill/>
          <a:ln>
            <a:noFill/>
          </a:ln>
        </p:spPr>
      </p:pic>
      <p:sp>
        <p:nvSpPr>
          <p:cNvPr id="187" name="Google Shape;187;p8"/>
          <p:cNvSpPr txBox="1"/>
          <p:nvPr/>
        </p:nvSpPr>
        <p:spPr>
          <a:xfrm rot="2700000" flipH="1">
            <a:off x="11864975" y="6115050"/>
            <a:ext cx="46037" cy="896937"/>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88" name="Google Shape;188;p8"/>
          <p:cNvSpPr txBox="1"/>
          <p:nvPr/>
        </p:nvSpPr>
        <p:spPr>
          <a:xfrm rot="2700000">
            <a:off x="11657012" y="6616700"/>
            <a:ext cx="628650" cy="46037"/>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89" name="Google Shape;189;p8"/>
          <p:cNvSpPr txBox="1"/>
          <p:nvPr/>
        </p:nvSpPr>
        <p:spPr>
          <a:xfrm>
            <a:off x="1592262" y="19050"/>
            <a:ext cx="9317037" cy="8318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4800"/>
              <a:buFont typeface="Calibri"/>
              <a:buNone/>
            </a:pPr>
            <a:r>
              <a:rPr lang="en-US" sz="4800" b="1" i="0" u="none">
                <a:solidFill>
                  <a:srgbClr val="7F7F7F"/>
                </a:solidFill>
                <a:latin typeface="Calibri"/>
                <a:ea typeface="Calibri"/>
                <a:cs typeface="Calibri"/>
                <a:sym typeface="Calibri"/>
              </a:rPr>
              <a:t>Current trends and opportunities</a:t>
            </a:r>
            <a:endParaRPr/>
          </a:p>
        </p:txBody>
      </p:sp>
      <p:sp>
        <p:nvSpPr>
          <p:cNvPr id="190" name="Google Shape;190;p8"/>
          <p:cNvSpPr txBox="1"/>
          <p:nvPr/>
        </p:nvSpPr>
        <p:spPr>
          <a:xfrm>
            <a:off x="1356437" y="284162"/>
            <a:ext cx="9454500" cy="7273756"/>
          </a:xfrm>
          <a:prstGeom prst="rect">
            <a:avLst/>
          </a:prstGeom>
          <a:noFill/>
          <a:ln>
            <a:noFill/>
          </a:ln>
        </p:spPr>
        <p:txBody>
          <a:bodyPr spcFirstLastPara="1" wrap="square" lIns="91425" tIns="91425" rIns="91425" bIns="91425" anchor="t" anchorCtr="0">
            <a:spAutoFit/>
          </a:bodyPr>
          <a:lstStyle/>
          <a:p>
            <a:pPr marL="457200" lvl="0" indent="-368300" algn="l" rtl="0">
              <a:lnSpc>
                <a:spcPct val="150000"/>
              </a:lnSpc>
              <a:spcBef>
                <a:spcPts val="3800"/>
              </a:spcBef>
              <a:spcAft>
                <a:spcPts val="0"/>
              </a:spcAft>
              <a:buClr>
                <a:schemeClr val="dk1"/>
              </a:buClr>
              <a:buSzPts val="2200"/>
              <a:buFont typeface="Times New Roman"/>
              <a:buAutoNum type="arabicPeriod"/>
            </a:pPr>
            <a:r>
              <a:rPr lang="en-US" sz="2200" b="1" dirty="0">
                <a:solidFill>
                  <a:schemeClr val="dk1"/>
                </a:solidFill>
                <a:highlight>
                  <a:srgbClr val="FFFFFF"/>
                </a:highlight>
                <a:latin typeface="Times New Roman"/>
                <a:ea typeface="Times New Roman"/>
                <a:cs typeface="Times New Roman"/>
                <a:sym typeface="Times New Roman"/>
              </a:rPr>
              <a:t>Development in predictive analytics</a:t>
            </a:r>
            <a:endParaRPr sz="2200" b="1" dirty="0">
              <a:solidFill>
                <a:schemeClr val="dk1"/>
              </a:solidFill>
              <a:highlight>
                <a:srgbClr val="FFFFFF"/>
              </a:highlight>
              <a:latin typeface="Times New Roman"/>
              <a:ea typeface="Times New Roman"/>
              <a:cs typeface="Times New Roman"/>
              <a:sym typeface="Times New Roman"/>
            </a:endParaRPr>
          </a:p>
          <a:p>
            <a:pPr marL="457200" lvl="0" indent="-368300" algn="l" rtl="0">
              <a:lnSpc>
                <a:spcPct val="150000"/>
              </a:lnSpc>
              <a:spcBef>
                <a:spcPts val="0"/>
              </a:spcBef>
              <a:spcAft>
                <a:spcPts val="0"/>
              </a:spcAft>
              <a:buClr>
                <a:schemeClr val="dk1"/>
              </a:buClr>
              <a:buSzPts val="2200"/>
              <a:buFont typeface="Times New Roman"/>
              <a:buAutoNum type="arabicPeriod"/>
            </a:pPr>
            <a:r>
              <a:rPr lang="en-US" sz="2200" b="1" dirty="0">
                <a:solidFill>
                  <a:schemeClr val="dk1"/>
                </a:solidFill>
                <a:highlight>
                  <a:srgbClr val="FFFFFF"/>
                </a:highlight>
                <a:latin typeface="Times New Roman"/>
                <a:ea typeface="Times New Roman"/>
                <a:cs typeface="Times New Roman"/>
                <a:sym typeface="Times New Roman"/>
              </a:rPr>
              <a:t>Large Language Models (LLM)</a:t>
            </a:r>
            <a:endParaRPr sz="2200" b="1" dirty="0">
              <a:solidFill>
                <a:schemeClr val="dk1"/>
              </a:solidFill>
              <a:highlight>
                <a:srgbClr val="FFFFFF"/>
              </a:highlight>
              <a:latin typeface="Times New Roman"/>
              <a:ea typeface="Times New Roman"/>
              <a:cs typeface="Times New Roman"/>
              <a:sym typeface="Times New Roman"/>
            </a:endParaRPr>
          </a:p>
          <a:p>
            <a:pPr marL="457200" lvl="0" indent="-368300" algn="l" rtl="0">
              <a:lnSpc>
                <a:spcPct val="150000"/>
              </a:lnSpc>
              <a:spcBef>
                <a:spcPts val="0"/>
              </a:spcBef>
              <a:spcAft>
                <a:spcPts val="0"/>
              </a:spcAft>
              <a:buClr>
                <a:schemeClr val="dk1"/>
              </a:buClr>
              <a:buSzPts val="2200"/>
              <a:buFont typeface="Times New Roman"/>
              <a:buAutoNum type="arabicPeriod"/>
            </a:pPr>
            <a:r>
              <a:rPr lang="en-US" sz="2200" b="1" dirty="0">
                <a:solidFill>
                  <a:schemeClr val="dk1"/>
                </a:solidFill>
                <a:highlight>
                  <a:srgbClr val="FFFFFF"/>
                </a:highlight>
                <a:latin typeface="Times New Roman"/>
                <a:ea typeface="Times New Roman"/>
                <a:cs typeface="Times New Roman"/>
                <a:sym typeface="Times New Roman"/>
              </a:rPr>
              <a:t>Information security (InfoSec)</a:t>
            </a:r>
            <a:endParaRPr sz="2200" b="1" dirty="0">
              <a:solidFill>
                <a:schemeClr val="dk1"/>
              </a:solidFill>
              <a:highlight>
                <a:srgbClr val="FFFFFF"/>
              </a:highlight>
              <a:latin typeface="Times New Roman"/>
              <a:ea typeface="Times New Roman"/>
              <a:cs typeface="Times New Roman"/>
              <a:sym typeface="Times New Roman"/>
            </a:endParaRPr>
          </a:p>
          <a:p>
            <a:pPr marL="457200" lvl="0" indent="-368300" algn="l" rtl="0">
              <a:lnSpc>
                <a:spcPct val="150000"/>
              </a:lnSpc>
              <a:spcBef>
                <a:spcPts val="0"/>
              </a:spcBef>
              <a:spcAft>
                <a:spcPts val="0"/>
              </a:spcAft>
              <a:buClr>
                <a:schemeClr val="dk1"/>
              </a:buClr>
              <a:buSzPts val="2200"/>
              <a:buFont typeface="Times New Roman"/>
              <a:buAutoNum type="arabicPeriod"/>
            </a:pPr>
            <a:r>
              <a:rPr lang="en-US" sz="2200" b="1" dirty="0">
                <a:solidFill>
                  <a:schemeClr val="dk1"/>
                </a:solidFill>
                <a:highlight>
                  <a:srgbClr val="FFFFFF"/>
                </a:highlight>
                <a:latin typeface="Times New Roman"/>
                <a:ea typeface="Times New Roman"/>
                <a:cs typeface="Times New Roman"/>
                <a:sym typeface="Times New Roman"/>
              </a:rPr>
              <a:t>Launch of better autonomous systems</a:t>
            </a:r>
            <a:endParaRPr sz="2200" b="1" dirty="0">
              <a:solidFill>
                <a:schemeClr val="dk1"/>
              </a:solidFill>
              <a:highlight>
                <a:srgbClr val="FFFFFF"/>
              </a:highlight>
              <a:latin typeface="Times New Roman"/>
              <a:ea typeface="Times New Roman"/>
              <a:cs typeface="Times New Roman"/>
              <a:sym typeface="Times New Roman"/>
            </a:endParaRPr>
          </a:p>
          <a:p>
            <a:pPr marL="457200" lvl="0" indent="-368300" algn="l" rtl="0">
              <a:lnSpc>
                <a:spcPct val="150000"/>
              </a:lnSpc>
              <a:spcBef>
                <a:spcPts val="0"/>
              </a:spcBef>
              <a:spcAft>
                <a:spcPts val="0"/>
              </a:spcAft>
              <a:buClr>
                <a:schemeClr val="dk1"/>
              </a:buClr>
              <a:buSzPts val="2200"/>
              <a:buFont typeface="Times New Roman"/>
              <a:buAutoNum type="arabicPeriod"/>
            </a:pPr>
            <a:r>
              <a:rPr lang="en-US" sz="2200" b="1" dirty="0">
                <a:solidFill>
                  <a:schemeClr val="dk1"/>
                </a:solidFill>
                <a:highlight>
                  <a:srgbClr val="FFFFFF"/>
                </a:highlight>
                <a:latin typeface="Times New Roman"/>
                <a:ea typeface="Times New Roman"/>
                <a:cs typeface="Times New Roman"/>
                <a:sym typeface="Times New Roman"/>
              </a:rPr>
              <a:t>Art through NFTs</a:t>
            </a:r>
            <a:endParaRPr sz="2200" b="1" dirty="0">
              <a:solidFill>
                <a:schemeClr val="dk1"/>
              </a:solidFill>
              <a:highlight>
                <a:srgbClr val="FFFFFF"/>
              </a:highlight>
              <a:latin typeface="Times New Roman"/>
              <a:ea typeface="Times New Roman"/>
              <a:cs typeface="Times New Roman"/>
              <a:sym typeface="Times New Roman"/>
            </a:endParaRPr>
          </a:p>
          <a:p>
            <a:pPr marL="457200" lvl="0" indent="-368300" algn="l" rtl="0">
              <a:lnSpc>
                <a:spcPct val="150000"/>
              </a:lnSpc>
              <a:spcBef>
                <a:spcPts val="0"/>
              </a:spcBef>
              <a:spcAft>
                <a:spcPts val="0"/>
              </a:spcAft>
              <a:buClr>
                <a:schemeClr val="dk1"/>
              </a:buClr>
              <a:buSzPts val="2200"/>
              <a:buFont typeface="Times New Roman"/>
              <a:buAutoNum type="arabicPeriod"/>
            </a:pPr>
            <a:r>
              <a:rPr lang="en-US" sz="2200" b="1" dirty="0">
                <a:solidFill>
                  <a:schemeClr val="dk1"/>
                </a:solidFill>
                <a:highlight>
                  <a:srgbClr val="FFFFFF"/>
                </a:highlight>
                <a:latin typeface="Times New Roman"/>
                <a:ea typeface="Times New Roman"/>
                <a:cs typeface="Times New Roman"/>
                <a:sym typeface="Times New Roman"/>
              </a:rPr>
              <a:t>Digital avatars</a:t>
            </a:r>
            <a:endParaRPr sz="2200" b="1" dirty="0">
              <a:solidFill>
                <a:schemeClr val="dk1"/>
              </a:solidFill>
              <a:highlight>
                <a:srgbClr val="FFFFFF"/>
              </a:highlight>
              <a:latin typeface="Times New Roman"/>
              <a:ea typeface="Times New Roman"/>
              <a:cs typeface="Times New Roman"/>
              <a:sym typeface="Times New Roman"/>
            </a:endParaRPr>
          </a:p>
          <a:p>
            <a:pPr marL="457200" lvl="0" indent="-368300" algn="l" rtl="0">
              <a:lnSpc>
                <a:spcPct val="150000"/>
              </a:lnSpc>
              <a:spcBef>
                <a:spcPts val="0"/>
              </a:spcBef>
              <a:spcAft>
                <a:spcPts val="0"/>
              </a:spcAft>
              <a:buClr>
                <a:schemeClr val="dk1"/>
              </a:buClr>
              <a:buSzPts val="2200"/>
              <a:buFont typeface="Times New Roman"/>
              <a:buAutoNum type="arabicPeriod"/>
            </a:pPr>
            <a:r>
              <a:rPr lang="en-US" sz="2200" b="1" dirty="0">
                <a:solidFill>
                  <a:schemeClr val="dk1"/>
                </a:solidFill>
                <a:highlight>
                  <a:srgbClr val="FFFFFF"/>
                </a:highlight>
                <a:latin typeface="Times New Roman"/>
                <a:ea typeface="Times New Roman"/>
                <a:cs typeface="Times New Roman"/>
                <a:sym typeface="Times New Roman"/>
              </a:rPr>
              <a:t>Military weapons</a:t>
            </a:r>
            <a:endParaRPr sz="2200" b="1" dirty="0">
              <a:solidFill>
                <a:schemeClr val="dk1"/>
              </a:solidFill>
              <a:highlight>
                <a:srgbClr val="FFFFFF"/>
              </a:highlight>
              <a:latin typeface="Times New Roman"/>
              <a:ea typeface="Times New Roman"/>
              <a:cs typeface="Times New Roman"/>
              <a:sym typeface="Times New Roman"/>
            </a:endParaRPr>
          </a:p>
          <a:p>
            <a:pPr marL="457200" lvl="0" indent="-393700" algn="l" rtl="0">
              <a:lnSpc>
                <a:spcPct val="150000"/>
              </a:lnSpc>
              <a:spcBef>
                <a:spcPts val="0"/>
              </a:spcBef>
              <a:spcAft>
                <a:spcPts val="0"/>
              </a:spcAft>
              <a:buSzPts val="2600"/>
              <a:buFont typeface="Times New Roman"/>
              <a:buAutoNum type="arabicPeriod"/>
            </a:pPr>
            <a:r>
              <a:rPr lang="en-US" sz="2200" b="1" dirty="0">
                <a:solidFill>
                  <a:schemeClr val="dk1"/>
                </a:solidFill>
                <a:highlight>
                  <a:srgbClr val="FFFFFF"/>
                </a:highlight>
                <a:latin typeface="Times New Roman"/>
                <a:cs typeface="Times New Roman"/>
                <a:sym typeface="Times New Roman"/>
              </a:rPr>
              <a:t>Healthcare</a:t>
            </a:r>
          </a:p>
          <a:p>
            <a:pPr marL="457200" indent="-457200" algn="just">
              <a:buFont typeface="+mj-lt"/>
              <a:buAutoNum type="arabicPeriod"/>
            </a:pPr>
            <a:r>
              <a:rPr lang="en-IN" sz="2200" b="1" dirty="0">
                <a:solidFill>
                  <a:schemeClr val="dk1"/>
                </a:solidFill>
                <a:highlight>
                  <a:srgbClr val="FFFFFF"/>
                </a:highlight>
                <a:latin typeface="Times New Roman"/>
                <a:cs typeface="Times New Roman"/>
              </a:rPr>
              <a:t>Explainable AI (XAI): Enhancing transparency and interpretability of AI models.</a:t>
            </a:r>
          </a:p>
          <a:p>
            <a:pPr marL="457200" indent="-457200" algn="just">
              <a:buFont typeface="+mj-lt"/>
              <a:buAutoNum type="arabicPeriod"/>
            </a:pPr>
            <a:r>
              <a:rPr lang="en-IN" sz="2200" b="1" dirty="0">
                <a:solidFill>
                  <a:schemeClr val="dk1"/>
                </a:solidFill>
                <a:highlight>
                  <a:srgbClr val="FFFFFF"/>
                </a:highlight>
                <a:latin typeface="Times New Roman"/>
                <a:cs typeface="Times New Roman"/>
              </a:rPr>
              <a:t>Edge AI: Processing AI tasks on devices rather than relying solely on cloud computing.</a:t>
            </a:r>
          </a:p>
          <a:p>
            <a:pPr marL="457200" indent="-457200" algn="just">
              <a:buFont typeface="+mj-lt"/>
              <a:buAutoNum type="arabicPeriod"/>
            </a:pPr>
            <a:r>
              <a:rPr lang="en-IN" sz="2200" b="1" dirty="0">
                <a:solidFill>
                  <a:schemeClr val="dk1"/>
                </a:solidFill>
                <a:highlight>
                  <a:srgbClr val="FFFFFF"/>
                </a:highlight>
                <a:latin typeface="Times New Roman"/>
                <a:cs typeface="Times New Roman"/>
              </a:rPr>
              <a:t>AI Ethics and Bias Mitigation: Ensuring responsible and fair AI development.</a:t>
            </a:r>
          </a:p>
          <a:p>
            <a:pPr marL="457200" lvl="0" indent="-393700" algn="l" rtl="0">
              <a:lnSpc>
                <a:spcPct val="150000"/>
              </a:lnSpc>
              <a:spcBef>
                <a:spcPts val="0"/>
              </a:spcBef>
              <a:spcAft>
                <a:spcPts val="0"/>
              </a:spcAft>
              <a:buSzPts val="2600"/>
              <a:buFont typeface="Times New Roman"/>
              <a:buAutoNum type="arabicPeriod"/>
            </a:pPr>
            <a:endParaRPr sz="2200" b="1" dirty="0">
              <a:solidFill>
                <a:schemeClr val="dk1"/>
              </a:solidFill>
              <a:highlight>
                <a:srgbClr val="FFFFFF"/>
              </a:highlight>
              <a:latin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9"/>
          <p:cNvSpPr txBox="1"/>
          <p:nvPr/>
        </p:nvSpPr>
        <p:spPr>
          <a:xfrm>
            <a:off x="690562" y="882650"/>
            <a:ext cx="61912" cy="5975350"/>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97" name="Google Shape;197;p9"/>
          <p:cNvSpPr txBox="1"/>
          <p:nvPr/>
        </p:nvSpPr>
        <p:spPr>
          <a:xfrm>
            <a:off x="820737" y="1204912"/>
            <a:ext cx="71437" cy="5653087"/>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98" name="Google Shape;198;p9"/>
          <p:cNvSpPr txBox="1"/>
          <p:nvPr/>
        </p:nvSpPr>
        <p:spPr>
          <a:xfrm rot="5400000">
            <a:off x="6607175" y="-4640262"/>
            <a:ext cx="55562" cy="11149012"/>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99" name="Google Shape;199;p9"/>
          <p:cNvSpPr txBox="1"/>
          <p:nvPr/>
        </p:nvSpPr>
        <p:spPr>
          <a:xfrm rot="5400000">
            <a:off x="6777831" y="-4307681"/>
            <a:ext cx="46037" cy="10782300"/>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pic>
        <p:nvPicPr>
          <p:cNvPr id="200" name="Google Shape;200;p9"/>
          <p:cNvPicPr preferRelativeResize="0"/>
          <p:nvPr/>
        </p:nvPicPr>
        <p:blipFill rotWithShape="1">
          <a:blip r:embed="rId3">
            <a:alphaModFix/>
          </a:blip>
          <a:srcRect/>
          <a:stretch/>
        </p:blipFill>
        <p:spPr>
          <a:xfrm>
            <a:off x="293687" y="284162"/>
            <a:ext cx="1196975" cy="1196975"/>
          </a:xfrm>
          <a:prstGeom prst="rect">
            <a:avLst/>
          </a:prstGeom>
          <a:noFill/>
          <a:ln>
            <a:noFill/>
          </a:ln>
        </p:spPr>
      </p:pic>
      <p:sp>
        <p:nvSpPr>
          <p:cNvPr id="201" name="Google Shape;201;p9"/>
          <p:cNvSpPr txBox="1"/>
          <p:nvPr/>
        </p:nvSpPr>
        <p:spPr>
          <a:xfrm rot="2700000" flipH="1">
            <a:off x="11864975" y="6115050"/>
            <a:ext cx="46037" cy="896937"/>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202" name="Google Shape;202;p9"/>
          <p:cNvSpPr txBox="1"/>
          <p:nvPr/>
        </p:nvSpPr>
        <p:spPr>
          <a:xfrm rot="2700000">
            <a:off x="11657012" y="6616700"/>
            <a:ext cx="628650" cy="46037"/>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203" name="Google Shape;203;p9"/>
          <p:cNvSpPr txBox="1"/>
          <p:nvPr/>
        </p:nvSpPr>
        <p:spPr>
          <a:xfrm>
            <a:off x="1592262" y="19050"/>
            <a:ext cx="9317037" cy="8318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4800"/>
              <a:buFont typeface="Calibri"/>
              <a:buNone/>
            </a:pPr>
            <a:r>
              <a:rPr lang="en-US" sz="4800" b="1" i="0" u="none">
                <a:solidFill>
                  <a:srgbClr val="7F7F7F"/>
                </a:solidFill>
                <a:latin typeface="Calibri"/>
                <a:ea typeface="Calibri"/>
                <a:cs typeface="Calibri"/>
                <a:sym typeface="Calibri"/>
              </a:rPr>
              <a:t>Job roles and skill set</a:t>
            </a:r>
            <a:endParaRPr/>
          </a:p>
        </p:txBody>
      </p:sp>
      <p:sp>
        <p:nvSpPr>
          <p:cNvPr id="204" name="Google Shape;204;p9"/>
          <p:cNvSpPr txBox="1"/>
          <p:nvPr/>
        </p:nvSpPr>
        <p:spPr>
          <a:xfrm>
            <a:off x="1100901" y="1139825"/>
            <a:ext cx="10314000" cy="5557901"/>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b="1" dirty="0" err="1">
                <a:latin typeface="Times New Roman"/>
                <a:ea typeface="Times New Roman"/>
                <a:cs typeface="Times New Roman"/>
                <a:sym typeface="Times New Roman"/>
              </a:rPr>
              <a:t>SKill</a:t>
            </a:r>
            <a:r>
              <a:rPr lang="en-US" sz="1800" b="1" dirty="0">
                <a:latin typeface="Times New Roman"/>
                <a:ea typeface="Times New Roman"/>
                <a:cs typeface="Times New Roman"/>
                <a:sym typeface="Times New Roman"/>
              </a:rPr>
              <a:t> Set</a:t>
            </a:r>
            <a:endParaRPr sz="1800" b="1" dirty="0">
              <a:latin typeface="Times New Roman"/>
              <a:ea typeface="Times New Roman"/>
              <a:cs typeface="Times New Roman"/>
              <a:sym typeface="Times New Roman"/>
            </a:endParaRPr>
          </a:p>
          <a:p>
            <a:pPr marL="647700" lvl="0" indent="-330200" algn="l" rtl="0">
              <a:lnSpc>
                <a:spcPct val="150000"/>
              </a:lnSpc>
              <a:spcBef>
                <a:spcPts val="0"/>
              </a:spcBef>
              <a:spcAft>
                <a:spcPts val="0"/>
              </a:spcAft>
              <a:buClr>
                <a:srgbClr val="51565E"/>
              </a:buClr>
              <a:buSzPts val="1600"/>
              <a:buFont typeface="Times New Roman"/>
              <a:buChar char="●"/>
            </a:pPr>
            <a:r>
              <a:rPr lang="en-US" sz="1600" b="1" dirty="0">
                <a:solidFill>
                  <a:srgbClr val="51565E"/>
                </a:solidFill>
                <a:highlight>
                  <a:srgbClr val="FFFFFF"/>
                </a:highlight>
                <a:latin typeface="Times New Roman"/>
                <a:ea typeface="Times New Roman"/>
                <a:cs typeface="Times New Roman"/>
                <a:sym typeface="Times New Roman"/>
              </a:rPr>
              <a:t>Programming languages (Python, R, Java are the most necessary)</a:t>
            </a:r>
            <a:endParaRPr sz="1600" b="1" dirty="0">
              <a:solidFill>
                <a:srgbClr val="51565E"/>
              </a:solidFill>
              <a:highlight>
                <a:srgbClr val="FFFFFF"/>
              </a:highlight>
              <a:latin typeface="Times New Roman"/>
              <a:ea typeface="Times New Roman"/>
              <a:cs typeface="Times New Roman"/>
              <a:sym typeface="Times New Roman"/>
            </a:endParaRPr>
          </a:p>
          <a:p>
            <a:pPr marL="647700" lvl="0" indent="-330200" algn="l" rtl="0">
              <a:lnSpc>
                <a:spcPct val="150000"/>
              </a:lnSpc>
              <a:spcBef>
                <a:spcPts val="0"/>
              </a:spcBef>
              <a:spcAft>
                <a:spcPts val="0"/>
              </a:spcAft>
              <a:buClr>
                <a:srgbClr val="51565E"/>
              </a:buClr>
              <a:buSzPts val="1600"/>
              <a:buFont typeface="Times New Roman"/>
              <a:buChar char="●"/>
            </a:pPr>
            <a:r>
              <a:rPr lang="en-US" sz="1600" b="1" dirty="0">
                <a:solidFill>
                  <a:srgbClr val="51565E"/>
                </a:solidFill>
                <a:highlight>
                  <a:srgbClr val="FFFFFF"/>
                </a:highlight>
                <a:latin typeface="Times New Roman"/>
                <a:ea typeface="Times New Roman"/>
                <a:cs typeface="Times New Roman"/>
                <a:sym typeface="Times New Roman"/>
              </a:rPr>
              <a:t>Linear algebra and statistics</a:t>
            </a:r>
            <a:endParaRPr sz="1600" b="1" dirty="0">
              <a:solidFill>
                <a:srgbClr val="51565E"/>
              </a:solidFill>
              <a:highlight>
                <a:srgbClr val="FFFFFF"/>
              </a:highlight>
              <a:latin typeface="Times New Roman"/>
              <a:ea typeface="Times New Roman"/>
              <a:cs typeface="Times New Roman"/>
              <a:sym typeface="Times New Roman"/>
            </a:endParaRPr>
          </a:p>
          <a:p>
            <a:pPr marL="647700" lvl="0" indent="-330200" algn="l" rtl="0">
              <a:lnSpc>
                <a:spcPct val="150000"/>
              </a:lnSpc>
              <a:spcBef>
                <a:spcPts val="0"/>
              </a:spcBef>
              <a:spcAft>
                <a:spcPts val="0"/>
              </a:spcAft>
              <a:buClr>
                <a:srgbClr val="51565E"/>
              </a:buClr>
              <a:buSzPts val="1600"/>
              <a:buFont typeface="Times New Roman"/>
              <a:buChar char="●"/>
            </a:pPr>
            <a:r>
              <a:rPr lang="en-US" sz="1600" b="1" dirty="0">
                <a:solidFill>
                  <a:srgbClr val="51565E"/>
                </a:solidFill>
                <a:highlight>
                  <a:srgbClr val="FFFFFF"/>
                </a:highlight>
                <a:latin typeface="Times New Roman"/>
                <a:ea typeface="Times New Roman"/>
                <a:cs typeface="Times New Roman"/>
                <a:sym typeface="Times New Roman"/>
              </a:rPr>
              <a:t>Signal processing techniques</a:t>
            </a:r>
            <a:endParaRPr sz="1600" b="1" dirty="0">
              <a:solidFill>
                <a:srgbClr val="51565E"/>
              </a:solidFill>
              <a:highlight>
                <a:srgbClr val="FFFFFF"/>
              </a:highlight>
              <a:latin typeface="Times New Roman"/>
              <a:ea typeface="Times New Roman"/>
              <a:cs typeface="Times New Roman"/>
              <a:sym typeface="Times New Roman"/>
            </a:endParaRPr>
          </a:p>
          <a:p>
            <a:pPr marL="647700" lvl="0" indent="-330200" algn="l" rtl="0">
              <a:lnSpc>
                <a:spcPct val="150000"/>
              </a:lnSpc>
              <a:spcBef>
                <a:spcPts val="0"/>
              </a:spcBef>
              <a:spcAft>
                <a:spcPts val="0"/>
              </a:spcAft>
              <a:buClr>
                <a:srgbClr val="51565E"/>
              </a:buClr>
              <a:buSzPts val="1600"/>
              <a:buFont typeface="Times New Roman"/>
              <a:buChar char="●"/>
            </a:pPr>
            <a:r>
              <a:rPr lang="en-US" sz="1600" b="1" dirty="0">
                <a:solidFill>
                  <a:srgbClr val="51565E"/>
                </a:solidFill>
                <a:highlight>
                  <a:srgbClr val="FFFFFF"/>
                </a:highlight>
                <a:latin typeface="Times New Roman"/>
                <a:cs typeface="Times New Roman"/>
                <a:sym typeface="Times New Roman"/>
              </a:rPr>
              <a:t>Neural network architectures</a:t>
            </a:r>
          </a:p>
          <a:p>
            <a:pPr marL="647700" lvl="0" indent="-330200" algn="l" rtl="0">
              <a:lnSpc>
                <a:spcPct val="150000"/>
              </a:lnSpc>
              <a:spcBef>
                <a:spcPts val="0"/>
              </a:spcBef>
              <a:spcAft>
                <a:spcPts val="0"/>
              </a:spcAft>
              <a:buClr>
                <a:srgbClr val="51565E"/>
              </a:buClr>
              <a:buSzPts val="1600"/>
              <a:buFont typeface="Times New Roman"/>
              <a:buChar char="●"/>
            </a:pPr>
            <a:r>
              <a:rPr lang="en-IN" sz="1600" b="1" dirty="0">
                <a:solidFill>
                  <a:srgbClr val="51565E"/>
                </a:solidFill>
                <a:highlight>
                  <a:srgbClr val="FFFFFF"/>
                </a:highlight>
                <a:latin typeface="Times New Roman"/>
                <a:cs typeface="Times New Roman"/>
              </a:rPr>
              <a:t>Machine Learning algorithms</a:t>
            </a:r>
            <a:endParaRPr sz="1600" b="1" dirty="0">
              <a:solidFill>
                <a:srgbClr val="51565E"/>
              </a:solidFill>
              <a:highlight>
                <a:srgbClr val="FFFFFF"/>
              </a:highlight>
              <a:latin typeface="Times New Roman"/>
              <a:cs typeface="Times New Roman"/>
              <a:sym typeface="Times New Roman"/>
            </a:endParaRPr>
          </a:p>
          <a:p>
            <a:pPr marL="0" lvl="0" indent="0" algn="l" rtl="0">
              <a:lnSpc>
                <a:spcPct val="150000"/>
              </a:lnSpc>
              <a:spcBef>
                <a:spcPts val="2300"/>
              </a:spcBef>
              <a:spcAft>
                <a:spcPts val="0"/>
              </a:spcAft>
              <a:buNone/>
            </a:pPr>
            <a:r>
              <a:rPr lang="en-US" sz="1800" b="1" dirty="0">
                <a:latin typeface="Times New Roman"/>
                <a:ea typeface="Times New Roman"/>
                <a:cs typeface="Times New Roman"/>
                <a:sym typeface="Times New Roman"/>
              </a:rPr>
              <a:t>Job Roles</a:t>
            </a:r>
            <a:endParaRPr sz="1800" b="1" dirty="0">
              <a:latin typeface="Times New Roman"/>
              <a:ea typeface="Times New Roman"/>
              <a:cs typeface="Times New Roman"/>
              <a:sym typeface="Times New Roman"/>
            </a:endParaRPr>
          </a:p>
          <a:p>
            <a:pPr marL="647700" lvl="0" indent="-330200" algn="l" rtl="0">
              <a:lnSpc>
                <a:spcPct val="150000"/>
              </a:lnSpc>
              <a:spcBef>
                <a:spcPts val="0"/>
              </a:spcBef>
              <a:spcAft>
                <a:spcPts val="0"/>
              </a:spcAft>
              <a:buClr>
                <a:srgbClr val="51565E"/>
              </a:buClr>
              <a:buSzPts val="1600"/>
              <a:buFont typeface="Times New Roman"/>
              <a:buChar char="●"/>
            </a:pPr>
            <a:r>
              <a:rPr lang="en-US" sz="1600" b="1" dirty="0">
                <a:solidFill>
                  <a:srgbClr val="51565E"/>
                </a:solidFill>
                <a:highlight>
                  <a:srgbClr val="FFFFFF"/>
                </a:highlight>
                <a:latin typeface="Times New Roman"/>
                <a:ea typeface="Times New Roman"/>
                <a:cs typeface="Times New Roman"/>
                <a:sym typeface="Times New Roman"/>
              </a:rPr>
              <a:t>Machine Learning Engineer</a:t>
            </a:r>
            <a:endParaRPr sz="1600" b="1" dirty="0">
              <a:solidFill>
                <a:srgbClr val="51565E"/>
              </a:solidFill>
              <a:highlight>
                <a:srgbClr val="FFFFFF"/>
              </a:highlight>
              <a:latin typeface="Times New Roman"/>
              <a:ea typeface="Times New Roman"/>
              <a:cs typeface="Times New Roman"/>
              <a:sym typeface="Times New Roman"/>
            </a:endParaRPr>
          </a:p>
          <a:p>
            <a:pPr marL="647700" lvl="0" indent="-330200" algn="l" rtl="0">
              <a:lnSpc>
                <a:spcPct val="150000"/>
              </a:lnSpc>
              <a:spcBef>
                <a:spcPts val="0"/>
              </a:spcBef>
              <a:spcAft>
                <a:spcPts val="0"/>
              </a:spcAft>
              <a:buClr>
                <a:srgbClr val="51565E"/>
              </a:buClr>
              <a:buSzPts val="1600"/>
              <a:buFont typeface="Times New Roman"/>
              <a:buChar char="●"/>
            </a:pPr>
            <a:r>
              <a:rPr lang="en-US" sz="1600" b="1" dirty="0">
                <a:solidFill>
                  <a:srgbClr val="51565E"/>
                </a:solidFill>
                <a:highlight>
                  <a:srgbClr val="FFFFFF"/>
                </a:highlight>
                <a:latin typeface="Times New Roman"/>
                <a:ea typeface="Times New Roman"/>
                <a:cs typeface="Times New Roman"/>
                <a:sym typeface="Times New Roman"/>
              </a:rPr>
              <a:t>Data scientist</a:t>
            </a:r>
            <a:endParaRPr sz="1600" b="1" dirty="0">
              <a:solidFill>
                <a:srgbClr val="51565E"/>
              </a:solidFill>
              <a:highlight>
                <a:srgbClr val="FFFFFF"/>
              </a:highlight>
              <a:latin typeface="Times New Roman"/>
              <a:ea typeface="Times New Roman"/>
              <a:cs typeface="Times New Roman"/>
              <a:sym typeface="Times New Roman"/>
            </a:endParaRPr>
          </a:p>
          <a:p>
            <a:pPr marL="647700" lvl="0" indent="-330200" algn="l" rtl="0">
              <a:lnSpc>
                <a:spcPct val="150000"/>
              </a:lnSpc>
              <a:spcBef>
                <a:spcPts val="0"/>
              </a:spcBef>
              <a:spcAft>
                <a:spcPts val="0"/>
              </a:spcAft>
              <a:buClr>
                <a:srgbClr val="51565E"/>
              </a:buClr>
              <a:buSzPts val="1600"/>
              <a:buFont typeface="Times New Roman"/>
              <a:buChar char="●"/>
            </a:pPr>
            <a:r>
              <a:rPr lang="en-US" sz="1600" b="1" dirty="0">
                <a:solidFill>
                  <a:srgbClr val="51565E"/>
                </a:solidFill>
                <a:highlight>
                  <a:srgbClr val="FFFFFF"/>
                </a:highlight>
                <a:latin typeface="Times New Roman"/>
                <a:ea typeface="Times New Roman"/>
                <a:cs typeface="Times New Roman"/>
                <a:sym typeface="Times New Roman"/>
              </a:rPr>
              <a:t>Robotics scientist</a:t>
            </a:r>
            <a:endParaRPr sz="1600" b="1" dirty="0">
              <a:solidFill>
                <a:srgbClr val="51565E"/>
              </a:solidFill>
              <a:highlight>
                <a:srgbClr val="FFFFFF"/>
              </a:highlight>
              <a:latin typeface="Times New Roman"/>
              <a:ea typeface="Times New Roman"/>
              <a:cs typeface="Times New Roman"/>
              <a:sym typeface="Times New Roman"/>
            </a:endParaRPr>
          </a:p>
          <a:p>
            <a:pPr marL="647700" lvl="0" indent="-330200" algn="l" rtl="0">
              <a:lnSpc>
                <a:spcPct val="150000"/>
              </a:lnSpc>
              <a:spcBef>
                <a:spcPts val="0"/>
              </a:spcBef>
              <a:spcAft>
                <a:spcPts val="0"/>
              </a:spcAft>
              <a:buClr>
                <a:srgbClr val="51565E"/>
              </a:buClr>
              <a:buSzPts val="1600"/>
              <a:buFont typeface="Times New Roman"/>
              <a:buChar char="●"/>
            </a:pPr>
            <a:r>
              <a:rPr lang="en-US" sz="1600" b="1" dirty="0">
                <a:solidFill>
                  <a:srgbClr val="51565E"/>
                </a:solidFill>
                <a:highlight>
                  <a:srgbClr val="FFFFFF"/>
                </a:highlight>
                <a:latin typeface="Times New Roman"/>
                <a:cs typeface="Times New Roman"/>
                <a:sym typeface="Times New Roman"/>
              </a:rPr>
              <a:t>Research</a:t>
            </a:r>
          </a:p>
          <a:p>
            <a:pPr marL="647700" lvl="0" indent="-330200" algn="l" rtl="0">
              <a:lnSpc>
                <a:spcPct val="150000"/>
              </a:lnSpc>
              <a:spcBef>
                <a:spcPts val="0"/>
              </a:spcBef>
              <a:spcAft>
                <a:spcPts val="0"/>
              </a:spcAft>
              <a:buClr>
                <a:srgbClr val="51565E"/>
              </a:buClr>
              <a:buSzPts val="1600"/>
              <a:buFont typeface="Times New Roman"/>
              <a:buChar char="●"/>
            </a:pPr>
            <a:r>
              <a:rPr lang="en-IN" sz="1600" b="1" dirty="0">
                <a:solidFill>
                  <a:srgbClr val="51565E"/>
                </a:solidFill>
                <a:highlight>
                  <a:srgbClr val="FFFFFF"/>
                </a:highlight>
                <a:latin typeface="Times New Roman"/>
                <a:cs typeface="Times New Roman"/>
              </a:rPr>
              <a:t>NLP Engineer</a:t>
            </a:r>
          </a:p>
          <a:p>
            <a:pPr marL="647700" lvl="0" indent="-330200" algn="l" rtl="0">
              <a:lnSpc>
                <a:spcPct val="150000"/>
              </a:lnSpc>
              <a:spcBef>
                <a:spcPts val="0"/>
              </a:spcBef>
              <a:spcAft>
                <a:spcPts val="0"/>
              </a:spcAft>
              <a:buClr>
                <a:srgbClr val="51565E"/>
              </a:buClr>
              <a:buSzPts val="1600"/>
              <a:buFont typeface="Times New Roman"/>
              <a:buChar char="●"/>
            </a:pPr>
            <a:r>
              <a:rPr lang="en-IN" sz="1600" b="1" dirty="0">
                <a:solidFill>
                  <a:srgbClr val="51565E"/>
                </a:solidFill>
                <a:highlight>
                  <a:srgbClr val="FFFFFF"/>
                </a:highlight>
                <a:latin typeface="Times New Roman"/>
                <a:cs typeface="Times New Roman"/>
              </a:rPr>
              <a:t> Computer Vision Engineer.</a:t>
            </a:r>
            <a:endParaRPr sz="1600" b="1" dirty="0">
              <a:solidFill>
                <a:srgbClr val="51565E"/>
              </a:solidFill>
              <a:highlight>
                <a:srgbClr val="FFFFFF"/>
              </a:highlight>
              <a:latin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2C085F-2EAC-6CF0-559A-E2DBC8F18F61}"/>
              </a:ext>
            </a:extLst>
          </p:cNvPr>
          <p:cNvSpPr>
            <a:spLocks noGrp="1"/>
          </p:cNvSpPr>
          <p:nvPr>
            <p:ph type="title"/>
          </p:nvPr>
        </p:nvSpPr>
        <p:spPr/>
        <p:txBody>
          <a:bodyPr/>
          <a:lstStyle/>
          <a:p>
            <a:r>
              <a:rPr lang="en-US" dirty="0"/>
              <a:t>What is Machine Learning?</a:t>
            </a:r>
            <a:endParaRPr lang="en-IN" dirty="0"/>
          </a:p>
        </p:txBody>
      </p:sp>
      <p:sp>
        <p:nvSpPr>
          <p:cNvPr id="3" name="Text Placeholder 2">
            <a:extLst>
              <a:ext uri="{FF2B5EF4-FFF2-40B4-BE49-F238E27FC236}">
                <a16:creationId xmlns:a16="http://schemas.microsoft.com/office/drawing/2014/main" id="{94AA4C04-E5B0-9215-EA63-167FF55FC714}"/>
              </a:ext>
            </a:extLst>
          </p:cNvPr>
          <p:cNvSpPr>
            <a:spLocks noGrp="1"/>
          </p:cNvSpPr>
          <p:nvPr>
            <p:ph type="body" idx="1"/>
          </p:nvPr>
        </p:nvSpPr>
        <p:spPr/>
        <p:txBody>
          <a:bodyPr/>
          <a:lstStyle/>
          <a:p>
            <a:r>
              <a:rPr lang="en-US" dirty="0"/>
              <a:t>“Learning is any process by which a system improves performance from experience.” - Herbert Simon </a:t>
            </a:r>
          </a:p>
          <a:p>
            <a:endParaRPr lang="en-US" dirty="0"/>
          </a:p>
          <a:p>
            <a:r>
              <a:rPr lang="en-US" dirty="0"/>
              <a:t>Definition by Tom Mitchell (1998): </a:t>
            </a:r>
          </a:p>
          <a:p>
            <a:pPr lvl="1"/>
            <a:r>
              <a:rPr lang="en-US" dirty="0"/>
              <a:t>Machine Learning is the study of algorithms that </a:t>
            </a:r>
          </a:p>
          <a:p>
            <a:pPr lvl="2"/>
            <a:r>
              <a:rPr lang="en-US" dirty="0"/>
              <a:t> improve their performance P </a:t>
            </a:r>
          </a:p>
          <a:p>
            <a:pPr lvl="2"/>
            <a:r>
              <a:rPr lang="en-US" dirty="0"/>
              <a:t> at some task T </a:t>
            </a:r>
          </a:p>
          <a:p>
            <a:pPr lvl="2"/>
            <a:r>
              <a:rPr lang="en-US" dirty="0"/>
              <a:t> with experience E. </a:t>
            </a:r>
          </a:p>
          <a:p>
            <a:pPr lvl="1"/>
            <a:r>
              <a:rPr lang="en-US" dirty="0"/>
              <a:t>A well-defined learning task is given by  &lt;P,T,E&gt;</a:t>
            </a:r>
            <a:endParaRPr lang="en-IN" dirty="0"/>
          </a:p>
        </p:txBody>
      </p:sp>
    </p:spTree>
    <p:extLst>
      <p:ext uri="{BB962C8B-B14F-4D97-AF65-F5344CB8AC3E}">
        <p14:creationId xmlns:p14="http://schemas.microsoft.com/office/powerpoint/2010/main" val="657456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1B6DBD-FF89-A3C3-F368-5A3A1999592B}"/>
              </a:ext>
            </a:extLst>
          </p:cNvPr>
          <p:cNvSpPr>
            <a:spLocks noGrp="1"/>
          </p:cNvSpPr>
          <p:nvPr>
            <p:ph type="title"/>
          </p:nvPr>
        </p:nvSpPr>
        <p:spPr/>
        <p:txBody>
          <a:bodyPr/>
          <a:lstStyle/>
          <a:p>
            <a:endParaRPr lang="en-IN"/>
          </a:p>
        </p:txBody>
      </p:sp>
      <p:sp>
        <p:nvSpPr>
          <p:cNvPr id="5" name="Text Placeholder 4">
            <a:extLst>
              <a:ext uri="{FF2B5EF4-FFF2-40B4-BE49-F238E27FC236}">
                <a16:creationId xmlns:a16="http://schemas.microsoft.com/office/drawing/2014/main" id="{4C0E0151-B12B-4B31-A6C4-FD2E42AE6B79}"/>
              </a:ext>
            </a:extLst>
          </p:cNvPr>
          <p:cNvSpPr>
            <a:spLocks noGrp="1"/>
          </p:cNvSpPr>
          <p:nvPr>
            <p:ph type="body" idx="1"/>
          </p:nvPr>
        </p:nvSpPr>
        <p:spPr/>
        <p:txBody>
          <a:bodyPr/>
          <a:lstStyle/>
          <a:p>
            <a:endParaRPr lang="en-IN" dirty="0"/>
          </a:p>
        </p:txBody>
      </p:sp>
      <p:pic>
        <p:nvPicPr>
          <p:cNvPr id="7" name="Picture 6">
            <a:extLst>
              <a:ext uri="{FF2B5EF4-FFF2-40B4-BE49-F238E27FC236}">
                <a16:creationId xmlns:a16="http://schemas.microsoft.com/office/drawing/2014/main" id="{A76A2B26-2C72-6433-8CFF-B5B47FCF5C03}"/>
              </a:ext>
            </a:extLst>
          </p:cNvPr>
          <p:cNvPicPr>
            <a:picLocks noChangeAspect="1"/>
          </p:cNvPicPr>
          <p:nvPr/>
        </p:nvPicPr>
        <p:blipFill>
          <a:blip r:embed="rId2"/>
          <a:stretch>
            <a:fillRect/>
          </a:stretch>
        </p:blipFill>
        <p:spPr>
          <a:xfrm>
            <a:off x="1069975" y="454601"/>
            <a:ext cx="8667582" cy="6374657"/>
          </a:xfrm>
          <a:prstGeom prst="rect">
            <a:avLst/>
          </a:prstGeom>
        </p:spPr>
      </p:pic>
    </p:spTree>
    <p:extLst>
      <p:ext uri="{BB962C8B-B14F-4D97-AF65-F5344CB8AC3E}">
        <p14:creationId xmlns:p14="http://schemas.microsoft.com/office/powerpoint/2010/main" val="4033912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9BF8A8-8914-DD25-D5D9-C1409BA3B3CC}"/>
              </a:ext>
            </a:extLst>
          </p:cNvPr>
          <p:cNvSpPr>
            <a:spLocks noGrp="1"/>
          </p:cNvSpPr>
          <p:nvPr>
            <p:ph type="title"/>
          </p:nvPr>
        </p:nvSpPr>
        <p:spPr/>
        <p:txBody>
          <a:bodyPr/>
          <a:lstStyle/>
          <a:p>
            <a:endParaRPr lang="en-IN"/>
          </a:p>
        </p:txBody>
      </p:sp>
      <p:sp>
        <p:nvSpPr>
          <p:cNvPr id="5" name="Text Placeholder 4">
            <a:extLst>
              <a:ext uri="{FF2B5EF4-FFF2-40B4-BE49-F238E27FC236}">
                <a16:creationId xmlns:a16="http://schemas.microsoft.com/office/drawing/2014/main" id="{73BB16D7-4D2C-2961-B0C6-BB3B514F1873}"/>
              </a:ext>
            </a:extLst>
          </p:cNvPr>
          <p:cNvSpPr>
            <a:spLocks noGrp="1"/>
          </p:cNvSpPr>
          <p:nvPr>
            <p:ph type="body" idx="1"/>
          </p:nvPr>
        </p:nvSpPr>
        <p:spPr/>
        <p:txBody>
          <a:bodyPr/>
          <a:lstStyle/>
          <a:p>
            <a:r>
              <a:rPr lang="en-US" dirty="0"/>
              <a:t>A classic example of a task that requires machine learning: It is very hard to say what makes a 2</a:t>
            </a:r>
          </a:p>
          <a:p>
            <a:endParaRPr lang="en-IN" dirty="0"/>
          </a:p>
        </p:txBody>
      </p:sp>
      <p:pic>
        <p:nvPicPr>
          <p:cNvPr id="7" name="Picture 6">
            <a:extLst>
              <a:ext uri="{FF2B5EF4-FFF2-40B4-BE49-F238E27FC236}">
                <a16:creationId xmlns:a16="http://schemas.microsoft.com/office/drawing/2014/main" id="{E5DC1C13-AB9A-A88F-B280-8956384C7AAE}"/>
              </a:ext>
            </a:extLst>
          </p:cNvPr>
          <p:cNvPicPr>
            <a:picLocks noChangeAspect="1"/>
          </p:cNvPicPr>
          <p:nvPr/>
        </p:nvPicPr>
        <p:blipFill>
          <a:blip r:embed="rId2"/>
          <a:stretch>
            <a:fillRect/>
          </a:stretch>
        </p:blipFill>
        <p:spPr>
          <a:xfrm>
            <a:off x="2740418" y="2871538"/>
            <a:ext cx="7189645" cy="3657600"/>
          </a:xfrm>
          <a:prstGeom prst="rect">
            <a:avLst/>
          </a:prstGeom>
        </p:spPr>
      </p:pic>
    </p:spTree>
    <p:extLst>
      <p:ext uri="{BB962C8B-B14F-4D97-AF65-F5344CB8AC3E}">
        <p14:creationId xmlns:p14="http://schemas.microsoft.com/office/powerpoint/2010/main" val="3230392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19B802-0230-49CD-86DB-A9577EC2A32E}"/>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8455FAE2-6F7C-B88B-2CF7-FEB1144BCAFF}"/>
              </a:ext>
            </a:extLst>
          </p:cNvPr>
          <p:cNvSpPr>
            <a:spLocks noGrp="1"/>
          </p:cNvSpPr>
          <p:nvPr>
            <p:ph type="body" idx="1"/>
          </p:nvPr>
        </p:nvSpPr>
        <p:spPr/>
        <p:txBody>
          <a:bodyPr/>
          <a:lstStyle/>
          <a:p>
            <a:r>
              <a:rPr lang="en-US" dirty="0"/>
              <a:t>Some more examples of tasks that are best solved by using a learning algorithm</a:t>
            </a:r>
          </a:p>
          <a:p>
            <a:r>
              <a:rPr lang="en-US" dirty="0"/>
              <a:t>Recognizing patterns:</a:t>
            </a:r>
          </a:p>
          <a:p>
            <a:pPr lvl="2"/>
            <a:r>
              <a:rPr lang="en-US" dirty="0"/>
              <a:t> – Facial identities or facial expressions </a:t>
            </a:r>
          </a:p>
          <a:p>
            <a:pPr lvl="2"/>
            <a:r>
              <a:rPr lang="en-US" dirty="0"/>
              <a:t>– Handwritten or spoken words </a:t>
            </a:r>
          </a:p>
          <a:p>
            <a:pPr lvl="2"/>
            <a:r>
              <a:rPr lang="en-US" dirty="0"/>
              <a:t>– Medical images</a:t>
            </a:r>
          </a:p>
          <a:p>
            <a:r>
              <a:rPr lang="en-US" sz="2000" dirty="0"/>
              <a:t>Generating</a:t>
            </a:r>
            <a:r>
              <a:rPr lang="en-US" dirty="0"/>
              <a:t> patterns:</a:t>
            </a:r>
          </a:p>
          <a:p>
            <a:pPr lvl="2"/>
            <a:r>
              <a:rPr lang="en-US" dirty="0"/>
              <a:t> Generating images or motion sequences </a:t>
            </a:r>
          </a:p>
          <a:p>
            <a:r>
              <a:rPr lang="en-US" dirty="0"/>
              <a:t>Recognizing anomalies:</a:t>
            </a:r>
          </a:p>
          <a:p>
            <a:pPr lvl="2"/>
            <a:r>
              <a:rPr lang="en-US" dirty="0"/>
              <a:t>– Unusual credit card transactions </a:t>
            </a:r>
          </a:p>
          <a:p>
            <a:pPr lvl="2"/>
            <a:r>
              <a:rPr lang="en-US" dirty="0"/>
              <a:t>– Unusual patterns of sensor readings in a nuclear power plant</a:t>
            </a:r>
          </a:p>
          <a:p>
            <a:r>
              <a:rPr lang="en-US" dirty="0"/>
              <a:t>Prediction:</a:t>
            </a:r>
          </a:p>
          <a:p>
            <a:pPr lvl="2"/>
            <a:r>
              <a:rPr lang="en-US" dirty="0"/>
              <a:t>– Future stock prices or currency exchange rates</a:t>
            </a:r>
            <a:endParaRPr lang="en-IN" dirty="0"/>
          </a:p>
        </p:txBody>
      </p:sp>
    </p:spTree>
    <p:extLst>
      <p:ext uri="{BB962C8B-B14F-4D97-AF65-F5344CB8AC3E}">
        <p14:creationId xmlns:p14="http://schemas.microsoft.com/office/powerpoint/2010/main" val="292271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C2D941-C47C-F191-D2AA-EC067313005F}"/>
              </a:ext>
            </a:extLst>
          </p:cNvPr>
          <p:cNvSpPr>
            <a:spLocks noGrp="1"/>
          </p:cNvSpPr>
          <p:nvPr>
            <p:ph type="title"/>
          </p:nvPr>
        </p:nvSpPr>
        <p:spPr/>
        <p:txBody>
          <a:bodyPr/>
          <a:lstStyle/>
          <a:p>
            <a:endParaRPr lang="en-IN"/>
          </a:p>
        </p:txBody>
      </p:sp>
      <p:sp>
        <p:nvSpPr>
          <p:cNvPr id="7" name="Text Placeholder 6">
            <a:extLst>
              <a:ext uri="{FF2B5EF4-FFF2-40B4-BE49-F238E27FC236}">
                <a16:creationId xmlns:a16="http://schemas.microsoft.com/office/drawing/2014/main" id="{55928E3C-3389-4D89-E47F-F17A0F993B5A}"/>
              </a:ext>
            </a:extLst>
          </p:cNvPr>
          <p:cNvSpPr>
            <a:spLocks noGrp="1"/>
          </p:cNvSpPr>
          <p:nvPr>
            <p:ph type="body" idx="1"/>
          </p:nvPr>
        </p:nvSpPr>
        <p:spPr/>
        <p:txBody>
          <a:bodyPr/>
          <a:lstStyle/>
          <a:p>
            <a:r>
              <a:rPr lang="en-US" sz="6600" dirty="0"/>
              <a:t>Introduction to AI</a:t>
            </a:r>
          </a:p>
          <a:p>
            <a:endParaRPr lang="en-IN" dirty="0"/>
          </a:p>
        </p:txBody>
      </p:sp>
    </p:spTree>
    <p:extLst>
      <p:ext uri="{BB962C8B-B14F-4D97-AF65-F5344CB8AC3E}">
        <p14:creationId xmlns:p14="http://schemas.microsoft.com/office/powerpoint/2010/main" val="226399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83F7BB-5DB7-C1AE-EEEC-07559C62FB28}"/>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CF38ECED-897B-F3C4-7394-6C20D22C922B}"/>
              </a:ext>
            </a:extLst>
          </p:cNvPr>
          <p:cNvSpPr>
            <a:spLocks noGrp="1"/>
          </p:cNvSpPr>
          <p:nvPr>
            <p:ph type="body" idx="1"/>
          </p:nvPr>
        </p:nvSpPr>
        <p:spPr/>
        <p:txBody>
          <a:bodyPr/>
          <a:lstStyle/>
          <a:p>
            <a:pPr algn="just"/>
            <a:r>
              <a:rPr lang="en-US" sz="2800" b="0" i="0" dirty="0">
                <a:solidFill>
                  <a:srgbClr val="374151"/>
                </a:solidFill>
                <a:effectLst/>
                <a:latin typeface="Times New Roman" panose="02020603050405020304" pitchFamily="18" charset="0"/>
                <a:cs typeface="Times New Roman" panose="02020603050405020304" pitchFamily="18" charset="0"/>
              </a:rPr>
              <a:t>Artificial Intelligence (AI) is a branch of computer science that focuses on creating machines or systems capable of performing tasks that typically require human intelligence. These tasks include learning, reasoning, problem-solving, perception, language understanding, and decision-making. The ultimate goal of AI is to develop machines that can exhibit intelligence similar to or even surpassing human intelligence.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6962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AA34D-0150-4F08-6506-134684476B88}"/>
              </a:ext>
            </a:extLst>
          </p:cNvPr>
          <p:cNvSpPr>
            <a:spLocks noGrp="1"/>
          </p:cNvSpPr>
          <p:nvPr>
            <p:ph type="title"/>
          </p:nvPr>
        </p:nvSpPr>
        <p:spPr/>
        <p:txBody>
          <a:bodyPr/>
          <a:lstStyle/>
          <a:p>
            <a:r>
              <a:rPr lang="en-US" dirty="0"/>
              <a:t>Types of AI</a:t>
            </a:r>
            <a:endParaRPr lang="en-IN" dirty="0"/>
          </a:p>
        </p:txBody>
      </p:sp>
      <p:sp>
        <p:nvSpPr>
          <p:cNvPr id="3" name="Text Placeholder 2">
            <a:extLst>
              <a:ext uri="{FF2B5EF4-FFF2-40B4-BE49-F238E27FC236}">
                <a16:creationId xmlns:a16="http://schemas.microsoft.com/office/drawing/2014/main" id="{49C02A22-05B7-7CCC-367C-C3C31159EB1B}"/>
              </a:ext>
            </a:extLst>
          </p:cNvPr>
          <p:cNvSpPr>
            <a:spLocks noGrp="1"/>
          </p:cNvSpPr>
          <p:nvPr>
            <p:ph type="body" idx="1"/>
          </p:nvPr>
        </p:nvSpPr>
        <p:spPr/>
        <p:txBody>
          <a:bodyPr/>
          <a:lstStyle/>
          <a:p>
            <a:r>
              <a:rPr lang="en-US" sz="2800" b="0" i="0" dirty="0">
                <a:solidFill>
                  <a:srgbClr val="374151"/>
                </a:solidFill>
                <a:effectLst/>
                <a:latin typeface="Söhne"/>
              </a:rPr>
              <a:t>AI can be broadly categorized into two types: </a:t>
            </a:r>
          </a:p>
          <a:p>
            <a:r>
              <a:rPr lang="en-US" sz="2800" b="0" i="0" dirty="0">
                <a:solidFill>
                  <a:srgbClr val="374151"/>
                </a:solidFill>
                <a:effectLst/>
                <a:latin typeface="Söhne"/>
              </a:rPr>
              <a:t>Narrow AI (or Weak AI) </a:t>
            </a:r>
          </a:p>
          <a:p>
            <a:pPr marL="588645" lvl="1" indent="0">
              <a:buNone/>
            </a:pPr>
            <a:r>
              <a:rPr lang="en-US" sz="2400" dirty="0">
                <a:solidFill>
                  <a:srgbClr val="374151"/>
                </a:solidFill>
                <a:latin typeface="Söhne"/>
              </a:rPr>
              <a:t>	</a:t>
            </a:r>
            <a:r>
              <a:rPr lang="en-US" sz="2400" b="0" i="0" dirty="0">
                <a:solidFill>
                  <a:srgbClr val="374151"/>
                </a:solidFill>
                <a:effectLst/>
                <a:latin typeface="Söhne"/>
              </a:rPr>
              <a:t>Narrow AI is designed to perform a specific task or a set of tasks, such as speech recognition, image recognition, or playing chess</a:t>
            </a:r>
          </a:p>
          <a:p>
            <a:r>
              <a:rPr lang="en-US" sz="2800" b="0" i="0" dirty="0">
                <a:solidFill>
                  <a:srgbClr val="374151"/>
                </a:solidFill>
                <a:effectLst/>
                <a:latin typeface="Söhne"/>
              </a:rPr>
              <a:t>General AI (or Strong AI)</a:t>
            </a:r>
          </a:p>
          <a:p>
            <a:pPr lvl="1"/>
            <a:r>
              <a:rPr lang="en-US" sz="2400" b="0" i="0" dirty="0">
                <a:solidFill>
                  <a:srgbClr val="374151"/>
                </a:solidFill>
                <a:effectLst/>
                <a:latin typeface="Söhne"/>
              </a:rPr>
              <a:t> General AI, on the other hand, refers to machines with the ability to understand, learn, and apply knowledge across various domains, similar to human intelligence.</a:t>
            </a:r>
            <a:endParaRPr lang="en-IN" sz="2400" dirty="0"/>
          </a:p>
        </p:txBody>
      </p:sp>
    </p:spTree>
    <p:extLst>
      <p:ext uri="{BB962C8B-B14F-4D97-AF65-F5344CB8AC3E}">
        <p14:creationId xmlns:p14="http://schemas.microsoft.com/office/powerpoint/2010/main" val="1734127856"/>
      </p:ext>
    </p:extLst>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1311</Words>
  <Application>Microsoft Office PowerPoint</Application>
  <PresentationFormat>Widescreen</PresentationFormat>
  <Paragraphs>138</Paragraphs>
  <Slides>23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Noto Sans Symbols</vt:lpstr>
      <vt:lpstr>Rockwell</vt:lpstr>
      <vt:lpstr>Söhne</vt:lpstr>
      <vt:lpstr>Symbol</vt:lpstr>
      <vt:lpstr>Times New Roman</vt:lpstr>
      <vt:lpstr>Wood Type</vt:lpstr>
      <vt:lpstr>PowerPoint Presentation</vt:lpstr>
      <vt:lpstr>PowerPoint Presentation</vt:lpstr>
      <vt:lpstr>What is Machine Learning?</vt:lpstr>
      <vt:lpstr>PowerPoint Presentation</vt:lpstr>
      <vt:lpstr>PowerPoint Presentation</vt:lpstr>
      <vt:lpstr>PowerPoint Presentation</vt:lpstr>
      <vt:lpstr>PowerPoint Presentation</vt:lpstr>
      <vt:lpstr>PowerPoint Presentation</vt:lpstr>
      <vt:lpstr>Types of AI</vt:lpstr>
      <vt:lpstr>Components of AI includes</vt:lpstr>
      <vt:lpstr>AI/ML</vt:lpstr>
      <vt:lpstr>Machine Learning Tasks</vt:lpstr>
      <vt:lpstr>Machine Learning Algorithms</vt:lpstr>
      <vt:lpstr>Issues</vt:lpstr>
      <vt:lpstr>Reasons for failure</vt:lpstr>
      <vt:lpstr>Expert Systems: </vt:lpstr>
      <vt:lpstr>Fuzzy Systems: </vt:lpstr>
      <vt:lpstr>Augmented Reality:</vt:lpstr>
      <vt:lpstr>AI in Different Fields:</vt:lpstr>
      <vt:lpstr>Tools and Techniques for Implementing AI: </vt:lpstr>
      <vt:lpstr>AI-powered Products: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Dalwinder Singh</cp:lastModifiedBy>
  <cp:revision>4</cp:revision>
  <dcterms:created xsi:type="dcterms:W3CDTF">2021-01-08T07:09:52Z</dcterms:created>
  <dcterms:modified xsi:type="dcterms:W3CDTF">2024-01-18T07:54:23Z</dcterms:modified>
</cp:coreProperties>
</file>