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78" r:id="rId5"/>
    <p:sldId id="279" r:id="rId6"/>
    <p:sldId id="280" r:id="rId7"/>
    <p:sldId id="281" r:id="rId8"/>
    <p:sldId id="282" r:id="rId9"/>
    <p:sldId id="283" r:id="rId10"/>
    <p:sldId id="260" r:id="rId11"/>
    <p:sldId id="261" r:id="rId12"/>
    <p:sldId id="263" r:id="rId13"/>
    <p:sldId id="264" r:id="rId14"/>
    <p:sldId id="265" r:id="rId15"/>
    <p:sldId id="266" r:id="rId16"/>
    <p:sldId id="284" r:id="rId17"/>
    <p:sldId id="285" r:id="rId18"/>
    <p:sldId id="262" r:id="rId19"/>
    <p:sldId id="286" r:id="rId20"/>
    <p:sldId id="288" r:id="rId21"/>
    <p:sldId id="289" r:id="rId22"/>
    <p:sldId id="290" r:id="rId23"/>
    <p:sldId id="291" r:id="rId24"/>
    <p:sldId id="269" r:id="rId25"/>
    <p:sldId id="292" r:id="rId26"/>
    <p:sldId id="293" r:id="rId27"/>
    <p:sldId id="294" r:id="rId28"/>
    <p:sldId id="295" r:id="rId29"/>
    <p:sldId id="296" r:id="rId30"/>
    <p:sldId id="29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0" d="100"/>
          <a:sy n="60" d="100"/>
        </p:scale>
        <p:origin x="8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0591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0858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34291"/>
            <a:ext cx="2628900" cy="544267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734291"/>
            <a:ext cx="7734300" cy="54426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3670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cSld name="Master">
    <p:spTree>
      <p:nvGrpSpPr>
        <p:cNvPr id="1" name=""/>
        <p:cNvGrpSpPr/>
        <p:nvPr/>
      </p:nvGrpSpPr>
      <p:grpSpPr bwMode="auto">
        <a:xfrm>
          <a:off x="0" y="0"/>
          <a:ext cx="0" cy="0"/>
          <a:chOff x="0" y="0"/>
          <a:chExt cx="0" cy="0"/>
        </a:xfrm>
      </p:grpSpPr>
    </p:spTree>
    <p:extLst>
      <p:ext uri="{BB962C8B-B14F-4D97-AF65-F5344CB8AC3E}">
        <p14:creationId xmlns:p14="http://schemas.microsoft.com/office/powerpoint/2010/main" val="200450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3544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5750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3A1C593-65D0-4073-BCC9-577B9352EA97}"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1638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66776"/>
            <a:ext cx="10515600" cy="823912"/>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3A1C593-65D0-4073-BCC9-577B9352EA97}"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9466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3A1C593-65D0-4073-BCC9-577B9352EA97}"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8499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8410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5"/>
            <a:ext cx="3932237" cy="1069974"/>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8090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3650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13302"/>
            <a:ext cx="10515600" cy="87738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5816" y="136525"/>
            <a:ext cx="1800200" cy="628214"/>
          </a:xfrm>
          <a:prstGeom prst="rect">
            <a:avLst/>
          </a:prstGeom>
        </p:spPr>
      </p:pic>
      <p:pic>
        <p:nvPicPr>
          <p:cNvPr id="8" name="Picture 7"/>
          <p:cNvPicPr>
            <a:picLocks noChangeAspect="1"/>
          </p:cNvPicPr>
          <p:nvPr/>
        </p:nvPicPr>
        <p:blipFill rotWithShape="1">
          <a:blip r:embed="rId15">
            <a:extLst>
              <a:ext uri="{BEBA8EAE-BF5A-486C-A8C5-ECC9F3942E4B}">
                <a14:imgProps xmlns:a14="http://schemas.microsoft.com/office/drawing/2010/main">
                  <a14:imgLayer r:embed="rId16">
                    <a14:imgEffect>
                      <a14:brightnessContrast bright="20000" contrast="-40000"/>
                    </a14:imgEffect>
                    <a14:imgEffect>
                      <a14:sharpenSoften amount="-25000"/>
                    </a14:imgEffect>
                  </a14:imgLayer>
                </a14:imgProps>
              </a:ext>
              <a:ext uri="{28A0092B-C50C-407E-A947-70E740481C1C}">
                <a14:useLocalDpi xmlns:a14="http://schemas.microsoft.com/office/drawing/2010/main" val="0"/>
              </a:ext>
            </a:extLst>
          </a:blip>
          <a:srcRect l="8813" t="24036" r="8813" b="24036"/>
          <a:stretch>
            <a:fillRect/>
          </a:stretch>
        </p:blipFill>
        <p:spPr>
          <a:xfrm>
            <a:off x="10540692" y="44450"/>
            <a:ext cx="1626216" cy="768852"/>
          </a:xfrm>
          <a:prstGeom prst="rect">
            <a:avLst/>
          </a:prstGeom>
          <a:ln>
            <a:noFill/>
          </a:ln>
          <a:effectLst/>
        </p:spPr>
      </p:pic>
    </p:spTree>
    <p:extLst>
      <p:ext uri="{BB962C8B-B14F-4D97-AF65-F5344CB8AC3E}">
        <p14:creationId xmlns:p14="http://schemas.microsoft.com/office/powerpoint/2010/main" val="3916795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20160" y="1122680"/>
            <a:ext cx="4237355" cy="1233805"/>
          </a:xfrm>
        </p:spPr>
        <p:txBody>
          <a:bodyPr>
            <a:normAutofit/>
          </a:bodyPr>
          <a:lstStyle/>
          <a:p>
            <a:r>
              <a:rPr lang="en-US"/>
              <a:t>UNIT - VI</a:t>
            </a:r>
          </a:p>
        </p:txBody>
      </p:sp>
      <p:sp>
        <p:nvSpPr>
          <p:cNvPr id="3" name="Subtitle 2"/>
          <p:cNvSpPr>
            <a:spLocks noGrp="1"/>
          </p:cNvSpPr>
          <p:nvPr>
            <p:ph type="subTitle" idx="1"/>
          </p:nvPr>
        </p:nvSpPr>
        <p:spPr>
          <a:xfrm>
            <a:off x="1524000" y="2856230"/>
            <a:ext cx="9144000" cy="1317625"/>
          </a:xfrm>
        </p:spPr>
        <p:txBody>
          <a:bodyPr/>
          <a:lstStyle/>
          <a:p>
            <a:r>
              <a:rPr lang="en-US" sz="3200">
                <a:sym typeface="+mn-ea"/>
              </a:rPr>
              <a:t>Introduction to Full Stack Web Development and UI/UX</a:t>
            </a:r>
            <a:endParaRPr lang="en-US" sz="3200"/>
          </a:p>
          <a:p>
            <a:endParaRPr 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3735"/>
          </a:xfrm>
        </p:spPr>
        <p:txBody>
          <a:bodyPr>
            <a:normAutofit fontScale="90000"/>
          </a:bodyPr>
          <a:lstStyle/>
          <a:p>
            <a:pPr algn="ctr"/>
            <a:r>
              <a:rPr lang="en-US" dirty="0"/>
              <a:t>Frontend Development</a:t>
            </a:r>
          </a:p>
        </p:txBody>
      </p:sp>
      <p:sp>
        <p:nvSpPr>
          <p:cNvPr id="3" name="Content Placeholder 2"/>
          <p:cNvSpPr>
            <a:spLocks noGrp="1"/>
          </p:cNvSpPr>
          <p:nvPr>
            <p:ph idx="1"/>
          </p:nvPr>
        </p:nvSpPr>
        <p:spPr>
          <a:xfrm>
            <a:off x="838200" y="1435735"/>
            <a:ext cx="10515600" cy="4859020"/>
          </a:xfrm>
        </p:spPr>
        <p:txBody>
          <a:bodyPr>
            <a:noAutofit/>
          </a:bodyPr>
          <a:lstStyle/>
          <a:p>
            <a:r>
              <a:rPr lang="en-US" sz="2000"/>
              <a:t>The part of a website where the user interacts directly is termed as front end. </a:t>
            </a:r>
          </a:p>
          <a:p>
            <a:r>
              <a:rPr lang="en-US" sz="2000"/>
              <a:t>It is the visible part of website or web application which is responsible for user experience. It is also referred to as the ‘client side’ of the application.</a:t>
            </a:r>
          </a:p>
          <a:p>
            <a:r>
              <a:rPr lang="en-US" sz="2000"/>
              <a:t>Front-end developers use HTML, CSS, JavaScript, and their relevant frameworks to ensure that content is presented effectively and that users have an excellent experience.</a:t>
            </a:r>
          </a:p>
          <a:p>
            <a:r>
              <a:rPr lang="en-US" sz="2000"/>
              <a:t>Popular Frontend Technologies</a:t>
            </a:r>
          </a:p>
          <a:p>
            <a:r>
              <a:rPr lang="en-US" sz="2000"/>
              <a:t>HTML: HTML stands for HyperText Markup Language. It is used to design the front end portion of web pages using markup language. It acts as a skeleton for a website since it is used to make the structure of a website.</a:t>
            </a:r>
          </a:p>
          <a:p>
            <a:r>
              <a:rPr lang="en-US" sz="2000"/>
              <a:t>CSS: Cascading Style Sheets fondly referred to as CSS is a simply designed language intended to simplify the process of making web pages presentable. It is used to style our website.</a:t>
            </a:r>
          </a:p>
          <a:p>
            <a:r>
              <a:rPr lang="en-US" sz="2000"/>
              <a:t>JavaScript: JavaScript is a scripting language used to provide a dynamic behavior to our website.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7195"/>
          </a:xfrm>
        </p:spPr>
        <p:txBody>
          <a:bodyPr>
            <a:normAutofit fontScale="90000"/>
          </a:bodyPr>
          <a:lstStyle/>
          <a:p>
            <a:pPr algn="ctr"/>
            <a:r>
              <a:rPr lang="en-US" dirty="0"/>
              <a:t>Front End Development</a:t>
            </a:r>
          </a:p>
        </p:txBody>
      </p:sp>
      <p:pic>
        <p:nvPicPr>
          <p:cNvPr id="5" name="Picture 4" descr="Screenshot 2024-01-11 at 1.11.21 PM"/>
          <p:cNvPicPr>
            <a:picLocks noChangeAspect="1"/>
          </p:cNvPicPr>
          <p:nvPr/>
        </p:nvPicPr>
        <p:blipFill>
          <a:blip r:embed="rId2"/>
          <a:stretch>
            <a:fillRect/>
          </a:stretch>
        </p:blipFill>
        <p:spPr>
          <a:xfrm>
            <a:off x="1035050" y="944880"/>
            <a:ext cx="10004425" cy="57384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1820"/>
          </a:xfrm>
        </p:spPr>
        <p:txBody>
          <a:bodyPr>
            <a:normAutofit fontScale="90000"/>
          </a:bodyPr>
          <a:lstStyle/>
          <a:p>
            <a:pPr algn="ctr"/>
            <a:r>
              <a:rPr lang="en-US" dirty="0"/>
              <a:t>Back End Development</a:t>
            </a:r>
          </a:p>
        </p:txBody>
      </p:sp>
      <p:sp>
        <p:nvSpPr>
          <p:cNvPr id="3" name="Content Placeholder 2"/>
          <p:cNvSpPr>
            <a:spLocks noGrp="1"/>
          </p:cNvSpPr>
          <p:nvPr>
            <p:ph idx="1"/>
          </p:nvPr>
        </p:nvSpPr>
        <p:spPr>
          <a:xfrm>
            <a:off x="838200" y="1289685"/>
            <a:ext cx="10515600" cy="5190490"/>
          </a:xfrm>
        </p:spPr>
        <p:txBody>
          <a:bodyPr>
            <a:normAutofit fontScale="87500" lnSpcReduction="10000"/>
          </a:bodyPr>
          <a:lstStyle/>
          <a:p>
            <a:r>
              <a:rPr lang="en-US" sz="2000"/>
              <a:t>Backend is the server side of a website.</a:t>
            </a:r>
          </a:p>
          <a:p>
            <a:r>
              <a:rPr lang="en-US" sz="2000"/>
              <a:t>It refers to the server-side development of web application or website with a primary focus on how the website works. </a:t>
            </a:r>
          </a:p>
          <a:p>
            <a:r>
              <a:rPr lang="en-US" sz="2000"/>
              <a:t>It is part of the website that users cannot see and interact with. It is the portion of software that does not come in direct contact with the users. </a:t>
            </a:r>
          </a:p>
          <a:p>
            <a:r>
              <a:rPr lang="en-US" sz="2000"/>
              <a:t>It is used to store and arrange data.</a:t>
            </a:r>
          </a:p>
          <a:p>
            <a:r>
              <a:rPr lang="en-US" sz="2000"/>
              <a:t>The back end stores and serves program data to ensure that the front end has what it needs. </a:t>
            </a:r>
          </a:p>
          <a:p>
            <a:r>
              <a:rPr lang="en-US" sz="2000"/>
              <a:t>This process can become very complicated when a website has millions of users.</a:t>
            </a:r>
          </a:p>
          <a:p>
            <a:r>
              <a:rPr lang="en-US" sz="2000"/>
              <a:t>Back-end developers use programming languages like Java, Python, Ruby, and JavaScript to work with data.</a:t>
            </a:r>
          </a:p>
          <a:p>
            <a:endParaRPr lang="en-US" sz="2000"/>
          </a:p>
          <a:p>
            <a:r>
              <a:rPr lang="en-US" sz="2000"/>
              <a:t>Popular Backend Technologies</a:t>
            </a:r>
          </a:p>
          <a:p>
            <a:r>
              <a:rPr lang="en-US" sz="2000"/>
              <a:t>PHP: PHP is a server-side scripting language designed specifically for web development.</a:t>
            </a:r>
          </a:p>
          <a:p>
            <a:r>
              <a:rPr lang="en-US" sz="2000"/>
              <a:t>Java: Java is one of the most popular and widely used programming languages. It is highly scalable.</a:t>
            </a:r>
          </a:p>
          <a:p>
            <a:r>
              <a:rPr lang="en-US" sz="2000"/>
              <a:t>Python: Python is a programming language that lets you work quickly and integrate systems more efficiently.</a:t>
            </a:r>
          </a:p>
          <a:p>
            <a:r>
              <a:rPr lang="en-US" sz="2000"/>
              <a:t>Node.js: Node.js is an open source and cross-platform runtime environment for executing JavaScript code outside a browser.</a:t>
            </a:r>
          </a:p>
          <a:p>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515600" cy="674370"/>
          </a:xfrm>
        </p:spPr>
        <p:txBody>
          <a:bodyPr>
            <a:normAutofit fontScale="90000"/>
          </a:bodyPr>
          <a:lstStyle/>
          <a:p>
            <a:pPr algn="ctr"/>
            <a:r>
              <a:rPr lang="en-US" dirty="0">
                <a:sym typeface="+mn-ea"/>
              </a:rPr>
              <a:t>BACK End Development</a:t>
            </a:r>
            <a:br>
              <a:rPr lang="en-US" dirty="0"/>
            </a:br>
            <a:endParaRPr lang="en-US" dirty="0"/>
          </a:p>
        </p:txBody>
      </p:sp>
      <p:pic>
        <p:nvPicPr>
          <p:cNvPr id="4" name="Picture 3" descr="Screenshot 2024-01-11 at 1.11.04 PM"/>
          <p:cNvPicPr>
            <a:picLocks noChangeAspect="1"/>
          </p:cNvPicPr>
          <p:nvPr/>
        </p:nvPicPr>
        <p:blipFill>
          <a:blip r:embed="rId2"/>
          <a:stretch>
            <a:fillRect/>
          </a:stretch>
        </p:blipFill>
        <p:spPr>
          <a:xfrm>
            <a:off x="571500" y="1283970"/>
            <a:ext cx="11049000" cy="5227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pPr algn="ctr"/>
            <a:r>
              <a:rPr lang="en-US" dirty="0"/>
              <a:t>Full Stack Web Development</a:t>
            </a:r>
          </a:p>
        </p:txBody>
      </p:sp>
      <p:sp>
        <p:nvSpPr>
          <p:cNvPr id="3" name="Content Placeholder 2"/>
          <p:cNvSpPr>
            <a:spLocks noGrp="1"/>
          </p:cNvSpPr>
          <p:nvPr>
            <p:ph idx="1"/>
          </p:nvPr>
        </p:nvSpPr>
        <p:spPr>
          <a:xfrm>
            <a:off x="838200" y="1162050"/>
            <a:ext cx="10515600" cy="5015230"/>
          </a:xfrm>
        </p:spPr>
        <p:txBody>
          <a:bodyPr/>
          <a:lstStyle/>
          <a:p>
            <a:r>
              <a:rPr lang="en-US"/>
              <a:t>Full Stack Development refers to the development of both front end(client side) and back end(server side) portions of web application.</a:t>
            </a:r>
          </a:p>
          <a:p>
            <a:r>
              <a:rPr lang="en-US"/>
              <a:t>Full-stack developers are comfortable working with both the front and back ends.</a:t>
            </a:r>
          </a:p>
          <a:p>
            <a:r>
              <a:rPr lang="en-US" altLang="en-US" dirty="0">
                <a:latin typeface="Times New Roman" panose="02020603050405020304" pitchFamily="18" charset="0"/>
                <a:cs typeface="Times New Roman" panose="02020603050405020304" pitchFamily="18" charset="0"/>
                <a:sym typeface="+mn-ea"/>
              </a:rPr>
              <a:t>Full stack web developers have the ability to design complete web application and websites.</a:t>
            </a:r>
          </a:p>
          <a:p>
            <a:r>
              <a:rPr lang="en-US" altLang="en-US" dirty="0">
                <a:latin typeface="Times New Roman" panose="02020603050405020304" pitchFamily="18" charset="0"/>
                <a:cs typeface="Times New Roman" panose="02020603050405020304" pitchFamily="18" charset="0"/>
                <a:sym typeface="+mn-ea"/>
              </a:rPr>
              <a:t>They work on the frontend, backend,database and debugging of web application or websites</a:t>
            </a:r>
            <a:endParaRPr lang="en-IN" altLang="en-US" dirty="0">
              <a:latin typeface="Times New Roman" panose="02020603050405020304" pitchFamily="18" charset="0"/>
              <a:ea typeface="Times New Roman" panose="02020603050405020304" pitchFamily="18" charset="0"/>
            </a:endParaRP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6745"/>
          </a:xfrm>
        </p:spPr>
        <p:txBody>
          <a:bodyPr>
            <a:normAutofit fontScale="90000"/>
          </a:bodyPr>
          <a:lstStyle/>
          <a:p>
            <a:pPr algn="ctr"/>
            <a:r>
              <a:rPr lang="en-US" dirty="0"/>
              <a:t>Database</a:t>
            </a:r>
          </a:p>
        </p:txBody>
      </p:sp>
      <p:sp>
        <p:nvSpPr>
          <p:cNvPr id="3" name="Content Placeholder 2"/>
          <p:cNvSpPr>
            <a:spLocks noGrp="1"/>
          </p:cNvSpPr>
          <p:nvPr>
            <p:ph idx="1"/>
          </p:nvPr>
        </p:nvSpPr>
        <p:spPr>
          <a:xfrm>
            <a:off x="838200" y="1149985"/>
            <a:ext cx="10515600" cy="5027295"/>
          </a:xfrm>
        </p:spPr>
        <p:txBody>
          <a:bodyPr>
            <a:normAutofit/>
          </a:bodyPr>
          <a:lstStyle/>
          <a:p>
            <a:r>
              <a:rPr lang="en-US"/>
              <a:t>A database is an organized collection of structured information, or data, typically stored electronically in a computer system. </a:t>
            </a:r>
          </a:p>
          <a:p>
            <a:r>
              <a:rPr lang="en-US"/>
              <a:t>A database is usually controlled by a database management system (DBMS).</a:t>
            </a:r>
          </a:p>
          <a:p>
            <a:r>
              <a:rPr lang="en-US" altLang="en-US" dirty="0">
                <a:latin typeface="Times New Roman" panose="02020603050405020304" pitchFamily="18" charset="0"/>
                <a:cs typeface="Times New Roman" panose="02020603050405020304" pitchFamily="18" charset="0"/>
                <a:sym typeface="+mn-ea"/>
              </a:rPr>
              <a:t>Database is the collection of interrelated data which helps to inserting and deleting the data from database and organizes the data in the form of tables,views,schemas,reports etc.</a:t>
            </a:r>
          </a:p>
          <a:p>
            <a:r>
              <a:rPr lang="en-US" altLang="en-US" dirty="0">
                <a:latin typeface="Times New Roman" panose="02020603050405020304" pitchFamily="18" charset="0"/>
                <a:cs typeface="Times New Roman" panose="02020603050405020304" pitchFamily="18" charset="0"/>
                <a:sym typeface="+mn-ea"/>
              </a:rPr>
              <a:t>EG of database:</a:t>
            </a:r>
          </a:p>
          <a:p>
            <a:pPr marL="914400" lvl="1" indent="-457200">
              <a:buFont typeface="Wingdings" panose="05000000000000000000" pitchFamily="2" charset="2"/>
              <a:buChar char="§"/>
            </a:pPr>
            <a:r>
              <a:rPr lang="en-US" altLang="en-US" dirty="0">
                <a:latin typeface="Rockwell" panose="02060503020205020403" pitchFamily="18" charset="0"/>
                <a:sym typeface="+mn-ea"/>
              </a:rPr>
              <a:t>Oracle</a:t>
            </a:r>
            <a:endParaRPr lang="en-US" altLang="en-US" dirty="0">
              <a:latin typeface="Rockwell" panose="02060503020205020403" pitchFamily="18" charset="0"/>
            </a:endParaRPr>
          </a:p>
          <a:p>
            <a:pPr marL="914400" lvl="1" indent="-457200">
              <a:buFont typeface="Wingdings" panose="05000000000000000000" pitchFamily="2" charset="2"/>
              <a:buChar char="§"/>
            </a:pPr>
            <a:r>
              <a:rPr lang="en-US" altLang="en-US" dirty="0">
                <a:latin typeface="Rockwell" panose="02060503020205020403" pitchFamily="18" charset="0"/>
                <a:sym typeface="+mn-ea"/>
              </a:rPr>
              <a:t>MogoDB</a:t>
            </a:r>
            <a:endParaRPr lang="en-US" altLang="en-US" dirty="0">
              <a:latin typeface="Rockwell" panose="02060503020205020403" pitchFamily="18" charset="0"/>
            </a:endParaRPr>
          </a:p>
          <a:p>
            <a:pPr marL="914400" lvl="1" indent="-457200">
              <a:buFont typeface="Wingdings" panose="05000000000000000000" pitchFamily="2" charset="2"/>
              <a:buChar char="§"/>
            </a:pPr>
            <a:r>
              <a:rPr lang="en-US" altLang="en-US" dirty="0">
                <a:latin typeface="Rockwell" panose="02060503020205020403" pitchFamily="18" charset="0"/>
                <a:sym typeface="+mn-ea"/>
              </a:rPr>
              <a:t>Sql</a:t>
            </a:r>
            <a:endParaRPr lang="en-IN" altLang="en-US" dirty="0">
              <a:latin typeface="Rockwell" panose="02060503020205020403" pitchFamily="18" charset="0"/>
            </a:endParaRPr>
          </a:p>
          <a:p>
            <a:endParaRPr lang="en-IN" altLang="en-US" dirty="0">
              <a:latin typeface="Times New Roman" panose="02020603050405020304" pitchFamily="18" charset="0"/>
              <a:ea typeface="Times New Roman" panose="02020603050405020304" pitchFamily="18" charset="0"/>
            </a:endParaRP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9905"/>
          </a:xfrm>
        </p:spPr>
        <p:txBody>
          <a:bodyPr>
            <a:normAutofit fontScale="90000"/>
          </a:bodyPr>
          <a:lstStyle/>
          <a:p>
            <a:pPr algn="ctr"/>
            <a:r>
              <a:rPr lang="en-US" dirty="0"/>
              <a:t>Crud Application</a:t>
            </a:r>
          </a:p>
        </p:txBody>
      </p:sp>
      <p:sp>
        <p:nvSpPr>
          <p:cNvPr id="3" name="Content Placeholder 2"/>
          <p:cNvSpPr>
            <a:spLocks noGrp="1"/>
          </p:cNvSpPr>
          <p:nvPr>
            <p:ph idx="1"/>
          </p:nvPr>
        </p:nvSpPr>
        <p:spPr>
          <a:xfrm>
            <a:off x="838200" y="1044575"/>
            <a:ext cx="10515600" cy="5132705"/>
          </a:xfrm>
        </p:spPr>
        <p:txBody>
          <a:bodyPr/>
          <a:lstStyle/>
          <a:p>
            <a:r>
              <a:rPr lang="en-US"/>
              <a:t>CRUD is an acronym that comes from the world of computer programming and refers to the four functions that are considered necessary to implement a persistent storage application: </a:t>
            </a:r>
          </a:p>
          <a:p>
            <a:r>
              <a:rPr lang="en-US"/>
              <a:t>create</a:t>
            </a:r>
          </a:p>
          <a:p>
            <a:r>
              <a:rPr lang="en-US"/>
              <a:t>read</a:t>
            </a:r>
          </a:p>
          <a:p>
            <a:r>
              <a:rPr lang="en-US"/>
              <a:t>update</a:t>
            </a:r>
          </a:p>
          <a:p>
            <a:r>
              <a:rPr lang="en-US"/>
              <a:t>delete.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0435"/>
          </a:xfrm>
        </p:spPr>
        <p:txBody>
          <a:bodyPr>
            <a:normAutofit fontScale="90000"/>
          </a:bodyPr>
          <a:lstStyle/>
          <a:p>
            <a:pPr algn="ctr"/>
            <a:r>
              <a:rPr lang="en-US" dirty="0">
                <a:sym typeface="+mn-ea"/>
              </a:rPr>
              <a:t>Crud Application</a:t>
            </a:r>
            <a:br>
              <a:rPr lang="en-US" dirty="0"/>
            </a:br>
            <a:endParaRPr lang="en-US" dirty="0"/>
          </a:p>
        </p:txBody>
      </p:sp>
      <p:sp>
        <p:nvSpPr>
          <p:cNvPr id="3" name="Content Placeholder 2"/>
          <p:cNvSpPr>
            <a:spLocks noGrp="1"/>
          </p:cNvSpPr>
          <p:nvPr>
            <p:ph idx="1"/>
          </p:nvPr>
        </p:nvSpPr>
        <p:spPr>
          <a:xfrm>
            <a:off x="838200" y="1522730"/>
            <a:ext cx="10515600" cy="4654550"/>
          </a:xfrm>
        </p:spPr>
        <p:txBody>
          <a:bodyPr>
            <a:normAutofit fontScale="85000" lnSpcReduction="10000"/>
          </a:bodyPr>
          <a:lstStyle/>
          <a:p>
            <a:r>
              <a:rPr lang="en-US"/>
              <a:t>In such apps, users must be able to create data, have access to the data in the UI by reading the data, update or edit the data, and delete the data.</a:t>
            </a:r>
          </a:p>
          <a:p>
            <a:endParaRPr lang="en-US"/>
          </a:p>
          <a:p>
            <a:r>
              <a:rPr lang="en-US"/>
              <a:t>In full-fledged applications, CRUD apps consist of 3 parts: an API (or server), a database, and a user interface (UI).</a:t>
            </a:r>
          </a:p>
          <a:p>
            <a:endParaRPr lang="en-US"/>
          </a:p>
          <a:p>
            <a:r>
              <a:rPr lang="en-US"/>
              <a:t>The API (Application Programming Interface)contains the code and methods, the database stores and helps the user retrieve the information, while the user interface helps users interact with the app.</a:t>
            </a:r>
          </a:p>
          <a:p>
            <a:endParaRPr lang="en-US"/>
          </a:p>
          <a:p>
            <a:r>
              <a:rPr lang="en-US"/>
              <a:t>You can make a CRUD app with any of the programming languages out there. And the app doesn’t have to be full stack – you can make a CRUD app with client-side JavaScript.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294" y="378777"/>
            <a:ext cx="10515600" cy="603885"/>
          </a:xfrm>
        </p:spPr>
        <p:txBody>
          <a:bodyPr>
            <a:normAutofit fontScale="90000"/>
          </a:bodyPr>
          <a:lstStyle/>
          <a:p>
            <a:pPr algn="r"/>
            <a:r>
              <a:rPr lang="en-US" dirty="0"/>
              <a:t>Tools Used for Coding</a:t>
            </a:r>
          </a:p>
        </p:txBody>
      </p:sp>
      <p:sp>
        <p:nvSpPr>
          <p:cNvPr id="3" name="Content Placeholder 2"/>
          <p:cNvSpPr>
            <a:spLocks noGrp="1"/>
          </p:cNvSpPr>
          <p:nvPr>
            <p:ph idx="1"/>
          </p:nvPr>
        </p:nvSpPr>
        <p:spPr>
          <a:xfrm>
            <a:off x="838200" y="1405890"/>
            <a:ext cx="10515600" cy="4771390"/>
          </a:xfrm>
        </p:spPr>
        <p:txBody>
          <a:bodyPr/>
          <a:lstStyle/>
          <a:p>
            <a:r>
              <a:rPr lang="en-IN" altLang="en-US" dirty="0">
                <a:latin typeface="Times New Roman" panose="02020603050405020304" pitchFamily="18" charset="0"/>
                <a:cs typeface="Times New Roman" panose="02020603050405020304" pitchFamily="18" charset="0"/>
                <a:sym typeface="+mn-ea"/>
              </a:rPr>
              <a:t>Visual Studio</a:t>
            </a:r>
            <a:endParaRPr lang="en-IN" alt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sym typeface="+mn-ea"/>
              </a:rPr>
              <a:t>Notepad++</a:t>
            </a:r>
            <a:endParaRPr lang="en-IN" alt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sym typeface="+mn-ea"/>
              </a:rPr>
              <a:t>Sublime Text.</a:t>
            </a:r>
            <a:endParaRPr lang="en-IN" alt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sym typeface="+mn-ea"/>
              </a:rPr>
              <a:t>UltraEdit.</a:t>
            </a:r>
            <a:endParaRPr lang="en-IN" alt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sym typeface="+mn-ea"/>
              </a:rPr>
              <a:t>Atom.</a:t>
            </a:r>
            <a:endParaRPr lang="en-IN" altLang="en-US" dirty="0">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810"/>
          </a:xfrm>
        </p:spPr>
        <p:txBody>
          <a:bodyPr/>
          <a:lstStyle/>
          <a:p>
            <a:pPr algn="ctr"/>
            <a:r>
              <a:rPr lang="en-US" dirty="0"/>
              <a:t>HTML</a:t>
            </a:r>
          </a:p>
        </p:txBody>
      </p:sp>
      <p:sp>
        <p:nvSpPr>
          <p:cNvPr id="3" name="Content Placeholder 2"/>
          <p:cNvSpPr>
            <a:spLocks noGrp="1"/>
          </p:cNvSpPr>
          <p:nvPr>
            <p:ph idx="1"/>
          </p:nvPr>
        </p:nvSpPr>
        <p:spPr>
          <a:xfrm>
            <a:off x="838200" y="1383665"/>
            <a:ext cx="10515600" cy="4793615"/>
          </a:xfrm>
        </p:spPr>
        <p:txBody>
          <a:bodyPr>
            <a:normAutofit/>
          </a:bodyPr>
          <a:lstStyle/>
          <a:p>
            <a:r>
              <a:rPr lang="en-US"/>
              <a:t>HTML stands for Hyper Text Markup Language.</a:t>
            </a:r>
          </a:p>
          <a:p>
            <a:r>
              <a:rPr lang="en-US"/>
              <a:t>HTML is the standard markup language for creating Web pages</a:t>
            </a:r>
          </a:p>
          <a:p>
            <a:r>
              <a:rPr lang="en-US"/>
              <a:t>HTML describes the structure of a Web page</a:t>
            </a:r>
          </a:p>
          <a:p>
            <a:r>
              <a:rPr lang="en-US"/>
              <a:t>HTML consists of a series of elements</a:t>
            </a:r>
          </a:p>
          <a:p>
            <a:r>
              <a:rPr lang="en-US"/>
              <a:t>HTML elements tell the browser how to display the content</a:t>
            </a:r>
          </a:p>
          <a:p>
            <a:r>
              <a:rPr lang="en-US"/>
              <a:t>HTML elements label pieces of content such as "this is a heading", "this is a paragraph", "this is a link", etc.</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329" y="427355"/>
            <a:ext cx="10515600" cy="614680"/>
          </a:xfrm>
        </p:spPr>
        <p:txBody>
          <a:bodyPr>
            <a:normAutofit fontScale="90000"/>
          </a:bodyPr>
          <a:lstStyle/>
          <a:p>
            <a:r>
              <a:rPr lang="en-US" dirty="0"/>
              <a:t>Syllabus</a:t>
            </a:r>
          </a:p>
        </p:txBody>
      </p:sp>
      <p:sp>
        <p:nvSpPr>
          <p:cNvPr id="3" name="Content Placeholder 2"/>
          <p:cNvSpPr>
            <a:spLocks noGrp="1"/>
          </p:cNvSpPr>
          <p:nvPr>
            <p:ph idx="1"/>
          </p:nvPr>
        </p:nvSpPr>
        <p:spPr>
          <a:xfrm>
            <a:off x="838200" y="1579880"/>
            <a:ext cx="10515600" cy="4236085"/>
          </a:xfrm>
        </p:spPr>
        <p:txBody>
          <a:bodyPr/>
          <a:lstStyle/>
          <a:p>
            <a:r>
              <a:rPr lang="en-US"/>
              <a:t>Introduction to Web Development, </a:t>
            </a:r>
          </a:p>
          <a:p>
            <a:r>
              <a:rPr lang="en-US"/>
              <a:t>User Interface Design, frontend, backend, databases, </a:t>
            </a:r>
          </a:p>
          <a:p>
            <a:r>
              <a:rPr lang="en-US"/>
              <a:t>CRUD applications, </a:t>
            </a:r>
          </a:p>
          <a:p>
            <a:r>
              <a:rPr lang="en-US"/>
              <a:t>Languages such as HTML, CSS, PHP, Java Scripts, and frameworks, by using VS code tool, </a:t>
            </a:r>
          </a:p>
          <a:p>
            <a:r>
              <a:rPr lang="en-US"/>
              <a:t>Single page applications (SPA), </a:t>
            </a:r>
          </a:p>
          <a:p>
            <a:r>
              <a:rPr lang="en-US"/>
              <a:t>Responsive web design, mobile-first development, </a:t>
            </a:r>
          </a:p>
          <a:p>
            <a:r>
              <a:rPr lang="en-US">
                <a:sym typeface="+mn-ea"/>
              </a:rPr>
              <a:t>Job-roles and skillset for full stack and UI/UX</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965"/>
          </a:xfrm>
        </p:spPr>
        <p:txBody>
          <a:bodyPr>
            <a:normAutofit/>
          </a:bodyPr>
          <a:lstStyle/>
          <a:p>
            <a:pPr algn="ctr"/>
            <a:r>
              <a:rPr lang="en-US" sz="3555" dirty="0"/>
              <a:t>CSS</a:t>
            </a:r>
          </a:p>
        </p:txBody>
      </p:sp>
      <p:sp>
        <p:nvSpPr>
          <p:cNvPr id="3" name="Content Placeholder 2"/>
          <p:cNvSpPr>
            <a:spLocks noGrp="1"/>
          </p:cNvSpPr>
          <p:nvPr>
            <p:ph idx="1"/>
          </p:nvPr>
        </p:nvSpPr>
        <p:spPr>
          <a:xfrm>
            <a:off x="838200" y="1243330"/>
            <a:ext cx="10515600" cy="4933950"/>
          </a:xfrm>
        </p:spPr>
        <p:txBody>
          <a:bodyPr/>
          <a:lstStyle/>
          <a:p>
            <a:r>
              <a:rPr lang="en-US"/>
              <a:t>CSS stands for Cascading Style Sheets.</a:t>
            </a:r>
          </a:p>
          <a:p>
            <a:r>
              <a:rPr lang="en-US"/>
              <a:t>CSS is the language we use to style an HTML document.</a:t>
            </a:r>
          </a:p>
          <a:p>
            <a:r>
              <a:rPr lang="en-US"/>
              <a:t>CSS describes how HTML elements should be displayed.</a:t>
            </a:r>
          </a:p>
          <a:p>
            <a:r>
              <a:rPr lang="en-US"/>
              <a:t>CSS can be added to HTML documents in 3 ways:</a:t>
            </a:r>
          </a:p>
          <a:p>
            <a:pPr lvl="1"/>
            <a:r>
              <a:rPr lang="en-US"/>
              <a:t>Inline - by using the style attribute inside HTML elements.</a:t>
            </a:r>
          </a:p>
          <a:p>
            <a:pPr lvl="1"/>
            <a:r>
              <a:rPr lang="en-US"/>
              <a:t>Internal - by using a &lt;style&gt; element in the &lt;head&gt; section.</a:t>
            </a:r>
          </a:p>
          <a:p>
            <a:pPr lvl="1"/>
            <a:r>
              <a:rPr lang="en-US"/>
              <a:t>External - by using a &lt;link&gt; element to link to an external CSS file.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940"/>
          </a:xfrm>
        </p:spPr>
        <p:txBody>
          <a:bodyPr/>
          <a:lstStyle/>
          <a:p>
            <a:pPr algn="ctr"/>
            <a:r>
              <a:rPr lang="en-US" dirty="0"/>
              <a:t>JavaScript</a:t>
            </a:r>
          </a:p>
        </p:txBody>
      </p:sp>
      <p:sp>
        <p:nvSpPr>
          <p:cNvPr id="3" name="Content Placeholder 2"/>
          <p:cNvSpPr>
            <a:spLocks noGrp="1"/>
          </p:cNvSpPr>
          <p:nvPr>
            <p:ph idx="1"/>
          </p:nvPr>
        </p:nvSpPr>
        <p:spPr>
          <a:xfrm>
            <a:off x="838200" y="1383030"/>
            <a:ext cx="10515600" cy="4794250"/>
          </a:xfrm>
        </p:spPr>
        <p:txBody>
          <a:bodyPr>
            <a:normAutofit fontScale="92500"/>
          </a:bodyPr>
          <a:lstStyle/>
          <a:p>
            <a:r>
              <a:rPr lang="en-US">
                <a:latin typeface="Times New Roman Regular" panose="02020603050405020304" charset="0"/>
                <a:cs typeface="Times New Roman Regular" panose="02020603050405020304" charset="0"/>
                <a:sym typeface="+mn-ea"/>
              </a:rPr>
              <a:t>JavaScript was initially created to “make web pages alive”.</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The programs in this language are called scripts. They can be written right in a web page’s HTML and run automatically as the page loads.</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Scripts are provided and executed as plain text. They don’t need special preparation or compilation to run.</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In this aspect, JavaScript is very different from another language called Java.</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Today, JavaScript can execute not only in the browser, but also on the server, or actually on any device that has a special program called the JavaScript engine.</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The browser has an embedded engine sometimes called a “JavaScript virtual machine”.</a:t>
            </a:r>
            <a:endParaRPr lang="en-US">
              <a:latin typeface="Times New Roman Regular" panose="02020603050405020304" charset="0"/>
              <a:cs typeface="Times New Roman Regular" panose="02020603050405020304" charset="0"/>
            </a:endParaRPr>
          </a:p>
          <a:p>
            <a:endParaRPr lang="en-US">
              <a:latin typeface="Times New Roman Regular" panose="02020603050405020304" charset="0"/>
              <a:cs typeface="Times New Roman Regular" panose="02020603050405020304" charset="0"/>
            </a:endParaRP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20"/>
          </a:xfrm>
        </p:spPr>
        <p:txBody>
          <a:bodyPr>
            <a:normAutofit fontScale="90000"/>
          </a:bodyPr>
          <a:lstStyle/>
          <a:p>
            <a:pPr algn="ctr"/>
            <a:r>
              <a:rPr lang="en-US" dirty="0">
                <a:sym typeface="+mn-ea"/>
              </a:rPr>
              <a:t>Framework </a:t>
            </a:r>
            <a:br>
              <a:rPr lang="en-US" dirty="0"/>
            </a:br>
            <a:endParaRPr lang="en-US" dirty="0"/>
          </a:p>
        </p:txBody>
      </p:sp>
      <p:sp>
        <p:nvSpPr>
          <p:cNvPr id="3" name="Content Placeholder 2"/>
          <p:cNvSpPr>
            <a:spLocks noGrp="1"/>
          </p:cNvSpPr>
          <p:nvPr>
            <p:ph idx="1"/>
          </p:nvPr>
        </p:nvSpPr>
        <p:spPr>
          <a:xfrm>
            <a:off x="838200" y="1090930"/>
            <a:ext cx="10515600" cy="5086350"/>
          </a:xfrm>
        </p:spPr>
        <p:txBody>
          <a:bodyPr/>
          <a:lstStyle/>
          <a:p>
            <a:r>
              <a:rPr lang="en-US">
                <a:sym typeface="+mn-ea"/>
              </a:rPr>
              <a:t>A framework is like a platform used to develop software applications</a:t>
            </a:r>
            <a:endParaRPr lang="en-US"/>
          </a:p>
          <a:p>
            <a:r>
              <a:rPr lang="en-US">
                <a:sym typeface="+mn-ea"/>
              </a:rPr>
              <a:t>A framenwork can have pre defined classes and functions that can be reused to add several functionalities, which otherwise we would have to write on our own. eg http requests .</a:t>
            </a:r>
            <a:endParaRPr 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9755"/>
          </a:xfrm>
        </p:spPr>
        <p:txBody>
          <a:bodyPr>
            <a:normAutofit fontScale="90000"/>
          </a:bodyPr>
          <a:lstStyle/>
          <a:p>
            <a:pPr algn="ctr"/>
            <a:r>
              <a:rPr lang="en-US" dirty="0"/>
              <a:t>PHP</a:t>
            </a:r>
          </a:p>
        </p:txBody>
      </p:sp>
      <p:sp>
        <p:nvSpPr>
          <p:cNvPr id="3" name="Content Placeholder 2"/>
          <p:cNvSpPr>
            <a:spLocks noGrp="1"/>
          </p:cNvSpPr>
          <p:nvPr>
            <p:ph idx="1"/>
          </p:nvPr>
        </p:nvSpPr>
        <p:spPr>
          <a:xfrm>
            <a:off x="838200" y="1173480"/>
            <a:ext cx="10515600" cy="5003800"/>
          </a:xfrm>
        </p:spPr>
        <p:txBody>
          <a:bodyPr>
            <a:normAutofit fontScale="67500" lnSpcReduction="10000"/>
          </a:bodyPr>
          <a:lstStyle/>
          <a:p>
            <a:r>
              <a:rPr lang="en-US"/>
              <a:t>PHP is an acronym for "PHP: Hypertext Preprocessor"</a:t>
            </a:r>
          </a:p>
          <a:p>
            <a:r>
              <a:rPr lang="en-US"/>
              <a:t>PHP is a widely-used, open source scripting language</a:t>
            </a:r>
          </a:p>
          <a:p>
            <a:r>
              <a:rPr lang="en-US"/>
              <a:t>PHP files can contain text, HTML, CSS, JavaScript, and PHP code</a:t>
            </a:r>
          </a:p>
          <a:p>
            <a:r>
              <a:rPr lang="en-US"/>
              <a:t>PHP code is executed on the server, and the result is returned to the browser as plain HTML</a:t>
            </a:r>
          </a:p>
          <a:p>
            <a:r>
              <a:rPr lang="en-US"/>
              <a:t>PHP files have extension ".php"</a:t>
            </a:r>
          </a:p>
          <a:p>
            <a:r>
              <a:rPr lang="en-US"/>
              <a:t>PHP can generate dynamic page content and  </a:t>
            </a:r>
            <a:r>
              <a:rPr lang="en-US">
                <a:sym typeface="+mn-ea"/>
              </a:rPr>
              <a:t>PHP scripts are executed on the server</a:t>
            </a:r>
            <a:endParaRPr lang="en-US"/>
          </a:p>
          <a:p>
            <a:r>
              <a:rPr lang="en-US"/>
              <a:t>PHP can create, open, read, write, delete, and close files on the server and can collect form data</a:t>
            </a:r>
          </a:p>
          <a:p>
            <a:r>
              <a:rPr lang="en-US"/>
              <a:t>PHP can send and receive cookies &amp; can add, delete, modify data in your database , control user-access ,encrypt data</a:t>
            </a:r>
          </a:p>
          <a:p>
            <a:r>
              <a:rPr lang="en-US"/>
              <a:t>PHP runs on various platforms (Windows, Linux, Unix, Mac OS X, etc.)</a:t>
            </a:r>
          </a:p>
          <a:p>
            <a:r>
              <a:rPr lang="en-US"/>
              <a:t>PHP is compatible with almost all servers used today (Apache, IIS, etc.)</a:t>
            </a:r>
          </a:p>
          <a:p>
            <a:r>
              <a:rPr lang="en-US"/>
              <a:t>PHP supports a wide range of databases</a:t>
            </a:r>
          </a:p>
          <a:p>
            <a:r>
              <a:rPr lang="en-US"/>
              <a:t>PHP is free. Download it from the official PHP resource: www.php.net</a:t>
            </a:r>
          </a:p>
          <a:p>
            <a:r>
              <a:rPr lang="en-US"/>
              <a:t>PHP is easy to learn and runs efficiently on the server side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4980"/>
          </a:xfrm>
        </p:spPr>
        <p:txBody>
          <a:bodyPr>
            <a:normAutofit fontScale="90000"/>
          </a:bodyPr>
          <a:lstStyle/>
          <a:p>
            <a:pPr algn="ctr"/>
            <a:r>
              <a:rPr lang="en-US" dirty="0"/>
              <a:t>Single Page Application(SPA)</a:t>
            </a:r>
          </a:p>
        </p:txBody>
      </p:sp>
      <p:sp>
        <p:nvSpPr>
          <p:cNvPr id="3" name="Content Placeholder 2"/>
          <p:cNvSpPr>
            <a:spLocks noGrp="1"/>
          </p:cNvSpPr>
          <p:nvPr>
            <p:ph idx="1"/>
          </p:nvPr>
        </p:nvSpPr>
        <p:spPr>
          <a:xfrm>
            <a:off x="838200" y="1313180"/>
            <a:ext cx="10515600" cy="4864100"/>
          </a:xfrm>
        </p:spPr>
        <p:txBody>
          <a:bodyPr>
            <a:normAutofit lnSpcReduction="10000"/>
          </a:bodyPr>
          <a:lstStyle/>
          <a:p>
            <a:r>
              <a:rPr lang="en-US" sz="2400"/>
              <a:t>A single page application is a website or web application that dynamically rewrites a current web page with new data from the web server, instead of the default method of a web browser loading entire new pages.</a:t>
            </a:r>
          </a:p>
          <a:p>
            <a:r>
              <a:rPr lang="en-US" sz="2400"/>
              <a:t>You'll easily recognize some popular examples of single page applications like Gmail, Google Maps, Airbnb, Netflix, Pinterest, Paypal, and many more. Companies all over the internet are using SPAs to build a fluid, scalable experience.</a:t>
            </a:r>
          </a:p>
          <a:p>
            <a:r>
              <a:rPr lang="en-US" sz="2400">
                <a:sym typeface="+mn-ea"/>
              </a:rPr>
              <a:t>There is only one html page that is loaded in the browser , when we navigate around the application , the contect changes and not the page .</a:t>
            </a:r>
          </a:p>
          <a:p>
            <a:r>
              <a:rPr lang="en-US" sz="2400"/>
              <a:t>This therefore allows users to use websites without loading whole new pages from the server, which can result in performance gains and a more dynamic experience</a:t>
            </a:r>
          </a:p>
          <a:p>
            <a:r>
              <a:rPr lang="en-US" sz="2400"/>
              <a:t>Popular SPA Frameworks: React ,Angular etc.</a:t>
            </a:r>
          </a:p>
          <a:p>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1025"/>
          </a:xfrm>
        </p:spPr>
        <p:txBody>
          <a:bodyPr>
            <a:normAutofit fontScale="90000"/>
          </a:bodyPr>
          <a:lstStyle/>
          <a:p>
            <a:pPr algn="ctr"/>
            <a:r>
              <a:rPr lang="en-US" dirty="0">
                <a:sym typeface="+mn-ea"/>
              </a:rPr>
              <a:t>Responsive Web Design</a:t>
            </a:r>
            <a:endParaRPr lang="en-US" dirty="0"/>
          </a:p>
        </p:txBody>
      </p:sp>
      <p:sp>
        <p:nvSpPr>
          <p:cNvPr id="3" name="Content Placeholder 2"/>
          <p:cNvSpPr>
            <a:spLocks noGrp="1"/>
          </p:cNvSpPr>
          <p:nvPr>
            <p:ph idx="1"/>
          </p:nvPr>
        </p:nvSpPr>
        <p:spPr>
          <a:xfrm>
            <a:off x="838200" y="1195705"/>
            <a:ext cx="10515600" cy="4981575"/>
          </a:xfrm>
        </p:spPr>
        <p:txBody>
          <a:bodyPr>
            <a:normAutofit fontScale="75000" lnSpcReduction="10000"/>
          </a:bodyPr>
          <a:lstStyle/>
          <a:p>
            <a:r>
              <a:rPr lang="en-US"/>
              <a:t>Responsive Web design is the approach that suggests that design and development should respond to the user’s behavior and environment based on screen size, platform and orientation.</a:t>
            </a:r>
          </a:p>
          <a:p>
            <a:pPr marL="0" indent="0">
              <a:buNone/>
            </a:pPr>
            <a:endParaRPr lang="en-US"/>
          </a:p>
          <a:p>
            <a:r>
              <a:rPr lang="en-US" b="1"/>
              <a:t>Elements of responsive web design:</a:t>
            </a:r>
          </a:p>
          <a:p>
            <a:r>
              <a:rPr lang="en-US"/>
              <a:t>Media queries that alter web designs based on a user’s device</a:t>
            </a:r>
          </a:p>
          <a:p>
            <a:r>
              <a:rPr lang="en-US"/>
              <a:t>Flexible images are sometimes called adaptive images because they have no fixed display size limitations. This versatility makes it easier to resize images neatly.</a:t>
            </a:r>
          </a:p>
          <a:p>
            <a:r>
              <a:rPr lang="en-US"/>
              <a:t>Fluid grids/fluid layouts that automatically rearrange columns of content to fit different screens or browser windows</a:t>
            </a:r>
          </a:p>
          <a:p>
            <a:r>
              <a:rPr lang="en-US"/>
              <a:t>Code for flexible layouts that resize page elements to fit different screens or browser windows</a:t>
            </a:r>
          </a:p>
          <a:p>
            <a:r>
              <a:rPr lang="en-US"/>
              <a:t>HTML (hypertext markup language) is a programming language that determines the content and structure of a webpage,</a:t>
            </a:r>
          </a:p>
          <a:p>
            <a:r>
              <a:rPr lang="en-US"/>
              <a:t>CSS (cascading style sheets) is a programming language that determines the design and display of HTML elements.</a:t>
            </a:r>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6895"/>
          </a:xfrm>
        </p:spPr>
        <p:txBody>
          <a:bodyPr>
            <a:normAutofit fontScale="90000"/>
          </a:bodyPr>
          <a:lstStyle/>
          <a:p>
            <a:pPr algn="ctr"/>
            <a:r>
              <a:rPr lang="en-US" dirty="0"/>
              <a:t>Responsive vs. Adaptive design</a:t>
            </a:r>
          </a:p>
        </p:txBody>
      </p:sp>
      <p:pic>
        <p:nvPicPr>
          <p:cNvPr id="4" name="Picture 3" descr="Screenshot 2024-01-12 at 11.55.31 AM"/>
          <p:cNvPicPr>
            <a:picLocks noChangeAspect="1"/>
          </p:cNvPicPr>
          <p:nvPr/>
        </p:nvPicPr>
        <p:blipFill>
          <a:blip r:embed="rId2"/>
          <a:stretch>
            <a:fillRect/>
          </a:stretch>
        </p:blipFill>
        <p:spPr>
          <a:xfrm>
            <a:off x="1426845" y="1595755"/>
            <a:ext cx="8743315" cy="41789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315"/>
          </a:xfrm>
        </p:spPr>
        <p:txBody>
          <a:bodyPr>
            <a:normAutofit fontScale="90000"/>
          </a:bodyPr>
          <a:lstStyle/>
          <a:p>
            <a:pPr algn="ctr"/>
            <a:r>
              <a:rPr lang="en-US" dirty="0"/>
              <a:t>Mobile First Development</a:t>
            </a:r>
          </a:p>
        </p:txBody>
      </p:sp>
      <p:sp>
        <p:nvSpPr>
          <p:cNvPr id="3" name="Content Placeholder 2"/>
          <p:cNvSpPr>
            <a:spLocks noGrp="1"/>
          </p:cNvSpPr>
          <p:nvPr>
            <p:ph idx="1"/>
          </p:nvPr>
        </p:nvSpPr>
        <p:spPr>
          <a:xfrm>
            <a:off x="838200" y="1382395"/>
            <a:ext cx="10515600" cy="4794885"/>
          </a:xfrm>
        </p:spPr>
        <p:txBody>
          <a:bodyPr>
            <a:normAutofit fontScale="90000"/>
          </a:bodyPr>
          <a:lstStyle/>
          <a:p>
            <a:r>
              <a:rPr lang="en-US"/>
              <a:t>Mobile-first design or Mobile-first approach enables web designers to start product design for mobile devices first. This can be done by sketching or prototyping the web app’s design for the smallest screen first and gradually working up to larger screen sizes. </a:t>
            </a:r>
          </a:p>
          <a:p>
            <a:endParaRPr lang="en-US"/>
          </a:p>
          <a:p>
            <a:r>
              <a:rPr lang="en-US"/>
              <a:t>Prioritizing design for mobiles makes sense as there are space limitations in devices with smaller screen sizes, and teams need to ensure that the key elements of the website are prominently displayed for anyone using those screens. </a:t>
            </a:r>
          </a:p>
          <a:p>
            <a:endParaRPr lang="en-US"/>
          </a:p>
          <a:p>
            <a:r>
              <a:rPr lang="en-US"/>
              <a:t>Designing and developing for small screens compels designers to remove anything that isn’t necessary for seamless website rendering and navigation.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normAutofit fontScale="90000"/>
          </a:bodyPr>
          <a:lstStyle/>
          <a:p>
            <a:pPr algn="ctr"/>
            <a:r>
              <a:rPr lang="en-US" dirty="0">
                <a:sym typeface="+mn-ea"/>
              </a:rPr>
              <a:t>Mobile First Development</a:t>
            </a:r>
            <a:br>
              <a:rPr lang="en-US" dirty="0"/>
            </a:br>
            <a:endParaRPr lang="en-US" dirty="0"/>
          </a:p>
        </p:txBody>
      </p:sp>
      <p:sp>
        <p:nvSpPr>
          <p:cNvPr id="3" name="Content Placeholder 2"/>
          <p:cNvSpPr>
            <a:spLocks noGrp="1"/>
          </p:cNvSpPr>
          <p:nvPr>
            <p:ph idx="1"/>
          </p:nvPr>
        </p:nvSpPr>
        <p:spPr>
          <a:xfrm>
            <a:off x="838200" y="1120775"/>
            <a:ext cx="10515600" cy="5056505"/>
          </a:xfrm>
        </p:spPr>
        <p:txBody>
          <a:bodyPr/>
          <a:lstStyle/>
          <a:p>
            <a:r>
              <a:rPr lang="en-US"/>
              <a:t>With a well-functioning mobile product, you’ve already prioritized features and capabilities and identified the essential elements of your platform. </a:t>
            </a:r>
          </a:p>
          <a:p>
            <a:r>
              <a:rPr lang="en-US"/>
              <a:t>Progressively enhancing the mobile platform to fit the requirements for desktop becomes a series of decisions on how to add rather than cut elements of your platform, which gives you another opportunity to be creative about how to engage users.</a:t>
            </a: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56030"/>
          </a:xfrm>
        </p:spPr>
        <p:txBody>
          <a:bodyPr>
            <a:normAutofit fontScale="90000"/>
          </a:bodyPr>
          <a:lstStyle/>
          <a:p>
            <a:pPr algn="ctr"/>
            <a:r>
              <a:rPr lang="en-US" dirty="0">
                <a:sym typeface="+mn-ea"/>
              </a:rPr>
              <a:t>Job-Roles and Skillset for full stack </a:t>
            </a:r>
            <a:br>
              <a:rPr lang="en-US" dirty="0"/>
            </a:br>
            <a:endParaRPr lang="en-US" dirty="0"/>
          </a:p>
        </p:txBody>
      </p:sp>
      <p:sp>
        <p:nvSpPr>
          <p:cNvPr id="3" name="Content Placeholder 2"/>
          <p:cNvSpPr>
            <a:spLocks noGrp="1"/>
          </p:cNvSpPr>
          <p:nvPr>
            <p:ph idx="1"/>
          </p:nvPr>
        </p:nvSpPr>
        <p:spPr>
          <a:xfrm>
            <a:off x="838200" y="2099310"/>
            <a:ext cx="10515600" cy="4427220"/>
          </a:xfrm>
        </p:spPr>
        <p:txBody>
          <a:bodyPr>
            <a:normAutofit/>
          </a:bodyPr>
          <a:lstStyle/>
          <a:p>
            <a:r>
              <a:rPr lang="en-US" sz="2000" b="1"/>
              <a:t>A Full Stack Developer</a:t>
            </a:r>
            <a:r>
              <a:rPr lang="en-US" sz="2000"/>
              <a:t> is a professional who is capable of working on both the front-end and back-end of web applications.</a:t>
            </a:r>
          </a:p>
          <a:p>
            <a:r>
              <a:rPr lang="en-US" sz="2000"/>
              <a:t>Full-stack technology refers to the entire depth of a computer system application, and full stack web developers are those who are capable of developing both the front end and the back end of web development. </a:t>
            </a:r>
          </a:p>
          <a:p>
            <a:pPr marL="0" indent="0">
              <a:buNone/>
            </a:pPr>
            <a:r>
              <a:rPr lang="en-US" sz="2000"/>
              <a:t>	All of the features that are visible to the client, or the viewer of the 	site, are 	included in the front end.</a:t>
            </a:r>
          </a:p>
          <a:p>
            <a:pPr lvl="2"/>
            <a:r>
              <a:rPr lang="en-US" sz="2000"/>
              <a:t>Programming a browser (By using JavaScript, jQuery, Angular, or Vue)</a:t>
            </a:r>
          </a:p>
          <a:p>
            <a:pPr lvl="2"/>
            <a:r>
              <a:rPr lang="en-US" sz="2000"/>
              <a:t>Programming a server (By using PHP, ASP, Python, or Node)</a:t>
            </a:r>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8175"/>
          </a:xfrm>
        </p:spPr>
        <p:txBody>
          <a:bodyPr>
            <a:normAutofit fontScale="90000"/>
          </a:bodyPr>
          <a:lstStyle/>
          <a:p>
            <a:pPr algn="ctr"/>
            <a:r>
              <a:rPr lang="en-US" dirty="0">
                <a:sym typeface="+mn-ea"/>
              </a:rPr>
              <a:t>Introduction to Web Development</a:t>
            </a:r>
            <a:endParaRPr lang="en-US" dirty="0"/>
          </a:p>
        </p:txBody>
      </p:sp>
      <p:sp>
        <p:nvSpPr>
          <p:cNvPr id="3" name="Content Placeholder 2"/>
          <p:cNvSpPr>
            <a:spLocks noGrp="1"/>
          </p:cNvSpPr>
          <p:nvPr>
            <p:ph idx="1"/>
          </p:nvPr>
        </p:nvSpPr>
        <p:spPr>
          <a:xfrm>
            <a:off x="838200" y="1370330"/>
            <a:ext cx="10515600" cy="4806950"/>
          </a:xfrm>
        </p:spPr>
        <p:txBody>
          <a:bodyPr>
            <a:normAutofit/>
          </a:bodyPr>
          <a:lstStyle/>
          <a:p>
            <a:r>
              <a:rPr lang="en-US" sz="1800"/>
              <a:t>Web development refers to the creating, building, and maintaining of websites. </a:t>
            </a:r>
          </a:p>
          <a:p>
            <a:r>
              <a:rPr lang="en-US" sz="1800"/>
              <a:t>It includes aspects such as web design, web publishing, web programming, and database management. </a:t>
            </a:r>
          </a:p>
          <a:p>
            <a:r>
              <a:rPr lang="en-US" sz="1800"/>
              <a:t>It is the creation of an application that works over the internet i.e. websites.</a:t>
            </a:r>
          </a:p>
          <a:p>
            <a:r>
              <a:rPr lang="en-US" sz="1800"/>
              <a:t>The word Web Development is made up of two words, that is:</a:t>
            </a:r>
          </a:p>
          <a:p>
            <a:pPr lvl="1"/>
            <a:r>
              <a:rPr lang="en-US" sz="1800"/>
              <a:t>Web: It refers to websites, web pages or anything that works over the internet.</a:t>
            </a:r>
          </a:p>
          <a:p>
            <a:pPr lvl="1"/>
            <a:r>
              <a:rPr lang="en-US" sz="1800"/>
              <a:t>Development: It refers to building the application from scratch.</a:t>
            </a:r>
          </a:p>
          <a:p>
            <a:r>
              <a:rPr lang="en-US" sz="1800">
                <a:sym typeface="+mn-ea"/>
              </a:rPr>
              <a:t>Web Development can be classified into two ways:</a:t>
            </a:r>
            <a:endParaRPr lang="en-US" sz="1800"/>
          </a:p>
          <a:p>
            <a:pPr lvl="1"/>
            <a:r>
              <a:rPr lang="en-US" sz="1800">
                <a:sym typeface="+mn-ea"/>
              </a:rPr>
              <a:t>Frontend Development</a:t>
            </a:r>
            <a:endParaRPr lang="en-US" sz="1800"/>
          </a:p>
          <a:p>
            <a:pPr lvl="1"/>
            <a:r>
              <a:rPr lang="en-US" sz="1800">
                <a:sym typeface="+mn-ea"/>
              </a:rPr>
              <a:t>Backend Development</a:t>
            </a:r>
            <a:endParaRPr lang="en-US" sz="1800"/>
          </a:p>
          <a:p>
            <a:pPr lvl="1"/>
            <a:r>
              <a:rPr lang="en-US" sz="1800">
                <a:sym typeface="+mn-ea"/>
              </a:rPr>
              <a:t>FullStack Development</a:t>
            </a:r>
            <a:endParaRPr lang="en-US" sz="1800"/>
          </a:p>
          <a:p>
            <a:endParaRPr lang="en-US" sz="1800">
              <a:sym typeface="+mn-ea"/>
            </a:endParaRPr>
          </a:p>
          <a:p>
            <a:r>
              <a:rPr lang="en-US" sz="1800">
                <a:sym typeface="+mn-ea"/>
              </a:rPr>
              <a:t>Let us discuss them in detail.</a:t>
            </a:r>
            <a:endParaRPr lang="en-US" sz="1800"/>
          </a:p>
          <a:p>
            <a:endParaRPr lang="en-US"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ym typeface="+mn-ea"/>
              </a:rPr>
              <a:t>Job-Roles and Skillset for UI/UX</a:t>
            </a:r>
            <a:endParaRPr lang="en-US" dirty="0"/>
          </a:p>
        </p:txBody>
      </p:sp>
      <p:sp>
        <p:nvSpPr>
          <p:cNvPr id="3" name="Content Placeholder 2"/>
          <p:cNvSpPr>
            <a:spLocks noGrp="1"/>
          </p:cNvSpPr>
          <p:nvPr>
            <p:ph idx="1"/>
          </p:nvPr>
        </p:nvSpPr>
        <p:spPr>
          <a:xfrm>
            <a:off x="838200" y="1825625"/>
            <a:ext cx="10515600" cy="3699510"/>
          </a:xfrm>
        </p:spPr>
        <p:txBody>
          <a:bodyPr>
            <a:normAutofit/>
          </a:bodyPr>
          <a:lstStyle/>
          <a:p>
            <a:r>
              <a:rPr lang="en-US" sz="2000" b="1">
                <a:sym typeface="+mn-ea"/>
              </a:rPr>
              <a:t>A UI UX designer </a:t>
            </a:r>
            <a:r>
              <a:rPr lang="en-US" sz="2000">
                <a:sym typeface="+mn-ea"/>
              </a:rPr>
              <a:t>is a professional who identifies new opportunities to create better user experiences. </a:t>
            </a:r>
          </a:p>
          <a:p>
            <a:r>
              <a:rPr lang="en-US" sz="2000">
                <a:sym typeface="+mn-ea"/>
              </a:rPr>
              <a:t>Aesthetically pleasing branding strategies help them effectively reach more customers. They also ensure that the end-to-end journey with their products or services meets desired outcomes.</a:t>
            </a:r>
            <a:endParaRPr lang="en-US" sz="2000"/>
          </a:p>
          <a:p>
            <a:r>
              <a:rPr lang="en-US" sz="2000" b="1"/>
              <a:t>UI/UX Designer responsibilities include:</a:t>
            </a:r>
          </a:p>
          <a:p>
            <a:pPr lvl="1"/>
            <a:r>
              <a:rPr lang="en-US" sz="2000"/>
              <a:t>Gathering and evaluating user requirements, in collaboration with product managers and engineers</a:t>
            </a:r>
          </a:p>
          <a:p>
            <a:pPr lvl="1"/>
            <a:r>
              <a:rPr lang="en-US" sz="2000"/>
              <a:t>Illustrating design ideas using storyboards, process flows and sitemaps</a:t>
            </a:r>
          </a:p>
          <a:p>
            <a:pPr lvl="1"/>
            <a:r>
              <a:rPr lang="en-US" sz="2000"/>
              <a:t>Designing graphic user interface elements, like menus, tabs and widgets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9755"/>
          </a:xfrm>
        </p:spPr>
        <p:txBody>
          <a:bodyPr>
            <a:normAutofit fontScale="90000"/>
          </a:bodyPr>
          <a:lstStyle/>
          <a:p>
            <a:pPr algn="ctr"/>
            <a:r>
              <a:rPr lang="en-US" dirty="0"/>
              <a:t>UI Design</a:t>
            </a:r>
          </a:p>
        </p:txBody>
      </p:sp>
      <p:sp>
        <p:nvSpPr>
          <p:cNvPr id="3" name="Content Placeholder 2"/>
          <p:cNvSpPr>
            <a:spLocks noGrp="1"/>
          </p:cNvSpPr>
          <p:nvPr>
            <p:ph idx="1"/>
          </p:nvPr>
        </p:nvSpPr>
        <p:spPr>
          <a:xfrm>
            <a:off x="838200" y="1219200"/>
            <a:ext cx="10515600" cy="4958080"/>
          </a:xfrm>
        </p:spPr>
        <p:txBody>
          <a:bodyPr/>
          <a:lstStyle/>
          <a:p>
            <a:r>
              <a:rPr lang="en-US">
                <a:sym typeface="+mn-ea"/>
              </a:rPr>
              <a:t>UI stands for user interface.</a:t>
            </a:r>
            <a:endParaRPr lang="en-US"/>
          </a:p>
          <a:p>
            <a:r>
              <a:rPr lang="en-US"/>
              <a:t>User interface (UI) design is likely the first thing you encounter when you use an application or visit a website.</a:t>
            </a:r>
          </a:p>
          <a:p>
            <a:r>
              <a:rPr lang="en-US">
                <a:sym typeface="+mn-ea"/>
              </a:rPr>
              <a:t>Anything you interact with as a user is part of the user interface. </a:t>
            </a:r>
            <a:endParaRPr lang="en-US"/>
          </a:p>
          <a:p>
            <a:r>
              <a:rPr lang="en-US"/>
              <a:t>User interface design is responsible for a product's appearance, interactivity, usability, behaviour, and overall feel. </a:t>
            </a:r>
          </a:p>
          <a:p>
            <a:r>
              <a:rPr lang="en-US"/>
              <a:t>UI design can determine whether a user has a positive experience with a product, so it's essential for companies and creators to familiarise themselves with UI design best practices.</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353" y="455930"/>
            <a:ext cx="10515600" cy="522605"/>
          </a:xfrm>
        </p:spPr>
        <p:txBody>
          <a:bodyPr>
            <a:normAutofit fontScale="90000"/>
          </a:bodyPr>
          <a:lstStyle/>
          <a:p>
            <a:r>
              <a:rPr lang="en-US" dirty="0"/>
              <a:t>3 Types of User Interface Design</a:t>
            </a:r>
          </a:p>
        </p:txBody>
      </p:sp>
      <p:sp>
        <p:nvSpPr>
          <p:cNvPr id="3" name="Content Placeholder 2"/>
          <p:cNvSpPr>
            <a:spLocks noGrp="1"/>
          </p:cNvSpPr>
          <p:nvPr>
            <p:ph idx="1"/>
          </p:nvPr>
        </p:nvSpPr>
        <p:spPr>
          <a:xfrm>
            <a:off x="838200" y="1207770"/>
            <a:ext cx="10515600" cy="4969510"/>
          </a:xfrm>
        </p:spPr>
        <p:txBody>
          <a:bodyPr/>
          <a:lstStyle/>
          <a:p>
            <a:r>
              <a:rPr lang="en-US"/>
              <a:t>Many different types of UI design exist. The chart below compiles a few of the most popular and well-known. </a:t>
            </a:r>
          </a:p>
        </p:txBody>
      </p:sp>
      <p:pic>
        <p:nvPicPr>
          <p:cNvPr id="4" name="Picture 3" descr="Screenshot 2024-01-12 at 9.40.02 AM"/>
          <p:cNvPicPr>
            <a:picLocks noChangeAspect="1"/>
          </p:cNvPicPr>
          <p:nvPr/>
        </p:nvPicPr>
        <p:blipFill>
          <a:blip r:embed="rId2"/>
          <a:stretch>
            <a:fillRect/>
          </a:stretch>
        </p:blipFill>
        <p:spPr>
          <a:xfrm>
            <a:off x="1456055" y="2399665"/>
            <a:ext cx="9453880" cy="35483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0870"/>
            <a:ext cx="10515600" cy="626745"/>
          </a:xfrm>
        </p:spPr>
        <p:txBody>
          <a:bodyPr>
            <a:normAutofit fontScale="90000"/>
          </a:bodyPr>
          <a:lstStyle/>
          <a:p>
            <a:pPr algn="ctr"/>
            <a:r>
              <a:rPr lang="en-US" dirty="0"/>
              <a:t>UI Design</a:t>
            </a:r>
          </a:p>
        </p:txBody>
      </p:sp>
      <p:sp>
        <p:nvSpPr>
          <p:cNvPr id="3" name="Content Placeholder 2"/>
          <p:cNvSpPr>
            <a:spLocks noGrp="1"/>
          </p:cNvSpPr>
          <p:nvPr>
            <p:ph idx="1"/>
          </p:nvPr>
        </p:nvSpPr>
        <p:spPr>
          <a:xfrm>
            <a:off x="838200" y="1237615"/>
            <a:ext cx="10515600" cy="5288915"/>
          </a:xfrm>
        </p:spPr>
        <p:txBody>
          <a:bodyPr>
            <a:normAutofit fontScale="97500" lnSpcReduction="10000"/>
          </a:bodyPr>
          <a:lstStyle/>
          <a:p>
            <a:endParaRPr lang="en-US" sz="2000"/>
          </a:p>
          <a:p>
            <a:r>
              <a:rPr lang="en-US" sz="2000"/>
              <a:t>Additional types of UI design include touchscreen user interface and form-based user interface. </a:t>
            </a:r>
          </a:p>
          <a:p>
            <a:r>
              <a:rPr lang="en-US" sz="2000"/>
              <a:t>Touchscreen user interfaces are GUIs that use touchscreen technology to let you swipe or click rather than needing to use a mouse or stylus.</a:t>
            </a:r>
          </a:p>
          <a:p>
            <a:r>
              <a:rPr lang="en-US" sz="2000"/>
              <a:t>Form-based user interfaces use text boxes, checkboxes, and other informational components. </a:t>
            </a:r>
          </a:p>
          <a:p>
            <a:r>
              <a:rPr lang="en-US" sz="2000"/>
              <a:t>They enable users to fill out electronic forms. </a:t>
            </a:r>
          </a:p>
          <a:p>
            <a:pPr marL="0" indent="0">
              <a:buNone/>
            </a:pPr>
            <a:endParaRPr lang="en-US" sz="2000"/>
          </a:p>
          <a:p>
            <a:r>
              <a:rPr lang="en-US" sz="2000" b="1"/>
              <a:t>Key principles of UI design</a:t>
            </a:r>
          </a:p>
          <a:p>
            <a:r>
              <a:rPr lang="en-US" sz="2000"/>
              <a:t>An easy way to recall the fundamental principles of UI design is to learn the four c’s:</a:t>
            </a:r>
          </a:p>
          <a:p>
            <a:r>
              <a:rPr lang="en-US" sz="2000"/>
              <a:t>Control: The users should be in control of the interface. </a:t>
            </a:r>
          </a:p>
          <a:p>
            <a:r>
              <a:rPr lang="en-US" sz="2000"/>
              <a:t>Consistency: Use common elements to make your UI predictable and easy to navigate, even for novice users.</a:t>
            </a:r>
          </a:p>
          <a:p>
            <a:r>
              <a:rPr lang="en-US" sz="2000"/>
              <a:t>Comfortability: Interacting with a product should be an effortless, comfortable experience. </a:t>
            </a:r>
          </a:p>
          <a:p>
            <a:r>
              <a:rPr lang="en-US" sz="2000"/>
              <a:t>Cognitive load: It’s critical to be mindful of bombarding users with content. Be as clear and concise as possible.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090"/>
          </a:xfrm>
        </p:spPr>
        <p:txBody>
          <a:bodyPr>
            <a:normAutofit fontScale="90000"/>
          </a:bodyPr>
          <a:lstStyle/>
          <a:p>
            <a:pPr algn="ctr"/>
            <a:r>
              <a:rPr lang="en-US" dirty="0">
                <a:sym typeface="+mn-ea"/>
              </a:rPr>
              <a:t>UI Design Tools</a:t>
            </a:r>
            <a:br>
              <a:rPr lang="en-US" dirty="0"/>
            </a:br>
            <a:endParaRPr lang="en-US" dirty="0"/>
          </a:p>
        </p:txBody>
      </p:sp>
      <p:sp>
        <p:nvSpPr>
          <p:cNvPr id="3" name="Content Placeholder 2"/>
          <p:cNvSpPr>
            <a:spLocks noGrp="1"/>
          </p:cNvSpPr>
          <p:nvPr>
            <p:ph idx="1"/>
          </p:nvPr>
        </p:nvSpPr>
        <p:spPr>
          <a:xfrm>
            <a:off x="838200" y="998855"/>
            <a:ext cx="10515600" cy="5178425"/>
          </a:xfrm>
        </p:spPr>
        <p:txBody>
          <a:bodyPr/>
          <a:lstStyle/>
          <a:p>
            <a:r>
              <a:rPr lang="en-US"/>
              <a:t>It is essential to have the right tools and technology to support your UI design efforts. </a:t>
            </a:r>
          </a:p>
          <a:p>
            <a:r>
              <a:rPr lang="en-US"/>
              <a:t>Various UI design tools and its features are listed below :</a:t>
            </a:r>
          </a:p>
          <a:p>
            <a:endParaRPr lang="en-US"/>
          </a:p>
        </p:txBody>
      </p:sp>
      <p:pic>
        <p:nvPicPr>
          <p:cNvPr id="4" name="Picture 3" descr="Screenshot 2024-01-12 at 9.48.27 AM"/>
          <p:cNvPicPr>
            <a:picLocks noChangeAspect="1"/>
          </p:cNvPicPr>
          <p:nvPr/>
        </p:nvPicPr>
        <p:blipFill>
          <a:blip r:embed="rId2"/>
          <a:stretch>
            <a:fillRect/>
          </a:stretch>
        </p:blipFill>
        <p:spPr>
          <a:xfrm>
            <a:off x="3110230" y="2581275"/>
            <a:ext cx="1466215" cy="3423920"/>
          </a:xfrm>
          <a:prstGeom prst="rect">
            <a:avLst/>
          </a:prstGeom>
        </p:spPr>
      </p:pic>
      <p:pic>
        <p:nvPicPr>
          <p:cNvPr id="5" name="Picture 4" descr="Screenshot 2024-01-12 at 9.48.36 AM"/>
          <p:cNvPicPr>
            <a:picLocks noChangeAspect="1"/>
          </p:cNvPicPr>
          <p:nvPr/>
        </p:nvPicPr>
        <p:blipFill>
          <a:blip r:embed="rId3"/>
          <a:stretch>
            <a:fillRect/>
          </a:stretch>
        </p:blipFill>
        <p:spPr>
          <a:xfrm>
            <a:off x="5351780" y="2581275"/>
            <a:ext cx="4109085" cy="35166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7840"/>
          </a:xfrm>
        </p:spPr>
        <p:txBody>
          <a:bodyPr>
            <a:normAutofit fontScale="90000"/>
          </a:bodyPr>
          <a:lstStyle/>
          <a:p>
            <a:pPr algn="ctr"/>
            <a:r>
              <a:rPr lang="en-US" dirty="0"/>
              <a:t>UX Design</a:t>
            </a:r>
          </a:p>
        </p:txBody>
      </p:sp>
      <p:sp>
        <p:nvSpPr>
          <p:cNvPr id="3" name="Content Placeholder 2"/>
          <p:cNvSpPr>
            <a:spLocks noGrp="1"/>
          </p:cNvSpPr>
          <p:nvPr>
            <p:ph idx="1"/>
          </p:nvPr>
        </p:nvSpPr>
        <p:spPr>
          <a:xfrm>
            <a:off x="838200" y="1161415"/>
            <a:ext cx="10515600" cy="5312410"/>
          </a:xfrm>
        </p:spPr>
        <p:txBody>
          <a:bodyPr>
            <a:normAutofit fontScale="90000"/>
          </a:bodyPr>
          <a:lstStyle/>
          <a:p>
            <a:r>
              <a:rPr lang="en-US"/>
              <a:t>UX means User Experience</a:t>
            </a:r>
          </a:p>
          <a:p>
            <a:r>
              <a:rPr lang="en-US"/>
              <a:t>User experience (UX) focuses on having a deep understanding of users, what they need, what they value, their abilities, and also their limitations.  </a:t>
            </a:r>
          </a:p>
          <a:p>
            <a:r>
              <a:rPr lang="en-US"/>
              <a:t>It also takes into account the business goals and objectives of the group managing the project. </a:t>
            </a:r>
          </a:p>
          <a:p>
            <a:r>
              <a:rPr lang="en-US"/>
              <a:t>UX best practices promote improving the quality of the user’s interaction with and perceptions of your product and any related services.</a:t>
            </a:r>
          </a:p>
          <a:p>
            <a:r>
              <a:rPr lang="en-US"/>
              <a:t>User experience (UX) design is the process design teams use to create products that provide meaningful and relevant experiences to users. </a:t>
            </a:r>
          </a:p>
          <a:p>
            <a:r>
              <a:rPr lang="en-US"/>
              <a:t>UX design involves the design of the entire process of acquiring and integrating the product, including aspects of branding, design, usability and function.</a:t>
            </a:r>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2455"/>
          </a:xfrm>
        </p:spPr>
        <p:txBody>
          <a:bodyPr>
            <a:normAutofit fontScale="90000"/>
          </a:bodyPr>
          <a:lstStyle/>
          <a:p>
            <a:pPr algn="ctr"/>
            <a:r>
              <a:rPr lang="en-US" dirty="0"/>
              <a:t>UX vs UI: What’s the Difference?</a:t>
            </a:r>
          </a:p>
        </p:txBody>
      </p:sp>
      <p:pic>
        <p:nvPicPr>
          <p:cNvPr id="4" name="Picture 3" descr="Screenshot 2024-01-12 at 9.56.56 AM"/>
          <p:cNvPicPr>
            <a:picLocks noChangeAspect="1"/>
          </p:cNvPicPr>
          <p:nvPr/>
        </p:nvPicPr>
        <p:blipFill>
          <a:blip r:embed="rId2"/>
          <a:stretch>
            <a:fillRect/>
          </a:stretch>
        </p:blipFill>
        <p:spPr>
          <a:xfrm>
            <a:off x="2026920" y="1102360"/>
            <a:ext cx="8557895" cy="5643245"/>
          </a:xfrm>
          <a:prstGeom prst="rect">
            <a:avLst/>
          </a:prstGeom>
        </p:spPr>
      </p:pic>
    </p:spTree>
  </p:cSld>
  <p:clrMapOvr>
    <a:masterClrMapping/>
  </p:clrMapOvr>
</p:sld>
</file>

<file path=ppt/theme/theme1.xml><?xml version="1.0" encoding="utf-8"?>
<a:theme xmlns:a="http://schemas.openxmlformats.org/drawingml/2006/main" name="THEMESS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SS" id="{DE1AC796-1DA7-45E1-80D1-83AEC7C311DC}" vid="{F8A1F139-2FA9-4D1B-8652-4E5CE5D64142}"/>
    </a:ext>
  </a:extLst>
</a:theme>
</file>

<file path=docProps/app.xml><?xml version="1.0" encoding="utf-8"?>
<Properties xmlns="http://schemas.openxmlformats.org/officeDocument/2006/extended-properties" xmlns:vt="http://schemas.openxmlformats.org/officeDocument/2006/docPropsVTypes">
  <Template>THEMESSS</Template>
  <TotalTime>7</TotalTime>
  <Words>2571</Words>
  <Application>Microsoft Office PowerPoint</Application>
  <PresentationFormat>Widescreen</PresentationFormat>
  <Paragraphs>190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Rockwell</vt:lpstr>
      <vt:lpstr>Times New Roman</vt:lpstr>
      <vt:lpstr>Times New Roman Regular</vt:lpstr>
      <vt:lpstr>Wingdings</vt:lpstr>
      <vt:lpstr>THEMESSS</vt:lpstr>
      <vt:lpstr>UNIT - VI</vt:lpstr>
      <vt:lpstr>Syllabus</vt:lpstr>
      <vt:lpstr>Introduction to Web Development</vt:lpstr>
      <vt:lpstr>UI Design</vt:lpstr>
      <vt:lpstr>3 Types of User Interface Design</vt:lpstr>
      <vt:lpstr>UI Design</vt:lpstr>
      <vt:lpstr>UI Design Tools </vt:lpstr>
      <vt:lpstr>UX Design</vt:lpstr>
      <vt:lpstr>UX vs UI: What’s the Difference?</vt:lpstr>
      <vt:lpstr>Frontend Development</vt:lpstr>
      <vt:lpstr>Front End Development</vt:lpstr>
      <vt:lpstr>Back End Development</vt:lpstr>
      <vt:lpstr>BACK End Development </vt:lpstr>
      <vt:lpstr>Full Stack Web Development</vt:lpstr>
      <vt:lpstr>Database</vt:lpstr>
      <vt:lpstr>Crud Application</vt:lpstr>
      <vt:lpstr>Crud Application </vt:lpstr>
      <vt:lpstr>Tools Used for Coding</vt:lpstr>
      <vt:lpstr>HTML</vt:lpstr>
      <vt:lpstr>CSS</vt:lpstr>
      <vt:lpstr>JavaScript</vt:lpstr>
      <vt:lpstr>Framework  </vt:lpstr>
      <vt:lpstr>PHP</vt:lpstr>
      <vt:lpstr>Single Page Application(SPA)</vt:lpstr>
      <vt:lpstr>Responsive Web Design</vt:lpstr>
      <vt:lpstr>Responsive vs. Adaptive design</vt:lpstr>
      <vt:lpstr>Mobile First Development</vt:lpstr>
      <vt:lpstr>Mobile First Development </vt:lpstr>
      <vt:lpstr>Job-Roles and Skillset for full stack  </vt:lpstr>
      <vt:lpstr>Job-Roles and Skillset for UI/UX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VI</dc:title>
  <dc:creator>divya</dc:creator>
  <cp:lastModifiedBy>Dalwinder Singh</cp:lastModifiedBy>
  <cp:revision>20</cp:revision>
  <dcterms:created xsi:type="dcterms:W3CDTF">2024-01-12T06:45:28Z</dcterms:created>
  <dcterms:modified xsi:type="dcterms:W3CDTF">2024-01-18T05:41:06Z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