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69" r:id="rId3"/>
    <p:sldId id="260" r:id="rId4"/>
    <p:sldId id="261" r:id="rId5"/>
    <p:sldId id="262" r:id="rId6"/>
    <p:sldId id="263" r:id="rId7"/>
    <p:sldId id="264" r:id="rId8"/>
    <p:sldId id="272" r:id="rId9"/>
    <p:sldId id="265" r:id="rId10"/>
    <p:sldId id="271" r:id="rId11"/>
    <p:sldId id="266" r:id="rId12"/>
    <p:sldId id="270" r:id="rId13"/>
    <p:sldId id="268" r:id="rId14"/>
    <p:sldId id="267"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p:scale>
          <a:sx n="50" d="100"/>
          <a:sy n="50" d="100"/>
        </p:scale>
        <p:origin x="-1272"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5E679FB-61AF-4FA7-8F39-C6C592CCDCE7}" type="datetimeFigureOut">
              <a:rPr lang="en-US" smtClean="0"/>
              <a:pPr/>
              <a:t>17-May-20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83EBA69-4A8A-4A18-8B97-97B842D776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E679FB-61AF-4FA7-8F39-C6C592CCDCE7}" type="datetimeFigureOut">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EBA69-4A8A-4A18-8B97-97B842D776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E679FB-61AF-4FA7-8F39-C6C592CCDCE7}" type="datetimeFigureOut">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EBA69-4A8A-4A18-8B97-97B842D776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5E679FB-61AF-4FA7-8F39-C6C592CCDCE7}" type="datetimeFigureOut">
              <a:rPr lang="en-US" smtClean="0"/>
              <a:pPr/>
              <a:t>17-May-20</a:t>
            </a:fld>
            <a:endParaRPr lang="en-US"/>
          </a:p>
        </p:txBody>
      </p:sp>
      <p:sp>
        <p:nvSpPr>
          <p:cNvPr id="9" name="Slide Number Placeholder 8"/>
          <p:cNvSpPr>
            <a:spLocks noGrp="1"/>
          </p:cNvSpPr>
          <p:nvPr>
            <p:ph type="sldNum" sz="quarter" idx="15"/>
          </p:nvPr>
        </p:nvSpPr>
        <p:spPr/>
        <p:txBody>
          <a:bodyPr rtlCol="0"/>
          <a:lstStyle/>
          <a:p>
            <a:fld id="{283EBA69-4A8A-4A18-8B97-97B842D7763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5E679FB-61AF-4FA7-8F39-C6C592CCDCE7}" type="datetimeFigureOut">
              <a:rPr lang="en-US" smtClean="0"/>
              <a:pPr/>
              <a:t>17-May-20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83EBA69-4A8A-4A18-8B97-97B842D776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5E679FB-61AF-4FA7-8F39-C6C592CCDCE7}" type="datetimeFigureOut">
              <a:rPr lang="en-US" smtClean="0"/>
              <a:pPr/>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EBA69-4A8A-4A18-8B97-97B842D7763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5E679FB-61AF-4FA7-8F39-C6C592CCDCE7}" type="datetimeFigureOut">
              <a:rPr lang="en-US" smtClean="0"/>
              <a:pPr/>
              <a:t>17-May-20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EBA69-4A8A-4A18-8B97-97B842D7763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5E679FB-61AF-4FA7-8F39-C6C592CCDCE7}" type="datetimeFigureOut">
              <a:rPr lang="en-US" smtClean="0"/>
              <a:pPr/>
              <a:t>17-May-20</a:t>
            </a:fld>
            <a:endParaRPr lang="en-US"/>
          </a:p>
        </p:txBody>
      </p:sp>
      <p:sp>
        <p:nvSpPr>
          <p:cNvPr id="7" name="Slide Number Placeholder 6"/>
          <p:cNvSpPr>
            <a:spLocks noGrp="1"/>
          </p:cNvSpPr>
          <p:nvPr>
            <p:ph type="sldNum" sz="quarter" idx="11"/>
          </p:nvPr>
        </p:nvSpPr>
        <p:spPr/>
        <p:txBody>
          <a:bodyPr rtlCol="0"/>
          <a:lstStyle/>
          <a:p>
            <a:fld id="{283EBA69-4A8A-4A18-8B97-97B842D7763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679FB-61AF-4FA7-8F39-C6C592CCDCE7}" type="datetimeFigureOut">
              <a:rPr lang="en-US" smtClean="0"/>
              <a:pPr/>
              <a:t>17-May-20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EBA69-4A8A-4A18-8B97-97B842D776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5E679FB-61AF-4FA7-8F39-C6C592CCDCE7}" type="datetimeFigureOut">
              <a:rPr lang="en-US" smtClean="0"/>
              <a:pPr/>
              <a:t>17-May-20</a:t>
            </a:fld>
            <a:endParaRPr lang="en-US"/>
          </a:p>
        </p:txBody>
      </p:sp>
      <p:sp>
        <p:nvSpPr>
          <p:cNvPr id="22" name="Slide Number Placeholder 21"/>
          <p:cNvSpPr>
            <a:spLocks noGrp="1"/>
          </p:cNvSpPr>
          <p:nvPr>
            <p:ph type="sldNum" sz="quarter" idx="15"/>
          </p:nvPr>
        </p:nvSpPr>
        <p:spPr/>
        <p:txBody>
          <a:bodyPr rtlCol="0"/>
          <a:lstStyle/>
          <a:p>
            <a:fld id="{283EBA69-4A8A-4A18-8B97-97B842D7763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5E679FB-61AF-4FA7-8F39-C6C592CCDCE7}" type="datetimeFigureOut">
              <a:rPr lang="en-US" smtClean="0"/>
              <a:pPr/>
              <a:t>17-May-20</a:t>
            </a:fld>
            <a:endParaRPr lang="en-US"/>
          </a:p>
        </p:txBody>
      </p:sp>
      <p:sp>
        <p:nvSpPr>
          <p:cNvPr id="18" name="Slide Number Placeholder 17"/>
          <p:cNvSpPr>
            <a:spLocks noGrp="1"/>
          </p:cNvSpPr>
          <p:nvPr>
            <p:ph type="sldNum" sz="quarter" idx="11"/>
          </p:nvPr>
        </p:nvSpPr>
        <p:spPr/>
        <p:txBody>
          <a:bodyPr rtlCol="0"/>
          <a:lstStyle/>
          <a:p>
            <a:fld id="{283EBA69-4A8A-4A18-8B97-97B842D7763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5E679FB-61AF-4FA7-8F39-C6C592CCDCE7}" type="datetimeFigureOut">
              <a:rPr lang="en-US" smtClean="0"/>
              <a:pPr/>
              <a:t>17-May-20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83EBA69-4A8A-4A18-8B97-97B842D776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19800"/>
            <a:ext cx="91440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lumMod val="75000"/>
                </a:schemeClr>
              </a:solidFill>
            </a:endParaRPr>
          </a:p>
        </p:txBody>
      </p:sp>
      <p:sp>
        <p:nvSpPr>
          <p:cNvPr id="4" name="Down Arrow Callout 3"/>
          <p:cNvSpPr/>
          <p:nvPr/>
        </p:nvSpPr>
        <p:spPr>
          <a:xfrm>
            <a:off x="0" y="0"/>
            <a:ext cx="9144000" cy="41910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bg2"/>
                </a:solidFill>
                <a:latin typeface="Showcard Gothic" pitchFamily="82" charset="0"/>
                <a:cs typeface="Times New Roman" pitchFamily="18" charset="0"/>
              </a:rPr>
              <a:t>E-FARMERS</a:t>
            </a:r>
          </a:p>
        </p:txBody>
      </p:sp>
      <p:sp>
        <p:nvSpPr>
          <p:cNvPr id="6" name="Rectangle 5"/>
          <p:cNvSpPr/>
          <p:nvPr/>
        </p:nvSpPr>
        <p:spPr>
          <a:xfrm>
            <a:off x="0" y="259080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572000" y="6172200"/>
            <a:ext cx="4331242" cy="461665"/>
          </a:xfrm>
          <a:prstGeom prst="rect">
            <a:avLst/>
          </a:prstGeom>
          <a:noFill/>
        </p:spPr>
        <p:txBody>
          <a:bodyPr wrap="square" rtlCol="0">
            <a:spAutoFit/>
          </a:bodyPr>
          <a:lstStyle/>
          <a:p>
            <a:r>
              <a:rPr lang="en-US" sz="2400" dirty="0">
                <a:solidFill>
                  <a:schemeClr val="bg1"/>
                </a:solidFill>
                <a:latin typeface="Times New Roman" pitchFamily="18" charset="0"/>
                <a:cs typeface="Times New Roman" pitchFamily="18" charset="0"/>
              </a:rPr>
              <a:t>- By </a:t>
            </a:r>
            <a:r>
              <a:rPr lang="en-US" sz="2400" dirty="0" smtClean="0">
                <a:solidFill>
                  <a:schemeClr val="bg1"/>
                </a:solidFill>
                <a:latin typeface="Times New Roman" pitchFamily="18" charset="0"/>
                <a:cs typeface="Times New Roman" pitchFamily="18" charset="0"/>
              </a:rPr>
              <a:t>Team CHEAP CODERS</a:t>
            </a:r>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Farmer And Industry Interface:</a:t>
            </a:r>
            <a:endParaRPr lang="en-US" dirty="0"/>
          </a:p>
        </p:txBody>
      </p:sp>
      <p:pic>
        <p:nvPicPr>
          <p:cNvPr id="4" name="Content Placeholder 3" descr="industrymain.jpeg"/>
          <p:cNvPicPr>
            <a:picLocks noGrp="1" noChangeAspect="1"/>
          </p:cNvPicPr>
          <p:nvPr>
            <p:ph sz="quarter" idx="1"/>
          </p:nvPr>
        </p:nvPicPr>
        <p:blipFill>
          <a:blip r:embed="rId2"/>
          <a:stretch>
            <a:fillRect/>
          </a:stretch>
        </p:blipFill>
        <p:spPr>
          <a:xfrm>
            <a:off x="152400" y="2286000"/>
            <a:ext cx="3962400" cy="4191000"/>
          </a:xfrm>
        </p:spPr>
      </p:pic>
      <p:pic>
        <p:nvPicPr>
          <p:cNvPr id="5" name="Picture 4" descr="farmermain.jpeg"/>
          <p:cNvPicPr>
            <a:picLocks noChangeAspect="1"/>
          </p:cNvPicPr>
          <p:nvPr/>
        </p:nvPicPr>
        <p:blipFill>
          <a:blip r:embed="rId3"/>
          <a:stretch>
            <a:fillRect/>
          </a:stretch>
        </p:blipFill>
        <p:spPr>
          <a:xfrm>
            <a:off x="3962400" y="2209800"/>
            <a:ext cx="4648200" cy="4343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r>
              <a:rPr lang="en-US" sz="4000" b="1" dirty="0">
                <a:solidFill>
                  <a:schemeClr val="accent6">
                    <a:lumMod val="50000"/>
                  </a:schemeClr>
                </a:solidFill>
                <a:latin typeface="Times New Roman" pitchFamily="18" charset="0"/>
                <a:cs typeface="Times New Roman" pitchFamily="18" charset="0"/>
              </a:rPr>
              <a:t>Technology Stack:</a:t>
            </a:r>
          </a:p>
        </p:txBody>
      </p:sp>
      <p:sp>
        <p:nvSpPr>
          <p:cNvPr id="3" name="Content Placeholder 2"/>
          <p:cNvSpPr>
            <a:spLocks noGrp="1"/>
          </p:cNvSpPr>
          <p:nvPr>
            <p:ph sz="quarter" idx="1"/>
          </p:nvPr>
        </p:nvSpPr>
        <p:spPr/>
        <p:txBody>
          <a:bodyPr>
            <a:normAutofit/>
          </a:bodyPr>
          <a:lstStyle/>
          <a:p>
            <a:r>
              <a:rPr lang="en-US" sz="2000" dirty="0">
                <a:latin typeface="Times New Roman" pitchFamily="18" charset="0"/>
                <a:cs typeface="Times New Roman" pitchFamily="18" charset="0"/>
              </a:rPr>
              <a:t>Android Studio (java)</a:t>
            </a:r>
          </a:p>
          <a:p>
            <a:r>
              <a:rPr lang="en-US" sz="2000" dirty="0">
                <a:latin typeface="Times New Roman" pitchFamily="18" charset="0"/>
                <a:cs typeface="Times New Roman" pitchFamily="18" charset="0"/>
              </a:rPr>
              <a:t>Web Technologies like </a:t>
            </a:r>
            <a:r>
              <a:rPr lang="en-US" sz="2000" dirty="0" smtClean="0">
                <a:latin typeface="Times New Roman" pitchFamily="18" charset="0"/>
                <a:cs typeface="Times New Roman" pitchFamily="18" charset="0"/>
              </a:rPr>
              <a:t>PYTHON-FLASK, </a:t>
            </a:r>
            <a:r>
              <a:rPr lang="en-US" sz="2000" dirty="0">
                <a:latin typeface="Times New Roman" pitchFamily="18" charset="0"/>
                <a:cs typeface="Times New Roman" pitchFamily="18" charset="0"/>
              </a:rPr>
              <a:t>HTML, CSS, JAVA SCRIPT.</a:t>
            </a:r>
          </a:p>
          <a:p>
            <a:r>
              <a:rPr lang="en-US" sz="2000" smtClean="0">
                <a:latin typeface="Times New Roman" pitchFamily="18" charset="0"/>
                <a:cs typeface="Times New Roman" pitchFamily="18" charset="0"/>
              </a:rPr>
              <a:t>SQL-ALCHEMY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Rectangle 229">
            <a:extLst>
              <a:ext uri="{FF2B5EF4-FFF2-40B4-BE49-F238E27FC236}">
                <a16:creationId xmlns:a16="http://schemas.microsoft.com/office/drawing/2014/main" xmlns="" id="{6AAD84F4-B979-4DFC-947D-7DCF53FC6141}"/>
              </a:ext>
            </a:extLst>
          </p:cNvPr>
          <p:cNvSpPr/>
          <p:nvPr/>
        </p:nvSpPr>
        <p:spPr>
          <a:xfrm>
            <a:off x="6657975" y="201454"/>
            <a:ext cx="1876425" cy="6383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xmlns="" id="{DAA65E58-5C86-4B30-8A5E-84D1942C83FA}"/>
              </a:ext>
            </a:extLst>
          </p:cNvPr>
          <p:cNvSpPr>
            <a:spLocks noGrp="1"/>
          </p:cNvSpPr>
          <p:nvPr>
            <p:ph type="title"/>
          </p:nvPr>
        </p:nvSpPr>
        <p:spPr>
          <a:xfrm>
            <a:off x="457199" y="62953"/>
            <a:ext cx="7467600" cy="766281"/>
          </a:xfrm>
        </p:spPr>
        <p:txBody>
          <a:bodyPr>
            <a:normAutofit/>
          </a:bodyPr>
          <a:lstStyle/>
          <a:p>
            <a:r>
              <a:rPr lang="en-IN" sz="4000" dirty="0" err="1"/>
              <a:t>DataBase</a:t>
            </a:r>
            <a:r>
              <a:rPr lang="en-IN" sz="4000" dirty="0"/>
              <a:t> schema:</a:t>
            </a:r>
          </a:p>
        </p:txBody>
      </p:sp>
      <p:sp>
        <p:nvSpPr>
          <p:cNvPr id="4" name="Rectangle 3">
            <a:extLst>
              <a:ext uri="{FF2B5EF4-FFF2-40B4-BE49-F238E27FC236}">
                <a16:creationId xmlns:a16="http://schemas.microsoft.com/office/drawing/2014/main" xmlns="" id="{BA805C10-F9E2-4919-9E19-11D8E2E3C775}"/>
              </a:ext>
            </a:extLst>
          </p:cNvPr>
          <p:cNvSpPr/>
          <p:nvPr/>
        </p:nvSpPr>
        <p:spPr>
          <a:xfrm>
            <a:off x="470296" y="1409699"/>
            <a:ext cx="1171575" cy="15144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xmlns="" id="{6F43F97E-9F8E-4998-91C4-D07B8303608F}"/>
              </a:ext>
            </a:extLst>
          </p:cNvPr>
          <p:cNvSpPr/>
          <p:nvPr/>
        </p:nvSpPr>
        <p:spPr>
          <a:xfrm>
            <a:off x="-609600" y="3048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A5981A89-EDFC-4AD9-93F6-316404F44599}"/>
              </a:ext>
            </a:extLst>
          </p:cNvPr>
          <p:cNvSpPr/>
          <p:nvPr/>
        </p:nvSpPr>
        <p:spPr>
          <a:xfrm>
            <a:off x="2133600" y="1371600"/>
            <a:ext cx="1181100" cy="16413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xmlns="" id="{27DA3778-22D4-447D-8CA1-5C6EA87CEC54}"/>
              </a:ext>
            </a:extLst>
          </p:cNvPr>
          <p:cNvSpPr/>
          <p:nvPr/>
        </p:nvSpPr>
        <p:spPr>
          <a:xfrm>
            <a:off x="3735585" y="1264487"/>
            <a:ext cx="1238250" cy="2042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xmlns="" id="{A7608A9F-BA57-443C-A459-4831C3089346}"/>
              </a:ext>
            </a:extLst>
          </p:cNvPr>
          <p:cNvSpPr/>
          <p:nvPr/>
        </p:nvSpPr>
        <p:spPr>
          <a:xfrm>
            <a:off x="5495925" y="1381124"/>
            <a:ext cx="1162050" cy="15144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3" name="Rectangle 12">
            <a:extLst>
              <a:ext uri="{FF2B5EF4-FFF2-40B4-BE49-F238E27FC236}">
                <a16:creationId xmlns:a16="http://schemas.microsoft.com/office/drawing/2014/main" xmlns="" id="{93CD67FB-B362-40EA-949B-3AF2B0E50CB6}"/>
              </a:ext>
            </a:extLst>
          </p:cNvPr>
          <p:cNvSpPr/>
          <p:nvPr/>
        </p:nvSpPr>
        <p:spPr>
          <a:xfrm>
            <a:off x="7014863" y="1307068"/>
            <a:ext cx="1271587" cy="15144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4" name="Rectangle 13">
            <a:extLst>
              <a:ext uri="{FF2B5EF4-FFF2-40B4-BE49-F238E27FC236}">
                <a16:creationId xmlns:a16="http://schemas.microsoft.com/office/drawing/2014/main" xmlns="" id="{3703E08F-3EBF-4893-8C6E-87F4E61C3192}"/>
              </a:ext>
            </a:extLst>
          </p:cNvPr>
          <p:cNvSpPr/>
          <p:nvPr/>
        </p:nvSpPr>
        <p:spPr>
          <a:xfrm>
            <a:off x="513157" y="5448301"/>
            <a:ext cx="2257428" cy="1370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xmlns="" id="{E061AA66-BB82-462D-BC44-344490C99A46}"/>
              </a:ext>
            </a:extLst>
          </p:cNvPr>
          <p:cNvSpPr/>
          <p:nvPr/>
        </p:nvSpPr>
        <p:spPr>
          <a:xfrm>
            <a:off x="297242" y="3563034"/>
            <a:ext cx="1658956" cy="15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6" name="Rectangle 15">
            <a:extLst>
              <a:ext uri="{FF2B5EF4-FFF2-40B4-BE49-F238E27FC236}">
                <a16:creationId xmlns:a16="http://schemas.microsoft.com/office/drawing/2014/main" xmlns="" id="{7EB9202A-3A36-4C04-82A2-83A33CC589A6}"/>
              </a:ext>
            </a:extLst>
          </p:cNvPr>
          <p:cNvSpPr/>
          <p:nvPr/>
        </p:nvSpPr>
        <p:spPr>
          <a:xfrm>
            <a:off x="2143125" y="3581400"/>
            <a:ext cx="1171575" cy="15144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xmlns="" id="{5FC6AE14-C235-4178-84E6-78E0B66BC011}"/>
              </a:ext>
            </a:extLst>
          </p:cNvPr>
          <p:cNvSpPr/>
          <p:nvPr/>
        </p:nvSpPr>
        <p:spPr>
          <a:xfrm>
            <a:off x="5534023" y="3044033"/>
            <a:ext cx="1250750" cy="19409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xmlns="" id="{9255D2A0-FD7E-4077-9AE7-FB9344B1E3AC}"/>
              </a:ext>
            </a:extLst>
          </p:cNvPr>
          <p:cNvSpPr/>
          <p:nvPr/>
        </p:nvSpPr>
        <p:spPr>
          <a:xfrm>
            <a:off x="3732611" y="3628429"/>
            <a:ext cx="1171575" cy="15144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9" name="Rectangle 18">
            <a:extLst>
              <a:ext uri="{FF2B5EF4-FFF2-40B4-BE49-F238E27FC236}">
                <a16:creationId xmlns:a16="http://schemas.microsoft.com/office/drawing/2014/main" xmlns="" id="{75E50D54-C393-4EC0-B1DF-DF581E3FEDDF}"/>
              </a:ext>
            </a:extLst>
          </p:cNvPr>
          <p:cNvSpPr/>
          <p:nvPr/>
        </p:nvSpPr>
        <p:spPr>
          <a:xfrm>
            <a:off x="7080499" y="3012967"/>
            <a:ext cx="1171575" cy="22107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xmlns="" id="{7193793B-01F1-4150-9FC4-8B8CA0BB8247}"/>
              </a:ext>
            </a:extLst>
          </p:cNvPr>
          <p:cNvCxnSpPr>
            <a:cxnSpLocks/>
          </p:cNvCxnSpPr>
          <p:nvPr/>
        </p:nvCxnSpPr>
        <p:spPr>
          <a:xfrm>
            <a:off x="457199" y="1676400"/>
            <a:ext cx="1184672"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xmlns="" id="{A9AE9FBD-1B91-4C33-87D8-8E2192BA8CC8}"/>
              </a:ext>
            </a:extLst>
          </p:cNvPr>
          <p:cNvCxnSpPr>
            <a:cxnSpLocks/>
          </p:cNvCxnSpPr>
          <p:nvPr/>
        </p:nvCxnSpPr>
        <p:spPr>
          <a:xfrm>
            <a:off x="228601" y="3962400"/>
            <a:ext cx="1703786"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xmlns="" id="{C1681FB2-2649-4076-9EC3-E57FC0C993E9}"/>
              </a:ext>
            </a:extLst>
          </p:cNvPr>
          <p:cNvCxnSpPr>
            <a:cxnSpLocks/>
          </p:cNvCxnSpPr>
          <p:nvPr/>
        </p:nvCxnSpPr>
        <p:spPr>
          <a:xfrm>
            <a:off x="2143125" y="1676400"/>
            <a:ext cx="1184672"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7DC28A26-0C8D-46DE-9485-485416E7C86B}"/>
              </a:ext>
            </a:extLst>
          </p:cNvPr>
          <p:cNvCxnSpPr>
            <a:cxnSpLocks/>
          </p:cNvCxnSpPr>
          <p:nvPr/>
        </p:nvCxnSpPr>
        <p:spPr>
          <a:xfrm>
            <a:off x="7105649" y="3394114"/>
            <a:ext cx="1132879" cy="1181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041DB53A-1C89-451F-B516-0646BE971E16}"/>
              </a:ext>
            </a:extLst>
          </p:cNvPr>
          <p:cNvCxnSpPr>
            <a:cxnSpLocks/>
          </p:cNvCxnSpPr>
          <p:nvPr/>
        </p:nvCxnSpPr>
        <p:spPr>
          <a:xfrm>
            <a:off x="5562600" y="3563034"/>
            <a:ext cx="1142998"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xmlns="" id="{65B479A4-4EEA-49B5-8F7B-E87BB45D0265}"/>
              </a:ext>
            </a:extLst>
          </p:cNvPr>
          <p:cNvCxnSpPr>
            <a:cxnSpLocks/>
          </p:cNvCxnSpPr>
          <p:nvPr/>
        </p:nvCxnSpPr>
        <p:spPr>
          <a:xfrm>
            <a:off x="3730227" y="3962400"/>
            <a:ext cx="1175147"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D234FC5C-5CD2-4464-830B-9F31C7B623AE}"/>
              </a:ext>
            </a:extLst>
          </p:cNvPr>
          <p:cNvCxnSpPr>
            <a:cxnSpLocks/>
          </p:cNvCxnSpPr>
          <p:nvPr/>
        </p:nvCxnSpPr>
        <p:spPr>
          <a:xfrm>
            <a:off x="7010399" y="1676400"/>
            <a:ext cx="1228129"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xmlns="" id="{C0D90499-81B8-4F52-AB4A-AD91C453A764}"/>
              </a:ext>
            </a:extLst>
          </p:cNvPr>
          <p:cNvCxnSpPr>
            <a:cxnSpLocks/>
          </p:cNvCxnSpPr>
          <p:nvPr/>
        </p:nvCxnSpPr>
        <p:spPr>
          <a:xfrm>
            <a:off x="3760515" y="1704976"/>
            <a:ext cx="1184672"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2CBDC8B8-FEE4-4533-B987-43E3C56E40F5}"/>
              </a:ext>
            </a:extLst>
          </p:cNvPr>
          <p:cNvCxnSpPr>
            <a:cxnSpLocks/>
          </p:cNvCxnSpPr>
          <p:nvPr/>
        </p:nvCxnSpPr>
        <p:spPr>
          <a:xfrm>
            <a:off x="2143125" y="3962400"/>
            <a:ext cx="1184672"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xmlns="" id="{33E25EF0-AB44-41BD-8D41-58B27603678B}"/>
              </a:ext>
            </a:extLst>
          </p:cNvPr>
          <p:cNvCxnSpPr>
            <a:cxnSpLocks/>
          </p:cNvCxnSpPr>
          <p:nvPr/>
        </p:nvCxnSpPr>
        <p:spPr>
          <a:xfrm>
            <a:off x="5495925" y="1676400"/>
            <a:ext cx="1162050" cy="0"/>
          </a:xfrm>
          <a:prstGeom prst="line">
            <a:avLst/>
          </a:prstGeom>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xmlns="" id="{7D329035-A5FF-4F19-93BC-E964FC1365AC}"/>
              </a:ext>
            </a:extLst>
          </p:cNvPr>
          <p:cNvSpPr txBox="1"/>
          <p:nvPr/>
        </p:nvSpPr>
        <p:spPr>
          <a:xfrm>
            <a:off x="607816" y="1362074"/>
            <a:ext cx="1019174" cy="369332"/>
          </a:xfrm>
          <a:prstGeom prst="rect">
            <a:avLst/>
          </a:prstGeom>
          <a:noFill/>
        </p:spPr>
        <p:txBody>
          <a:bodyPr wrap="square" rtlCol="0">
            <a:spAutoFit/>
          </a:bodyPr>
          <a:lstStyle/>
          <a:p>
            <a:r>
              <a:rPr lang="en-IN" dirty="0"/>
              <a:t>Group</a:t>
            </a:r>
          </a:p>
        </p:txBody>
      </p:sp>
      <p:sp>
        <p:nvSpPr>
          <p:cNvPr id="54" name="TextBox 53">
            <a:extLst>
              <a:ext uri="{FF2B5EF4-FFF2-40B4-BE49-F238E27FC236}">
                <a16:creationId xmlns:a16="http://schemas.microsoft.com/office/drawing/2014/main" xmlns="" id="{9965EF5A-CF72-4D67-8C99-35DD0380721B}"/>
              </a:ext>
            </a:extLst>
          </p:cNvPr>
          <p:cNvSpPr txBox="1"/>
          <p:nvPr/>
        </p:nvSpPr>
        <p:spPr>
          <a:xfrm>
            <a:off x="2286000" y="1307068"/>
            <a:ext cx="1019174" cy="369332"/>
          </a:xfrm>
          <a:prstGeom prst="rect">
            <a:avLst/>
          </a:prstGeom>
          <a:noFill/>
        </p:spPr>
        <p:txBody>
          <a:bodyPr wrap="square" rtlCol="0">
            <a:spAutoFit/>
          </a:bodyPr>
          <a:lstStyle/>
          <a:p>
            <a:r>
              <a:rPr lang="en-IN" dirty="0"/>
              <a:t>Admin</a:t>
            </a:r>
          </a:p>
        </p:txBody>
      </p:sp>
      <p:sp>
        <p:nvSpPr>
          <p:cNvPr id="55" name="TextBox 54">
            <a:extLst>
              <a:ext uri="{FF2B5EF4-FFF2-40B4-BE49-F238E27FC236}">
                <a16:creationId xmlns:a16="http://schemas.microsoft.com/office/drawing/2014/main" xmlns="" id="{EC401C85-0B8D-43C6-A449-0BE8AC7D2317}"/>
              </a:ext>
            </a:extLst>
          </p:cNvPr>
          <p:cNvSpPr txBox="1"/>
          <p:nvPr/>
        </p:nvSpPr>
        <p:spPr>
          <a:xfrm>
            <a:off x="3829050" y="1307068"/>
            <a:ext cx="1019174" cy="369332"/>
          </a:xfrm>
          <a:prstGeom prst="rect">
            <a:avLst/>
          </a:prstGeom>
          <a:noFill/>
        </p:spPr>
        <p:txBody>
          <a:bodyPr wrap="square" rtlCol="0">
            <a:spAutoFit/>
          </a:bodyPr>
          <a:lstStyle/>
          <a:p>
            <a:r>
              <a:rPr lang="en-IN" dirty="0"/>
              <a:t>Farmer</a:t>
            </a:r>
          </a:p>
        </p:txBody>
      </p:sp>
      <p:sp>
        <p:nvSpPr>
          <p:cNvPr id="56" name="TextBox 55">
            <a:extLst>
              <a:ext uri="{FF2B5EF4-FFF2-40B4-BE49-F238E27FC236}">
                <a16:creationId xmlns:a16="http://schemas.microsoft.com/office/drawing/2014/main" xmlns="" id="{EC14E037-8ED8-425A-BC4B-7279C46D4F4E}"/>
              </a:ext>
            </a:extLst>
          </p:cNvPr>
          <p:cNvSpPr txBox="1"/>
          <p:nvPr/>
        </p:nvSpPr>
        <p:spPr>
          <a:xfrm>
            <a:off x="5562600" y="1335644"/>
            <a:ext cx="1019174" cy="369332"/>
          </a:xfrm>
          <a:prstGeom prst="rect">
            <a:avLst/>
          </a:prstGeom>
          <a:noFill/>
        </p:spPr>
        <p:txBody>
          <a:bodyPr wrap="square" rtlCol="0">
            <a:spAutoFit/>
          </a:bodyPr>
          <a:lstStyle/>
          <a:p>
            <a:r>
              <a:rPr lang="en-IN" dirty="0"/>
              <a:t>  Crop  </a:t>
            </a:r>
          </a:p>
        </p:txBody>
      </p:sp>
      <p:sp>
        <p:nvSpPr>
          <p:cNvPr id="57" name="TextBox 56">
            <a:extLst>
              <a:ext uri="{FF2B5EF4-FFF2-40B4-BE49-F238E27FC236}">
                <a16:creationId xmlns:a16="http://schemas.microsoft.com/office/drawing/2014/main" xmlns="" id="{31E4A3E1-7314-4F8F-B850-A5F861EE65B7}"/>
              </a:ext>
            </a:extLst>
          </p:cNvPr>
          <p:cNvSpPr txBox="1"/>
          <p:nvPr/>
        </p:nvSpPr>
        <p:spPr>
          <a:xfrm>
            <a:off x="7038974" y="1276779"/>
            <a:ext cx="1271587" cy="369332"/>
          </a:xfrm>
          <a:prstGeom prst="rect">
            <a:avLst/>
          </a:prstGeom>
          <a:noFill/>
        </p:spPr>
        <p:txBody>
          <a:bodyPr wrap="square" rtlCol="0">
            <a:spAutoFit/>
          </a:bodyPr>
          <a:lstStyle/>
          <a:p>
            <a:r>
              <a:rPr lang="en-IN" dirty="0"/>
              <a:t>Fertilizer</a:t>
            </a:r>
          </a:p>
        </p:txBody>
      </p:sp>
      <p:sp>
        <p:nvSpPr>
          <p:cNvPr id="58" name="TextBox 57">
            <a:extLst>
              <a:ext uri="{FF2B5EF4-FFF2-40B4-BE49-F238E27FC236}">
                <a16:creationId xmlns:a16="http://schemas.microsoft.com/office/drawing/2014/main" xmlns="" id="{2D17F673-79EE-417F-87B4-2DF363D8D6FF}"/>
              </a:ext>
            </a:extLst>
          </p:cNvPr>
          <p:cNvSpPr txBox="1"/>
          <p:nvPr/>
        </p:nvSpPr>
        <p:spPr>
          <a:xfrm rot="10800000" flipV="1">
            <a:off x="228600" y="3591608"/>
            <a:ext cx="1764503" cy="369332"/>
          </a:xfrm>
          <a:prstGeom prst="rect">
            <a:avLst/>
          </a:prstGeom>
          <a:noFill/>
        </p:spPr>
        <p:txBody>
          <a:bodyPr wrap="square" rtlCol="0">
            <a:spAutoFit/>
          </a:bodyPr>
          <a:lstStyle/>
          <a:p>
            <a:r>
              <a:rPr lang="en-IN" dirty="0"/>
              <a:t>Group(far-</a:t>
            </a:r>
            <a:r>
              <a:rPr lang="en-IN" dirty="0" err="1"/>
              <a:t>fert</a:t>
            </a:r>
            <a:r>
              <a:rPr lang="en-IN" dirty="0"/>
              <a:t>)  </a:t>
            </a:r>
          </a:p>
        </p:txBody>
      </p:sp>
      <p:sp>
        <p:nvSpPr>
          <p:cNvPr id="62" name="TextBox 61">
            <a:extLst>
              <a:ext uri="{FF2B5EF4-FFF2-40B4-BE49-F238E27FC236}">
                <a16:creationId xmlns:a16="http://schemas.microsoft.com/office/drawing/2014/main" xmlns="" id="{DDFB0E40-D1F3-4EA8-A837-7D23FD7D6C35}"/>
              </a:ext>
            </a:extLst>
          </p:cNvPr>
          <p:cNvSpPr txBox="1"/>
          <p:nvPr/>
        </p:nvSpPr>
        <p:spPr>
          <a:xfrm rot="10800000" flipV="1">
            <a:off x="2143123" y="3600450"/>
            <a:ext cx="1664491" cy="371476"/>
          </a:xfrm>
          <a:prstGeom prst="rect">
            <a:avLst/>
          </a:prstGeom>
          <a:noFill/>
        </p:spPr>
        <p:txBody>
          <a:bodyPr wrap="square" rtlCol="0">
            <a:spAutoFit/>
          </a:bodyPr>
          <a:lstStyle/>
          <a:p>
            <a:r>
              <a:rPr lang="en-IN" dirty="0"/>
              <a:t>Far-crop  </a:t>
            </a:r>
          </a:p>
        </p:txBody>
      </p:sp>
      <p:sp>
        <p:nvSpPr>
          <p:cNvPr id="63" name="TextBox 62">
            <a:extLst>
              <a:ext uri="{FF2B5EF4-FFF2-40B4-BE49-F238E27FC236}">
                <a16:creationId xmlns:a16="http://schemas.microsoft.com/office/drawing/2014/main" xmlns="" id="{2E9883F8-7C0A-4CCA-B80E-1E89DB514DEE}"/>
              </a:ext>
            </a:extLst>
          </p:cNvPr>
          <p:cNvSpPr txBox="1"/>
          <p:nvPr/>
        </p:nvSpPr>
        <p:spPr>
          <a:xfrm rot="10800000" flipV="1">
            <a:off x="3767137" y="3581399"/>
            <a:ext cx="1664491" cy="371476"/>
          </a:xfrm>
          <a:prstGeom prst="rect">
            <a:avLst/>
          </a:prstGeom>
          <a:noFill/>
        </p:spPr>
        <p:txBody>
          <a:bodyPr wrap="square" rtlCol="0">
            <a:spAutoFit/>
          </a:bodyPr>
          <a:lstStyle/>
          <a:p>
            <a:r>
              <a:rPr lang="en-IN" dirty="0"/>
              <a:t>Fert-crop  </a:t>
            </a:r>
          </a:p>
        </p:txBody>
      </p:sp>
      <p:sp>
        <p:nvSpPr>
          <p:cNvPr id="64" name="TextBox 63">
            <a:extLst>
              <a:ext uri="{FF2B5EF4-FFF2-40B4-BE49-F238E27FC236}">
                <a16:creationId xmlns:a16="http://schemas.microsoft.com/office/drawing/2014/main" xmlns="" id="{63E04BCC-5403-4653-B3A8-4B2E46AAEE2A}"/>
              </a:ext>
            </a:extLst>
          </p:cNvPr>
          <p:cNvSpPr txBox="1"/>
          <p:nvPr/>
        </p:nvSpPr>
        <p:spPr>
          <a:xfrm rot="10800000" flipV="1">
            <a:off x="343779" y="5381031"/>
            <a:ext cx="2634257" cy="369332"/>
          </a:xfrm>
          <a:prstGeom prst="rect">
            <a:avLst/>
          </a:prstGeom>
          <a:noFill/>
        </p:spPr>
        <p:txBody>
          <a:bodyPr wrap="square" rtlCol="0">
            <a:spAutoFit/>
          </a:bodyPr>
          <a:lstStyle/>
          <a:p>
            <a:r>
              <a:rPr lang="en-IN" dirty="0"/>
              <a:t>  Group(farmer-buyer)</a:t>
            </a:r>
          </a:p>
        </p:txBody>
      </p:sp>
      <p:cxnSp>
        <p:nvCxnSpPr>
          <p:cNvPr id="66" name="Straight Connector 65">
            <a:extLst>
              <a:ext uri="{FF2B5EF4-FFF2-40B4-BE49-F238E27FC236}">
                <a16:creationId xmlns:a16="http://schemas.microsoft.com/office/drawing/2014/main" xmlns="" id="{4A409259-55BF-4318-A97A-4CDC36134548}"/>
              </a:ext>
            </a:extLst>
          </p:cNvPr>
          <p:cNvCxnSpPr/>
          <p:nvPr/>
        </p:nvCxnSpPr>
        <p:spPr>
          <a:xfrm>
            <a:off x="513157" y="5735599"/>
            <a:ext cx="2257428" cy="0"/>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xmlns="" id="{E663B4EA-9FD8-48BE-8548-3846F5568DA8}"/>
              </a:ext>
            </a:extLst>
          </p:cNvPr>
          <p:cNvSpPr txBox="1"/>
          <p:nvPr/>
        </p:nvSpPr>
        <p:spPr>
          <a:xfrm rot="10800000" flipV="1">
            <a:off x="507494" y="1667171"/>
            <a:ext cx="1102229" cy="923330"/>
          </a:xfrm>
          <a:prstGeom prst="rect">
            <a:avLst/>
          </a:prstGeom>
          <a:noFill/>
        </p:spPr>
        <p:txBody>
          <a:bodyPr wrap="square" rtlCol="0">
            <a:spAutoFit/>
          </a:bodyPr>
          <a:lstStyle/>
          <a:p>
            <a:r>
              <a:rPr lang="en-IN" dirty="0" err="1"/>
              <a:t>gid</a:t>
            </a:r>
            <a:r>
              <a:rPr lang="en-IN" dirty="0"/>
              <a:t>(pk)</a:t>
            </a:r>
          </a:p>
          <a:p>
            <a:r>
              <a:rPr lang="en-IN" dirty="0" err="1"/>
              <a:t>gname</a:t>
            </a:r>
            <a:endParaRPr lang="en-IN" dirty="0"/>
          </a:p>
          <a:p>
            <a:r>
              <a:rPr lang="en-IN" dirty="0" err="1"/>
              <a:t>adid</a:t>
            </a:r>
            <a:r>
              <a:rPr lang="en-IN" dirty="0"/>
              <a:t>(</a:t>
            </a:r>
            <a:r>
              <a:rPr lang="en-IN" dirty="0" err="1"/>
              <a:t>fk</a:t>
            </a:r>
            <a:r>
              <a:rPr lang="en-IN" dirty="0"/>
              <a:t>)</a:t>
            </a:r>
          </a:p>
        </p:txBody>
      </p:sp>
      <p:sp>
        <p:nvSpPr>
          <p:cNvPr id="68" name="TextBox 67">
            <a:extLst>
              <a:ext uri="{FF2B5EF4-FFF2-40B4-BE49-F238E27FC236}">
                <a16:creationId xmlns:a16="http://schemas.microsoft.com/office/drawing/2014/main" xmlns="" id="{D00F0476-D11E-49A2-BF94-9CC5F2F8A8D7}"/>
              </a:ext>
            </a:extLst>
          </p:cNvPr>
          <p:cNvSpPr txBox="1"/>
          <p:nvPr/>
        </p:nvSpPr>
        <p:spPr>
          <a:xfrm rot="10800000" flipV="1">
            <a:off x="2165746" y="1658750"/>
            <a:ext cx="1139427" cy="1354217"/>
          </a:xfrm>
          <a:prstGeom prst="rect">
            <a:avLst/>
          </a:prstGeom>
          <a:noFill/>
        </p:spPr>
        <p:txBody>
          <a:bodyPr wrap="square" rtlCol="0">
            <a:spAutoFit/>
          </a:bodyPr>
          <a:lstStyle/>
          <a:p>
            <a:r>
              <a:rPr lang="en-IN" sz="1600" dirty="0" err="1"/>
              <a:t>adid</a:t>
            </a:r>
            <a:r>
              <a:rPr lang="en-IN" sz="1600" dirty="0"/>
              <a:t>(pk)</a:t>
            </a:r>
          </a:p>
          <a:p>
            <a:r>
              <a:rPr lang="en-IN" sz="1600" dirty="0" err="1"/>
              <a:t>adlocx</a:t>
            </a:r>
            <a:endParaRPr lang="en-IN" sz="1600" dirty="0"/>
          </a:p>
          <a:p>
            <a:r>
              <a:rPr lang="en-IN" sz="1600" dirty="0" err="1"/>
              <a:t>Adlocy</a:t>
            </a:r>
            <a:endParaRPr lang="en-IN" sz="1600" dirty="0"/>
          </a:p>
          <a:p>
            <a:r>
              <a:rPr lang="en-IN" sz="1600" dirty="0"/>
              <a:t>Fid(</a:t>
            </a:r>
            <a:r>
              <a:rPr lang="en-IN" sz="1600" dirty="0" err="1"/>
              <a:t>fk</a:t>
            </a:r>
            <a:r>
              <a:rPr lang="en-IN" sz="1600" dirty="0"/>
              <a:t>)</a:t>
            </a:r>
          </a:p>
          <a:p>
            <a:r>
              <a:rPr lang="en-IN" sz="1600" dirty="0" err="1"/>
              <a:t>gid</a:t>
            </a:r>
            <a:r>
              <a:rPr lang="en-IN" sz="1600" dirty="0"/>
              <a:t>(</a:t>
            </a:r>
            <a:r>
              <a:rPr lang="en-IN" sz="1600" dirty="0" err="1"/>
              <a:t>fk</a:t>
            </a:r>
            <a:r>
              <a:rPr lang="en-IN" sz="1600" dirty="0"/>
              <a:t>)</a:t>
            </a:r>
          </a:p>
        </p:txBody>
      </p:sp>
      <p:sp>
        <p:nvSpPr>
          <p:cNvPr id="69" name="TextBox 68">
            <a:extLst>
              <a:ext uri="{FF2B5EF4-FFF2-40B4-BE49-F238E27FC236}">
                <a16:creationId xmlns:a16="http://schemas.microsoft.com/office/drawing/2014/main" xmlns="" id="{442CD33E-1785-4C1F-8D88-D5DDBC00FE4F}"/>
              </a:ext>
            </a:extLst>
          </p:cNvPr>
          <p:cNvSpPr txBox="1"/>
          <p:nvPr/>
        </p:nvSpPr>
        <p:spPr>
          <a:xfrm rot="10800000" flipV="1">
            <a:off x="936648" y="5371026"/>
            <a:ext cx="1787502" cy="2031325"/>
          </a:xfrm>
          <a:prstGeom prst="rect">
            <a:avLst/>
          </a:prstGeom>
          <a:noFill/>
        </p:spPr>
        <p:txBody>
          <a:bodyPr wrap="square" rtlCol="0">
            <a:spAutoFit/>
          </a:bodyPr>
          <a:lstStyle/>
          <a:p>
            <a:endParaRPr lang="en-IN" dirty="0"/>
          </a:p>
          <a:p>
            <a:r>
              <a:rPr lang="en-IN" dirty="0" err="1"/>
              <a:t>gid</a:t>
            </a:r>
            <a:r>
              <a:rPr lang="en-IN" dirty="0"/>
              <a:t>(</a:t>
            </a:r>
            <a:r>
              <a:rPr lang="en-IN" dirty="0" err="1"/>
              <a:t>fk</a:t>
            </a:r>
            <a:r>
              <a:rPr lang="en-IN" dirty="0"/>
              <a:t>)</a:t>
            </a:r>
          </a:p>
          <a:p>
            <a:r>
              <a:rPr lang="en-IN" dirty="0"/>
              <a:t>fid(</a:t>
            </a:r>
            <a:r>
              <a:rPr lang="en-IN" dirty="0" err="1"/>
              <a:t>fk</a:t>
            </a:r>
            <a:r>
              <a:rPr lang="en-IN" dirty="0"/>
              <a:t>)</a:t>
            </a:r>
          </a:p>
          <a:p>
            <a:r>
              <a:rPr lang="en-IN" dirty="0" err="1"/>
              <a:t>cid</a:t>
            </a:r>
            <a:r>
              <a:rPr lang="en-IN" dirty="0"/>
              <a:t>(</a:t>
            </a:r>
            <a:r>
              <a:rPr lang="en-IN" dirty="0" err="1"/>
              <a:t>fk</a:t>
            </a:r>
            <a:r>
              <a:rPr lang="en-IN" dirty="0"/>
              <a:t>)</a:t>
            </a:r>
          </a:p>
          <a:p>
            <a:r>
              <a:rPr lang="en-IN" dirty="0" err="1"/>
              <a:t>cproduction</a:t>
            </a:r>
            <a:endParaRPr lang="en-IN" dirty="0"/>
          </a:p>
          <a:p>
            <a:endParaRPr lang="en-IN" dirty="0"/>
          </a:p>
          <a:p>
            <a:endParaRPr lang="en-IN" dirty="0"/>
          </a:p>
        </p:txBody>
      </p:sp>
      <p:sp>
        <p:nvSpPr>
          <p:cNvPr id="71" name="TextBox 70">
            <a:extLst>
              <a:ext uri="{FF2B5EF4-FFF2-40B4-BE49-F238E27FC236}">
                <a16:creationId xmlns:a16="http://schemas.microsoft.com/office/drawing/2014/main" xmlns="" id="{4353A1CE-EA5E-4D16-A45C-08A0481F1455}"/>
              </a:ext>
            </a:extLst>
          </p:cNvPr>
          <p:cNvSpPr txBox="1"/>
          <p:nvPr/>
        </p:nvSpPr>
        <p:spPr>
          <a:xfrm rot="10800000" flipV="1">
            <a:off x="5555746" y="1690899"/>
            <a:ext cx="1102229" cy="1200329"/>
          </a:xfrm>
          <a:prstGeom prst="rect">
            <a:avLst/>
          </a:prstGeom>
          <a:noFill/>
        </p:spPr>
        <p:txBody>
          <a:bodyPr wrap="square" rtlCol="0">
            <a:spAutoFit/>
          </a:bodyPr>
          <a:lstStyle/>
          <a:p>
            <a:r>
              <a:rPr lang="en-IN" dirty="0" err="1"/>
              <a:t>cid</a:t>
            </a:r>
            <a:r>
              <a:rPr lang="en-IN" dirty="0"/>
              <a:t>(pk)</a:t>
            </a:r>
          </a:p>
          <a:p>
            <a:r>
              <a:rPr lang="en-IN" dirty="0" err="1"/>
              <a:t>cname</a:t>
            </a:r>
            <a:endParaRPr lang="en-IN" dirty="0"/>
          </a:p>
          <a:p>
            <a:r>
              <a:rPr lang="en-IN" dirty="0" err="1"/>
              <a:t>ctype</a:t>
            </a:r>
            <a:endParaRPr lang="en-IN" dirty="0"/>
          </a:p>
          <a:p>
            <a:endParaRPr lang="en-IN" dirty="0"/>
          </a:p>
        </p:txBody>
      </p:sp>
      <p:sp>
        <p:nvSpPr>
          <p:cNvPr id="73" name="TextBox 72">
            <a:extLst>
              <a:ext uri="{FF2B5EF4-FFF2-40B4-BE49-F238E27FC236}">
                <a16:creationId xmlns:a16="http://schemas.microsoft.com/office/drawing/2014/main" xmlns="" id="{FE7930C1-3E36-49E9-8AC2-E58E4685F575}"/>
              </a:ext>
            </a:extLst>
          </p:cNvPr>
          <p:cNvSpPr txBox="1"/>
          <p:nvPr/>
        </p:nvSpPr>
        <p:spPr>
          <a:xfrm rot="10800000" flipV="1">
            <a:off x="7164801" y="3024782"/>
            <a:ext cx="1102229" cy="369332"/>
          </a:xfrm>
          <a:prstGeom prst="rect">
            <a:avLst/>
          </a:prstGeom>
          <a:noFill/>
        </p:spPr>
        <p:txBody>
          <a:bodyPr wrap="square" rtlCol="0">
            <a:spAutoFit/>
          </a:bodyPr>
          <a:lstStyle/>
          <a:p>
            <a:r>
              <a:rPr lang="en-IN" dirty="0"/>
              <a:t>Buyer</a:t>
            </a:r>
          </a:p>
        </p:txBody>
      </p:sp>
      <p:sp>
        <p:nvSpPr>
          <p:cNvPr id="75" name="TextBox 74">
            <a:extLst>
              <a:ext uri="{FF2B5EF4-FFF2-40B4-BE49-F238E27FC236}">
                <a16:creationId xmlns:a16="http://schemas.microsoft.com/office/drawing/2014/main" xmlns="" id="{089602DF-6D00-4336-A21E-A78C65DA6018}"/>
              </a:ext>
            </a:extLst>
          </p:cNvPr>
          <p:cNvSpPr txBox="1"/>
          <p:nvPr/>
        </p:nvSpPr>
        <p:spPr>
          <a:xfrm rot="10800000" flipV="1">
            <a:off x="3828596" y="4014508"/>
            <a:ext cx="1102229" cy="923330"/>
          </a:xfrm>
          <a:prstGeom prst="rect">
            <a:avLst/>
          </a:prstGeom>
          <a:noFill/>
        </p:spPr>
        <p:txBody>
          <a:bodyPr wrap="square" rtlCol="0">
            <a:spAutoFit/>
          </a:bodyPr>
          <a:lstStyle/>
          <a:p>
            <a:r>
              <a:rPr lang="en-IN" dirty="0" err="1"/>
              <a:t>ferid</a:t>
            </a:r>
            <a:r>
              <a:rPr lang="en-IN" dirty="0"/>
              <a:t>(</a:t>
            </a:r>
            <a:r>
              <a:rPr lang="en-IN" dirty="0" err="1"/>
              <a:t>fk</a:t>
            </a:r>
            <a:r>
              <a:rPr lang="en-IN" dirty="0"/>
              <a:t>)</a:t>
            </a:r>
          </a:p>
          <a:p>
            <a:r>
              <a:rPr lang="en-IN" dirty="0" err="1"/>
              <a:t>cid</a:t>
            </a:r>
            <a:r>
              <a:rPr lang="en-IN" dirty="0"/>
              <a:t>(</a:t>
            </a:r>
            <a:r>
              <a:rPr lang="en-IN" dirty="0" err="1"/>
              <a:t>fk</a:t>
            </a:r>
            <a:r>
              <a:rPr lang="en-IN" dirty="0"/>
              <a:t>)</a:t>
            </a:r>
          </a:p>
          <a:p>
            <a:r>
              <a:rPr lang="en-IN" dirty="0" err="1"/>
              <a:t>fcid</a:t>
            </a:r>
            <a:r>
              <a:rPr lang="en-IN" dirty="0"/>
              <a:t>(</a:t>
            </a:r>
            <a:r>
              <a:rPr lang="en-IN" dirty="0" err="1"/>
              <a:t>fk</a:t>
            </a:r>
            <a:r>
              <a:rPr lang="en-IN" dirty="0"/>
              <a:t>)</a:t>
            </a:r>
          </a:p>
        </p:txBody>
      </p:sp>
      <p:sp>
        <p:nvSpPr>
          <p:cNvPr id="77" name="TextBox 76">
            <a:extLst>
              <a:ext uri="{FF2B5EF4-FFF2-40B4-BE49-F238E27FC236}">
                <a16:creationId xmlns:a16="http://schemas.microsoft.com/office/drawing/2014/main" xmlns="" id="{9197F472-12F1-4F94-BD45-E859226C09B6}"/>
              </a:ext>
            </a:extLst>
          </p:cNvPr>
          <p:cNvSpPr txBox="1"/>
          <p:nvPr/>
        </p:nvSpPr>
        <p:spPr>
          <a:xfrm rot="10800000" flipV="1">
            <a:off x="2207707" y="4311043"/>
            <a:ext cx="1102229" cy="646331"/>
          </a:xfrm>
          <a:prstGeom prst="rect">
            <a:avLst/>
          </a:prstGeom>
          <a:noFill/>
        </p:spPr>
        <p:txBody>
          <a:bodyPr wrap="square" rtlCol="0">
            <a:spAutoFit/>
          </a:bodyPr>
          <a:lstStyle/>
          <a:p>
            <a:r>
              <a:rPr lang="en-IN" dirty="0"/>
              <a:t>fid(</a:t>
            </a:r>
            <a:r>
              <a:rPr lang="en-IN" dirty="0" err="1"/>
              <a:t>fk</a:t>
            </a:r>
            <a:r>
              <a:rPr lang="en-IN" dirty="0"/>
              <a:t>)</a:t>
            </a:r>
          </a:p>
          <a:p>
            <a:r>
              <a:rPr lang="en-IN" dirty="0" err="1"/>
              <a:t>cid</a:t>
            </a:r>
            <a:r>
              <a:rPr lang="en-IN" dirty="0"/>
              <a:t>(</a:t>
            </a:r>
            <a:r>
              <a:rPr lang="en-IN" dirty="0" err="1"/>
              <a:t>fk</a:t>
            </a:r>
            <a:r>
              <a:rPr lang="en-IN" dirty="0"/>
              <a:t>)</a:t>
            </a:r>
          </a:p>
        </p:txBody>
      </p:sp>
      <p:sp>
        <p:nvSpPr>
          <p:cNvPr id="78" name="TextBox 77">
            <a:extLst>
              <a:ext uri="{FF2B5EF4-FFF2-40B4-BE49-F238E27FC236}">
                <a16:creationId xmlns:a16="http://schemas.microsoft.com/office/drawing/2014/main" xmlns="" id="{09B53942-3C53-4EEC-ADFF-1DF2B4BD1811}"/>
              </a:ext>
            </a:extLst>
          </p:cNvPr>
          <p:cNvSpPr txBox="1"/>
          <p:nvPr/>
        </p:nvSpPr>
        <p:spPr>
          <a:xfrm rot="10800000" flipV="1">
            <a:off x="387765" y="3876285"/>
            <a:ext cx="1102229" cy="1200329"/>
          </a:xfrm>
          <a:prstGeom prst="rect">
            <a:avLst/>
          </a:prstGeom>
          <a:noFill/>
        </p:spPr>
        <p:txBody>
          <a:bodyPr wrap="square" rtlCol="0">
            <a:spAutoFit/>
          </a:bodyPr>
          <a:lstStyle/>
          <a:p>
            <a:r>
              <a:rPr lang="en-IN" dirty="0" err="1"/>
              <a:t>gffid</a:t>
            </a:r>
            <a:r>
              <a:rPr lang="en-IN" dirty="0"/>
              <a:t>(</a:t>
            </a:r>
            <a:r>
              <a:rPr lang="en-IN" dirty="0" err="1"/>
              <a:t>fk</a:t>
            </a:r>
            <a:r>
              <a:rPr lang="en-IN" dirty="0"/>
              <a:t>)</a:t>
            </a:r>
          </a:p>
          <a:p>
            <a:r>
              <a:rPr lang="en-IN" dirty="0"/>
              <a:t>fid(</a:t>
            </a:r>
            <a:r>
              <a:rPr lang="en-IN" dirty="0" err="1"/>
              <a:t>fk</a:t>
            </a:r>
            <a:r>
              <a:rPr lang="en-IN" dirty="0"/>
              <a:t>)</a:t>
            </a:r>
          </a:p>
          <a:p>
            <a:r>
              <a:rPr lang="en-IN" dirty="0" err="1"/>
              <a:t>cid</a:t>
            </a:r>
            <a:r>
              <a:rPr lang="en-IN" dirty="0"/>
              <a:t>(</a:t>
            </a:r>
            <a:r>
              <a:rPr lang="en-IN" dirty="0" err="1"/>
              <a:t>fk</a:t>
            </a:r>
            <a:r>
              <a:rPr lang="en-IN" dirty="0"/>
              <a:t>)</a:t>
            </a:r>
          </a:p>
          <a:p>
            <a:r>
              <a:rPr lang="en-IN" dirty="0" err="1"/>
              <a:t>ferreq</a:t>
            </a:r>
            <a:endParaRPr lang="en-IN" dirty="0"/>
          </a:p>
        </p:txBody>
      </p:sp>
      <p:sp>
        <p:nvSpPr>
          <p:cNvPr id="79" name="TextBox 78">
            <a:extLst>
              <a:ext uri="{FF2B5EF4-FFF2-40B4-BE49-F238E27FC236}">
                <a16:creationId xmlns:a16="http://schemas.microsoft.com/office/drawing/2014/main" xmlns="" id="{50288311-93C0-4B07-AFA8-93C52342E7E2}"/>
              </a:ext>
            </a:extLst>
          </p:cNvPr>
          <p:cNvSpPr txBox="1"/>
          <p:nvPr/>
        </p:nvSpPr>
        <p:spPr>
          <a:xfrm rot="10800000" flipV="1">
            <a:off x="7105649" y="1629222"/>
            <a:ext cx="1195386" cy="1477328"/>
          </a:xfrm>
          <a:prstGeom prst="rect">
            <a:avLst/>
          </a:prstGeom>
          <a:noFill/>
        </p:spPr>
        <p:txBody>
          <a:bodyPr wrap="square" rtlCol="0">
            <a:spAutoFit/>
          </a:bodyPr>
          <a:lstStyle/>
          <a:p>
            <a:r>
              <a:rPr lang="en-IN" dirty="0" err="1"/>
              <a:t>ferid</a:t>
            </a:r>
            <a:r>
              <a:rPr lang="en-IN" dirty="0"/>
              <a:t>(pk)</a:t>
            </a:r>
          </a:p>
          <a:p>
            <a:r>
              <a:rPr lang="en-IN" dirty="0" err="1"/>
              <a:t>fername</a:t>
            </a:r>
            <a:endParaRPr lang="en-IN" dirty="0"/>
          </a:p>
          <a:p>
            <a:r>
              <a:rPr lang="en-IN" dirty="0" err="1"/>
              <a:t>feramt</a:t>
            </a:r>
            <a:endParaRPr lang="en-IN" dirty="0"/>
          </a:p>
          <a:p>
            <a:r>
              <a:rPr lang="en-IN" dirty="0" err="1"/>
              <a:t>ferusage</a:t>
            </a:r>
            <a:endParaRPr lang="en-IN" dirty="0"/>
          </a:p>
          <a:p>
            <a:endParaRPr lang="en-IN" dirty="0"/>
          </a:p>
        </p:txBody>
      </p:sp>
      <p:sp>
        <p:nvSpPr>
          <p:cNvPr id="80" name="TextBox 79">
            <a:extLst>
              <a:ext uri="{FF2B5EF4-FFF2-40B4-BE49-F238E27FC236}">
                <a16:creationId xmlns:a16="http://schemas.microsoft.com/office/drawing/2014/main" xmlns="" id="{85A88B7D-E972-42C1-87C6-432A2E37F6A1}"/>
              </a:ext>
            </a:extLst>
          </p:cNvPr>
          <p:cNvSpPr txBox="1"/>
          <p:nvPr/>
        </p:nvSpPr>
        <p:spPr>
          <a:xfrm rot="10800000" flipV="1">
            <a:off x="5643849" y="3495097"/>
            <a:ext cx="1102229" cy="1477328"/>
          </a:xfrm>
          <a:prstGeom prst="rect">
            <a:avLst/>
          </a:prstGeom>
          <a:noFill/>
        </p:spPr>
        <p:txBody>
          <a:bodyPr wrap="square" rtlCol="0">
            <a:spAutoFit/>
          </a:bodyPr>
          <a:lstStyle/>
          <a:p>
            <a:r>
              <a:rPr lang="en-IN" dirty="0" err="1"/>
              <a:t>fcid</a:t>
            </a:r>
            <a:r>
              <a:rPr lang="en-IN" dirty="0"/>
              <a:t>(pk)</a:t>
            </a:r>
          </a:p>
          <a:p>
            <a:r>
              <a:rPr lang="en-IN" dirty="0" err="1"/>
              <a:t>fcname</a:t>
            </a:r>
            <a:endParaRPr lang="en-IN" dirty="0"/>
          </a:p>
          <a:p>
            <a:r>
              <a:rPr lang="en-IN" dirty="0" err="1"/>
              <a:t>fcphone</a:t>
            </a:r>
            <a:endParaRPr lang="en-IN" dirty="0"/>
          </a:p>
          <a:p>
            <a:r>
              <a:rPr lang="en-IN" dirty="0" err="1"/>
              <a:t>fcmail</a:t>
            </a:r>
            <a:endParaRPr lang="en-IN" dirty="0"/>
          </a:p>
          <a:p>
            <a:r>
              <a:rPr lang="en-IN" dirty="0" err="1"/>
              <a:t>fcDesc</a:t>
            </a:r>
            <a:endParaRPr lang="en-IN" dirty="0"/>
          </a:p>
        </p:txBody>
      </p:sp>
      <p:sp>
        <p:nvSpPr>
          <p:cNvPr id="81" name="TextBox 80">
            <a:extLst>
              <a:ext uri="{FF2B5EF4-FFF2-40B4-BE49-F238E27FC236}">
                <a16:creationId xmlns:a16="http://schemas.microsoft.com/office/drawing/2014/main" xmlns="" id="{D6F5D846-FAD7-4230-95EB-8E78E7B4C8F5}"/>
              </a:ext>
            </a:extLst>
          </p:cNvPr>
          <p:cNvSpPr txBox="1"/>
          <p:nvPr/>
        </p:nvSpPr>
        <p:spPr>
          <a:xfrm rot="10800000" flipV="1">
            <a:off x="7146943" y="3469417"/>
            <a:ext cx="1102229" cy="1754326"/>
          </a:xfrm>
          <a:prstGeom prst="rect">
            <a:avLst/>
          </a:prstGeom>
          <a:noFill/>
        </p:spPr>
        <p:txBody>
          <a:bodyPr wrap="square" rtlCol="0">
            <a:spAutoFit/>
          </a:bodyPr>
          <a:lstStyle/>
          <a:p>
            <a:r>
              <a:rPr lang="en-IN" dirty="0"/>
              <a:t>bid(pk)</a:t>
            </a:r>
          </a:p>
          <a:p>
            <a:r>
              <a:rPr lang="en-IN" dirty="0" err="1"/>
              <a:t>bname</a:t>
            </a:r>
            <a:endParaRPr lang="en-IN" dirty="0"/>
          </a:p>
          <a:p>
            <a:r>
              <a:rPr lang="en-IN" dirty="0" err="1"/>
              <a:t>btype</a:t>
            </a:r>
            <a:endParaRPr lang="en-IN" dirty="0"/>
          </a:p>
          <a:p>
            <a:r>
              <a:rPr lang="en-IN" dirty="0" err="1"/>
              <a:t>bphone</a:t>
            </a:r>
            <a:endParaRPr lang="en-IN" dirty="0"/>
          </a:p>
          <a:p>
            <a:r>
              <a:rPr lang="en-IN" dirty="0" err="1"/>
              <a:t>bgmail</a:t>
            </a:r>
            <a:endParaRPr lang="en-IN" dirty="0"/>
          </a:p>
          <a:p>
            <a:r>
              <a:rPr lang="en-IN" dirty="0" err="1"/>
              <a:t>bDes</a:t>
            </a:r>
            <a:endParaRPr lang="en-IN" dirty="0"/>
          </a:p>
        </p:txBody>
      </p:sp>
      <p:sp>
        <p:nvSpPr>
          <p:cNvPr id="88" name="TextBox 87">
            <a:extLst>
              <a:ext uri="{FF2B5EF4-FFF2-40B4-BE49-F238E27FC236}">
                <a16:creationId xmlns:a16="http://schemas.microsoft.com/office/drawing/2014/main" xmlns="" id="{A3481F62-EA90-4A60-A7B8-535A62AFF15E}"/>
              </a:ext>
            </a:extLst>
          </p:cNvPr>
          <p:cNvSpPr txBox="1"/>
          <p:nvPr/>
        </p:nvSpPr>
        <p:spPr>
          <a:xfrm rot="10800000" flipV="1">
            <a:off x="5492498" y="3112994"/>
            <a:ext cx="1546476" cy="338554"/>
          </a:xfrm>
          <a:prstGeom prst="rect">
            <a:avLst/>
          </a:prstGeom>
          <a:noFill/>
        </p:spPr>
        <p:txBody>
          <a:bodyPr wrap="square" rtlCol="0">
            <a:spAutoFit/>
          </a:bodyPr>
          <a:lstStyle/>
          <a:p>
            <a:r>
              <a:rPr lang="en-IN" sz="1600" dirty="0" err="1"/>
              <a:t>Fercompany</a:t>
            </a:r>
            <a:endParaRPr lang="en-IN" sz="1600" dirty="0"/>
          </a:p>
        </p:txBody>
      </p:sp>
      <p:sp>
        <p:nvSpPr>
          <p:cNvPr id="89" name="TextBox 88">
            <a:extLst>
              <a:ext uri="{FF2B5EF4-FFF2-40B4-BE49-F238E27FC236}">
                <a16:creationId xmlns:a16="http://schemas.microsoft.com/office/drawing/2014/main" xmlns="" id="{3640F7F6-387D-46DB-8D69-A7946C5CCF78}"/>
              </a:ext>
            </a:extLst>
          </p:cNvPr>
          <p:cNvSpPr txBox="1"/>
          <p:nvPr/>
        </p:nvSpPr>
        <p:spPr>
          <a:xfrm rot="10800000" flipV="1">
            <a:off x="3939922" y="1962745"/>
            <a:ext cx="1102229" cy="923330"/>
          </a:xfrm>
          <a:prstGeom prst="rect">
            <a:avLst/>
          </a:prstGeom>
          <a:noFill/>
        </p:spPr>
        <p:txBody>
          <a:bodyPr wrap="square" rtlCol="0">
            <a:spAutoFit/>
          </a:bodyPr>
          <a:lstStyle/>
          <a:p>
            <a:r>
              <a:rPr lang="en-IN" dirty="0" err="1"/>
              <a:t>gid</a:t>
            </a:r>
            <a:r>
              <a:rPr lang="en-IN" dirty="0"/>
              <a:t>(pk)</a:t>
            </a:r>
          </a:p>
          <a:p>
            <a:r>
              <a:rPr lang="en-IN" dirty="0" err="1"/>
              <a:t>gname</a:t>
            </a:r>
            <a:endParaRPr lang="en-IN" dirty="0"/>
          </a:p>
          <a:p>
            <a:r>
              <a:rPr lang="en-IN" dirty="0" err="1"/>
              <a:t>adid</a:t>
            </a:r>
            <a:r>
              <a:rPr lang="en-IN" dirty="0"/>
              <a:t>(</a:t>
            </a:r>
            <a:r>
              <a:rPr lang="en-IN" dirty="0" err="1"/>
              <a:t>fk</a:t>
            </a:r>
            <a:r>
              <a:rPr lang="en-IN" dirty="0"/>
              <a:t>)</a:t>
            </a:r>
          </a:p>
        </p:txBody>
      </p:sp>
      <p:sp>
        <p:nvSpPr>
          <p:cNvPr id="96" name="Rectangle 95">
            <a:extLst>
              <a:ext uri="{FF2B5EF4-FFF2-40B4-BE49-F238E27FC236}">
                <a16:creationId xmlns:a16="http://schemas.microsoft.com/office/drawing/2014/main" xmlns="" id="{1F90FF22-B6D5-498D-A6BD-872AFE4994CE}"/>
              </a:ext>
            </a:extLst>
          </p:cNvPr>
          <p:cNvSpPr/>
          <p:nvPr/>
        </p:nvSpPr>
        <p:spPr>
          <a:xfrm>
            <a:off x="3939922" y="5410392"/>
            <a:ext cx="1491706" cy="13662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bid(</a:t>
            </a:r>
            <a:r>
              <a:rPr lang="en-IN" dirty="0" err="1"/>
              <a:t>fk</a:t>
            </a:r>
            <a:r>
              <a:rPr lang="en-IN" dirty="0"/>
              <a:t>)</a:t>
            </a:r>
          </a:p>
          <a:p>
            <a:pPr algn="ctr"/>
            <a:r>
              <a:rPr lang="en-IN" dirty="0" err="1"/>
              <a:t>gname</a:t>
            </a:r>
            <a:endParaRPr lang="en-IN" dirty="0"/>
          </a:p>
          <a:p>
            <a:pPr algn="ctr"/>
            <a:r>
              <a:rPr lang="en-IN" dirty="0" err="1"/>
              <a:t>gcost</a:t>
            </a:r>
            <a:endParaRPr lang="en-IN" dirty="0"/>
          </a:p>
        </p:txBody>
      </p:sp>
      <p:cxnSp>
        <p:nvCxnSpPr>
          <p:cNvPr id="98" name="Straight Connector 97">
            <a:extLst>
              <a:ext uri="{FF2B5EF4-FFF2-40B4-BE49-F238E27FC236}">
                <a16:creationId xmlns:a16="http://schemas.microsoft.com/office/drawing/2014/main" xmlns="" id="{E659DB21-7E5A-4F77-97A5-1C811B06FA9D}"/>
              </a:ext>
            </a:extLst>
          </p:cNvPr>
          <p:cNvCxnSpPr>
            <a:cxnSpLocks/>
          </p:cNvCxnSpPr>
          <p:nvPr/>
        </p:nvCxnSpPr>
        <p:spPr>
          <a:xfrm flipV="1">
            <a:off x="3939922" y="5675743"/>
            <a:ext cx="1491706" cy="10106"/>
          </a:xfrm>
          <a:prstGeom prst="line">
            <a:avLst/>
          </a:prstGeom>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xmlns="" id="{A87C5065-F0F1-474E-96F8-BD1316D50F20}"/>
              </a:ext>
            </a:extLst>
          </p:cNvPr>
          <p:cNvSpPr/>
          <p:nvPr/>
        </p:nvSpPr>
        <p:spPr>
          <a:xfrm>
            <a:off x="6265736" y="5381031"/>
            <a:ext cx="1811464" cy="1335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r>
              <a:rPr lang="en-IN" dirty="0"/>
              <a:t>bid(</a:t>
            </a:r>
            <a:r>
              <a:rPr lang="en-IN" dirty="0" err="1"/>
              <a:t>fk</a:t>
            </a:r>
            <a:r>
              <a:rPr lang="en-IN" dirty="0"/>
              <a:t>)</a:t>
            </a:r>
          </a:p>
          <a:p>
            <a:pPr algn="ctr"/>
            <a:r>
              <a:rPr lang="en-IN" dirty="0" err="1"/>
              <a:t>cid</a:t>
            </a:r>
            <a:r>
              <a:rPr lang="en-IN" dirty="0"/>
              <a:t>(</a:t>
            </a:r>
            <a:r>
              <a:rPr lang="en-IN" dirty="0" err="1"/>
              <a:t>fk</a:t>
            </a:r>
            <a:r>
              <a:rPr lang="en-IN" dirty="0"/>
              <a:t>)</a:t>
            </a:r>
          </a:p>
          <a:p>
            <a:pPr algn="ctr"/>
            <a:r>
              <a:rPr lang="en-IN" dirty="0" err="1"/>
              <a:t>quan-req</a:t>
            </a:r>
            <a:endParaRPr lang="en-IN" dirty="0"/>
          </a:p>
        </p:txBody>
      </p:sp>
      <p:cxnSp>
        <p:nvCxnSpPr>
          <p:cNvPr id="101" name="Straight Connector 100">
            <a:extLst>
              <a:ext uri="{FF2B5EF4-FFF2-40B4-BE49-F238E27FC236}">
                <a16:creationId xmlns:a16="http://schemas.microsoft.com/office/drawing/2014/main" xmlns="" id="{930219F9-CC1B-4EA7-8C28-3DF204B14883}"/>
              </a:ext>
            </a:extLst>
          </p:cNvPr>
          <p:cNvCxnSpPr/>
          <p:nvPr/>
        </p:nvCxnSpPr>
        <p:spPr>
          <a:xfrm>
            <a:off x="6265736" y="5719586"/>
            <a:ext cx="1811464" cy="0"/>
          </a:xfrm>
          <a:prstGeom prst="line">
            <a:avLst/>
          </a:prstGeom>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xmlns="" id="{1B8A25FF-2EA0-475F-8AC2-B09799ADA4A5}"/>
              </a:ext>
            </a:extLst>
          </p:cNvPr>
          <p:cNvSpPr txBox="1"/>
          <p:nvPr/>
        </p:nvSpPr>
        <p:spPr>
          <a:xfrm rot="10800000" flipV="1">
            <a:off x="4171949" y="5363362"/>
            <a:ext cx="1546477" cy="369332"/>
          </a:xfrm>
          <a:prstGeom prst="rect">
            <a:avLst/>
          </a:prstGeom>
          <a:noFill/>
        </p:spPr>
        <p:txBody>
          <a:bodyPr wrap="square" rtlCol="0">
            <a:spAutoFit/>
          </a:bodyPr>
          <a:lstStyle/>
          <a:p>
            <a:r>
              <a:rPr lang="en-IN" dirty="0"/>
              <a:t>Grade</a:t>
            </a:r>
          </a:p>
        </p:txBody>
      </p:sp>
      <p:sp>
        <p:nvSpPr>
          <p:cNvPr id="106" name="TextBox 105">
            <a:extLst>
              <a:ext uri="{FF2B5EF4-FFF2-40B4-BE49-F238E27FC236}">
                <a16:creationId xmlns:a16="http://schemas.microsoft.com/office/drawing/2014/main" xmlns="" id="{BE498C95-ABE2-40AA-9F07-DC07B0153987}"/>
              </a:ext>
            </a:extLst>
          </p:cNvPr>
          <p:cNvSpPr txBox="1"/>
          <p:nvPr/>
        </p:nvSpPr>
        <p:spPr>
          <a:xfrm rot="10800000" flipV="1">
            <a:off x="6576777" y="5374441"/>
            <a:ext cx="1500422" cy="369332"/>
          </a:xfrm>
          <a:prstGeom prst="rect">
            <a:avLst/>
          </a:prstGeom>
          <a:noFill/>
        </p:spPr>
        <p:txBody>
          <a:bodyPr wrap="square" rtlCol="0">
            <a:spAutoFit/>
          </a:bodyPr>
          <a:lstStyle/>
          <a:p>
            <a:r>
              <a:rPr lang="en-IN" dirty="0"/>
              <a:t>Buy-crop</a:t>
            </a:r>
          </a:p>
        </p:txBody>
      </p:sp>
      <p:cxnSp>
        <p:nvCxnSpPr>
          <p:cNvPr id="119" name="Straight Connector 118">
            <a:extLst>
              <a:ext uri="{FF2B5EF4-FFF2-40B4-BE49-F238E27FC236}">
                <a16:creationId xmlns:a16="http://schemas.microsoft.com/office/drawing/2014/main" xmlns="" id="{284AFD06-B831-4388-9B9F-EE96158AD34A}"/>
              </a:ext>
            </a:extLst>
          </p:cNvPr>
          <p:cNvCxnSpPr>
            <a:cxnSpLocks/>
          </p:cNvCxnSpPr>
          <p:nvPr/>
        </p:nvCxnSpPr>
        <p:spPr>
          <a:xfrm flipV="1">
            <a:off x="5943600" y="5142904"/>
            <a:ext cx="1136899" cy="1"/>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xmlns="" id="{3D3FDDB3-075C-482D-A62B-09EE7BF2AE84}"/>
              </a:ext>
            </a:extLst>
          </p:cNvPr>
          <p:cNvCxnSpPr>
            <a:cxnSpLocks/>
          </p:cNvCxnSpPr>
          <p:nvPr/>
        </p:nvCxnSpPr>
        <p:spPr>
          <a:xfrm>
            <a:off x="5943600" y="5142904"/>
            <a:ext cx="0" cy="905677"/>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xmlns="" id="{F3DE3E4A-DF6F-4E91-8428-5E99E2530946}"/>
              </a:ext>
            </a:extLst>
          </p:cNvPr>
          <p:cNvCxnSpPr>
            <a:cxnSpLocks/>
            <a:stCxn id="96" idx="3"/>
            <a:endCxn id="99" idx="1"/>
          </p:cNvCxnSpPr>
          <p:nvPr/>
        </p:nvCxnSpPr>
        <p:spPr>
          <a:xfrm flipV="1">
            <a:off x="5431628" y="6048582"/>
            <a:ext cx="834108" cy="44933"/>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xmlns="" id="{619E0211-815F-457C-A556-151EA5A2CA65}"/>
              </a:ext>
            </a:extLst>
          </p:cNvPr>
          <p:cNvCxnSpPr>
            <a:cxnSpLocks/>
          </p:cNvCxnSpPr>
          <p:nvPr/>
        </p:nvCxnSpPr>
        <p:spPr>
          <a:xfrm>
            <a:off x="4904186" y="4233761"/>
            <a:ext cx="629837" cy="0"/>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xmlns="" id="{E6886D22-56B2-4E38-9675-06ECF3ABB115}"/>
              </a:ext>
            </a:extLst>
          </p:cNvPr>
          <p:cNvCxnSpPr>
            <a:cxnSpLocks/>
          </p:cNvCxnSpPr>
          <p:nvPr/>
        </p:nvCxnSpPr>
        <p:spPr>
          <a:xfrm flipH="1">
            <a:off x="5171850" y="1000879"/>
            <a:ext cx="21244" cy="295199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xmlns="" id="{C0337619-CE8A-46D2-AB62-5203EB352A8E}"/>
              </a:ext>
            </a:extLst>
          </p:cNvPr>
          <p:cNvCxnSpPr>
            <a:cxnSpLocks/>
          </p:cNvCxnSpPr>
          <p:nvPr/>
        </p:nvCxnSpPr>
        <p:spPr>
          <a:xfrm>
            <a:off x="5171850" y="1000879"/>
            <a:ext cx="2155137" cy="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xmlns="" id="{5FE32B80-B134-446C-8E31-44CE5F653C28}"/>
              </a:ext>
            </a:extLst>
          </p:cNvPr>
          <p:cNvCxnSpPr>
            <a:cxnSpLocks/>
          </p:cNvCxnSpPr>
          <p:nvPr/>
        </p:nvCxnSpPr>
        <p:spPr>
          <a:xfrm>
            <a:off x="7326987" y="1000879"/>
            <a:ext cx="0" cy="306189"/>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xmlns="" id="{C375D45C-B061-4BB9-9983-A023313B452F}"/>
              </a:ext>
            </a:extLst>
          </p:cNvPr>
          <p:cNvCxnSpPr>
            <a:cxnSpLocks/>
          </p:cNvCxnSpPr>
          <p:nvPr/>
        </p:nvCxnSpPr>
        <p:spPr>
          <a:xfrm flipV="1">
            <a:off x="4919375" y="3942291"/>
            <a:ext cx="263097" cy="176068"/>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xmlns="" id="{37A1B9F8-F80C-4E93-9276-73294BECE615}"/>
              </a:ext>
            </a:extLst>
          </p:cNvPr>
          <p:cNvCxnSpPr>
            <a:cxnSpLocks/>
          </p:cNvCxnSpPr>
          <p:nvPr/>
        </p:nvCxnSpPr>
        <p:spPr>
          <a:xfrm>
            <a:off x="1830399" y="3394114"/>
            <a:ext cx="3463548" cy="24035"/>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xmlns="" id="{E5C5A015-BA25-4397-B0AE-551BCAF42D4B}"/>
              </a:ext>
            </a:extLst>
          </p:cNvPr>
          <p:cNvCxnSpPr>
            <a:cxnSpLocks/>
          </p:cNvCxnSpPr>
          <p:nvPr/>
        </p:nvCxnSpPr>
        <p:spPr>
          <a:xfrm>
            <a:off x="5293947" y="2597962"/>
            <a:ext cx="0" cy="2765400"/>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xmlns="" id="{A604D7A2-E683-42FC-A238-9A3293579994}"/>
              </a:ext>
            </a:extLst>
          </p:cNvPr>
          <p:cNvCxnSpPr>
            <a:cxnSpLocks/>
          </p:cNvCxnSpPr>
          <p:nvPr/>
        </p:nvCxnSpPr>
        <p:spPr>
          <a:xfrm>
            <a:off x="5293947" y="2590501"/>
            <a:ext cx="240076" cy="9525"/>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xmlns="" id="{E324E2BD-1306-4740-A592-CD8B2C8B9865}"/>
              </a:ext>
            </a:extLst>
          </p:cNvPr>
          <p:cNvCxnSpPr>
            <a:cxnSpLocks/>
          </p:cNvCxnSpPr>
          <p:nvPr/>
        </p:nvCxnSpPr>
        <p:spPr>
          <a:xfrm>
            <a:off x="2793461" y="5867400"/>
            <a:ext cx="711739" cy="0"/>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xmlns="" id="{2985F080-3CDF-4090-B541-CB2A9FEDF8E6}"/>
              </a:ext>
            </a:extLst>
          </p:cNvPr>
          <p:cNvCxnSpPr>
            <a:cxnSpLocks/>
          </p:cNvCxnSpPr>
          <p:nvPr/>
        </p:nvCxnSpPr>
        <p:spPr>
          <a:xfrm flipH="1">
            <a:off x="3505200" y="3418149"/>
            <a:ext cx="33573" cy="2449251"/>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xmlns="" id="{51148E8B-A098-4322-B007-C43DF4F8E265}"/>
              </a:ext>
            </a:extLst>
          </p:cNvPr>
          <p:cNvCxnSpPr>
            <a:cxnSpLocks/>
          </p:cNvCxnSpPr>
          <p:nvPr/>
        </p:nvCxnSpPr>
        <p:spPr>
          <a:xfrm flipV="1">
            <a:off x="1811873" y="3405931"/>
            <a:ext cx="18526" cy="194519"/>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xmlns="" id="{DA3ABD96-A140-4490-8D4A-EC5B9B64CE33}"/>
              </a:ext>
            </a:extLst>
          </p:cNvPr>
          <p:cNvCxnSpPr>
            <a:cxnSpLocks/>
          </p:cNvCxnSpPr>
          <p:nvPr/>
        </p:nvCxnSpPr>
        <p:spPr>
          <a:xfrm flipH="1" flipV="1">
            <a:off x="2793462" y="3405930"/>
            <a:ext cx="2125" cy="157104"/>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xmlns="" id="{77C0FCA7-0E9F-488B-BF68-0D3DC31D5545}"/>
              </a:ext>
            </a:extLst>
          </p:cNvPr>
          <p:cNvCxnSpPr>
            <a:cxnSpLocks/>
          </p:cNvCxnSpPr>
          <p:nvPr/>
        </p:nvCxnSpPr>
        <p:spPr>
          <a:xfrm>
            <a:off x="4315139" y="3408875"/>
            <a:ext cx="2661" cy="219554"/>
          </a:xfrm>
          <a:prstGeom prst="line">
            <a:avLst/>
          </a:prstGeom>
          <a:ln>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a16="http://schemas.microsoft.com/office/drawing/2014/main" xmlns="" id="{E4B127C1-9DFF-40FD-B9AD-AD990973A996}"/>
              </a:ext>
            </a:extLst>
          </p:cNvPr>
          <p:cNvCxnSpPr/>
          <p:nvPr/>
        </p:nvCxnSpPr>
        <p:spPr>
          <a:xfrm flipH="1" flipV="1">
            <a:off x="1660908" y="3106550"/>
            <a:ext cx="2069319" cy="6443"/>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455C6C3F-1882-4D05-B4D0-1C6C93EAF47F}"/>
              </a:ext>
            </a:extLst>
          </p:cNvPr>
          <p:cNvCxnSpPr>
            <a:cxnSpLocks/>
          </p:cNvCxnSpPr>
          <p:nvPr/>
        </p:nvCxnSpPr>
        <p:spPr>
          <a:xfrm>
            <a:off x="3538773" y="2667000"/>
            <a:ext cx="0" cy="43955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xmlns="" id="{FC7E4FCB-0A74-458C-9E9C-38C8E06D44D2}"/>
              </a:ext>
            </a:extLst>
          </p:cNvPr>
          <p:cNvCxnSpPr>
            <a:cxnSpLocks/>
          </p:cNvCxnSpPr>
          <p:nvPr/>
        </p:nvCxnSpPr>
        <p:spPr>
          <a:xfrm flipH="1">
            <a:off x="2057400" y="3112993"/>
            <a:ext cx="20005" cy="2335308"/>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xmlns="" id="{4373FF10-CC95-4CC6-AA2A-794E1D291995}"/>
              </a:ext>
            </a:extLst>
          </p:cNvPr>
          <p:cNvCxnSpPr>
            <a:cxnSpLocks/>
          </p:cNvCxnSpPr>
          <p:nvPr/>
        </p:nvCxnSpPr>
        <p:spPr>
          <a:xfrm>
            <a:off x="2590800" y="3112993"/>
            <a:ext cx="1" cy="487457"/>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xmlns="" id="{715FF733-2908-4AB6-8207-38FC90F10117}"/>
              </a:ext>
            </a:extLst>
          </p:cNvPr>
          <p:cNvCxnSpPr>
            <a:cxnSpLocks/>
          </p:cNvCxnSpPr>
          <p:nvPr/>
        </p:nvCxnSpPr>
        <p:spPr>
          <a:xfrm flipV="1">
            <a:off x="1645105" y="3106551"/>
            <a:ext cx="15803" cy="455024"/>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xmlns="" id="{66BDAAE7-7383-45BF-8447-CB4F6506CE93}"/>
              </a:ext>
            </a:extLst>
          </p:cNvPr>
          <p:cNvCxnSpPr/>
          <p:nvPr/>
        </p:nvCxnSpPr>
        <p:spPr>
          <a:xfrm>
            <a:off x="1626990" y="1962745"/>
            <a:ext cx="51613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2" name="Straight Connector 201">
            <a:extLst>
              <a:ext uri="{FF2B5EF4-FFF2-40B4-BE49-F238E27FC236}">
                <a16:creationId xmlns:a16="http://schemas.microsoft.com/office/drawing/2014/main" xmlns="" id="{1EA0CAD5-16BD-48E6-9DF1-5361010CF5CE}"/>
              </a:ext>
            </a:extLst>
          </p:cNvPr>
          <p:cNvCxnSpPr>
            <a:cxnSpLocks/>
          </p:cNvCxnSpPr>
          <p:nvPr/>
        </p:nvCxnSpPr>
        <p:spPr>
          <a:xfrm flipV="1">
            <a:off x="204662" y="2424410"/>
            <a:ext cx="252537" cy="6444"/>
          </a:xfrm>
          <a:prstGeom prst="line">
            <a:avLst/>
          </a:prstGeom>
        </p:spPr>
        <p:style>
          <a:lnRef idx="1">
            <a:schemeClr val="accent2"/>
          </a:lnRef>
          <a:fillRef idx="0">
            <a:schemeClr val="accent2"/>
          </a:fillRef>
          <a:effectRef idx="0">
            <a:schemeClr val="accent2"/>
          </a:effectRef>
          <a:fontRef idx="minor">
            <a:schemeClr val="tx1"/>
          </a:fontRef>
        </p:style>
      </p:cxnSp>
      <p:cxnSp>
        <p:nvCxnSpPr>
          <p:cNvPr id="204" name="Straight Connector 203">
            <a:extLst>
              <a:ext uri="{FF2B5EF4-FFF2-40B4-BE49-F238E27FC236}">
                <a16:creationId xmlns:a16="http://schemas.microsoft.com/office/drawing/2014/main" xmlns="" id="{35BE072C-1E88-4E8E-A73D-C7AECCF385D5}"/>
              </a:ext>
            </a:extLst>
          </p:cNvPr>
          <p:cNvCxnSpPr>
            <a:cxnSpLocks/>
          </p:cNvCxnSpPr>
          <p:nvPr/>
        </p:nvCxnSpPr>
        <p:spPr>
          <a:xfrm flipV="1">
            <a:off x="204662" y="2430854"/>
            <a:ext cx="13318" cy="3817547"/>
          </a:xfrm>
          <a:prstGeom prst="line">
            <a:avLst/>
          </a:prstGeom>
        </p:spPr>
        <p:style>
          <a:lnRef idx="1">
            <a:schemeClr val="accent2"/>
          </a:lnRef>
          <a:fillRef idx="0">
            <a:schemeClr val="accent2"/>
          </a:fillRef>
          <a:effectRef idx="0">
            <a:schemeClr val="accent2"/>
          </a:effectRef>
          <a:fontRef idx="minor">
            <a:schemeClr val="tx1"/>
          </a:fontRef>
        </p:style>
      </p:cxnSp>
      <p:cxnSp>
        <p:nvCxnSpPr>
          <p:cNvPr id="209" name="Straight Connector 208">
            <a:extLst>
              <a:ext uri="{FF2B5EF4-FFF2-40B4-BE49-F238E27FC236}">
                <a16:creationId xmlns:a16="http://schemas.microsoft.com/office/drawing/2014/main" xmlns="" id="{90CAAFC9-490A-4536-BC7E-B9B3B4CB3AEF}"/>
              </a:ext>
            </a:extLst>
          </p:cNvPr>
          <p:cNvCxnSpPr>
            <a:cxnSpLocks/>
          </p:cNvCxnSpPr>
          <p:nvPr/>
        </p:nvCxnSpPr>
        <p:spPr>
          <a:xfrm>
            <a:off x="198239" y="6248401"/>
            <a:ext cx="30925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1" name="Straight Connector 210">
            <a:extLst>
              <a:ext uri="{FF2B5EF4-FFF2-40B4-BE49-F238E27FC236}">
                <a16:creationId xmlns:a16="http://schemas.microsoft.com/office/drawing/2014/main" xmlns="" id="{82F1BC52-350E-476B-A415-939D8EB967FE}"/>
              </a:ext>
            </a:extLst>
          </p:cNvPr>
          <p:cNvCxnSpPr/>
          <p:nvPr/>
        </p:nvCxnSpPr>
        <p:spPr>
          <a:xfrm>
            <a:off x="204662" y="3200400"/>
            <a:ext cx="51613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2" name="Straight Connector 211">
            <a:extLst>
              <a:ext uri="{FF2B5EF4-FFF2-40B4-BE49-F238E27FC236}">
                <a16:creationId xmlns:a16="http://schemas.microsoft.com/office/drawing/2014/main" xmlns="" id="{32CD5114-541C-42EB-9C1D-CA2952C39A64}"/>
              </a:ext>
            </a:extLst>
          </p:cNvPr>
          <p:cNvCxnSpPr>
            <a:cxnSpLocks/>
          </p:cNvCxnSpPr>
          <p:nvPr/>
        </p:nvCxnSpPr>
        <p:spPr>
          <a:xfrm>
            <a:off x="678582" y="3200400"/>
            <a:ext cx="0" cy="361175"/>
          </a:xfrm>
          <a:prstGeom prst="line">
            <a:avLst/>
          </a:prstGeom>
        </p:spPr>
        <p:style>
          <a:lnRef idx="1">
            <a:schemeClr val="accent2"/>
          </a:lnRef>
          <a:fillRef idx="0">
            <a:schemeClr val="accent2"/>
          </a:fillRef>
          <a:effectRef idx="0">
            <a:schemeClr val="accent2"/>
          </a:effectRef>
          <a:fontRef idx="minor">
            <a:schemeClr val="tx1"/>
          </a:fontRef>
        </p:style>
      </p:cxnSp>
      <p:cxnSp>
        <p:nvCxnSpPr>
          <p:cNvPr id="216" name="Straight Connector 215">
            <a:extLst>
              <a:ext uri="{FF2B5EF4-FFF2-40B4-BE49-F238E27FC236}">
                <a16:creationId xmlns:a16="http://schemas.microsoft.com/office/drawing/2014/main" xmlns="" id="{E20927DC-D9F6-4885-8B0B-CBAD0F110551}"/>
              </a:ext>
            </a:extLst>
          </p:cNvPr>
          <p:cNvCxnSpPr>
            <a:cxnSpLocks/>
          </p:cNvCxnSpPr>
          <p:nvPr/>
        </p:nvCxnSpPr>
        <p:spPr>
          <a:xfrm>
            <a:off x="3327797" y="2667000"/>
            <a:ext cx="210976" cy="0"/>
          </a:xfrm>
          <a:prstGeom prst="line">
            <a:avLst/>
          </a:prstGeom>
          <a:ln>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cxnSp>
        <p:nvCxnSpPr>
          <p:cNvPr id="220" name="Straight Connector 219">
            <a:extLst>
              <a:ext uri="{FF2B5EF4-FFF2-40B4-BE49-F238E27FC236}">
                <a16:creationId xmlns:a16="http://schemas.microsoft.com/office/drawing/2014/main" xmlns="" id="{37E1028F-D611-44D3-B44A-ECC90608DD47}"/>
              </a:ext>
            </a:extLst>
          </p:cNvPr>
          <p:cNvCxnSpPr>
            <a:cxnSpLocks/>
          </p:cNvCxnSpPr>
          <p:nvPr/>
        </p:nvCxnSpPr>
        <p:spPr>
          <a:xfrm>
            <a:off x="5293947" y="5344907"/>
            <a:ext cx="971789" cy="203121"/>
          </a:xfrm>
          <a:prstGeom prst="line">
            <a:avLst/>
          </a:prstGeom>
          <a:ln>
            <a:solidFill>
              <a:schemeClr val="bg2">
                <a:lumMod val="10000"/>
              </a:schemeClr>
            </a:solidFill>
          </a:ln>
        </p:spPr>
        <p:style>
          <a:lnRef idx="1">
            <a:schemeClr val="accent2"/>
          </a:lnRef>
          <a:fillRef idx="0">
            <a:schemeClr val="accent2"/>
          </a:fillRef>
          <a:effectRef idx="0">
            <a:schemeClr val="accent2"/>
          </a:effectRef>
          <a:fontRef idx="minor">
            <a:schemeClr val="tx1"/>
          </a:fontRef>
        </p:style>
      </p:cxnSp>
      <p:sp>
        <p:nvSpPr>
          <p:cNvPr id="229" name="TextBox 228">
            <a:extLst>
              <a:ext uri="{FF2B5EF4-FFF2-40B4-BE49-F238E27FC236}">
                <a16:creationId xmlns:a16="http://schemas.microsoft.com/office/drawing/2014/main" xmlns="" id="{337FF2AB-16D7-47DF-BFD6-0FBA7380768F}"/>
              </a:ext>
            </a:extLst>
          </p:cNvPr>
          <p:cNvSpPr txBox="1"/>
          <p:nvPr/>
        </p:nvSpPr>
        <p:spPr>
          <a:xfrm>
            <a:off x="6678043" y="201454"/>
            <a:ext cx="2155136" cy="646331"/>
          </a:xfrm>
          <a:prstGeom prst="rect">
            <a:avLst/>
          </a:prstGeom>
          <a:noFill/>
        </p:spPr>
        <p:txBody>
          <a:bodyPr wrap="square" rtlCol="0">
            <a:spAutoFit/>
          </a:bodyPr>
          <a:lstStyle/>
          <a:p>
            <a:r>
              <a:rPr lang="en-IN" dirty="0" err="1"/>
              <a:t>pk:Primary</a:t>
            </a:r>
            <a:r>
              <a:rPr lang="en-IN" dirty="0"/>
              <a:t> Key</a:t>
            </a:r>
          </a:p>
          <a:p>
            <a:r>
              <a:rPr lang="en-IN" dirty="0" err="1"/>
              <a:t>fk:Foreign</a:t>
            </a:r>
            <a:r>
              <a:rPr lang="en-IN" dirty="0"/>
              <a:t> Key</a:t>
            </a:r>
          </a:p>
        </p:txBody>
      </p:sp>
    </p:spTree>
    <p:extLst>
      <p:ext uri="{BB962C8B-B14F-4D97-AF65-F5344CB8AC3E}">
        <p14:creationId xmlns:p14="http://schemas.microsoft.com/office/powerpoint/2010/main" xmlns="" val="3244550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r>
              <a:rPr lang="en-US" sz="4000" b="1" dirty="0">
                <a:solidFill>
                  <a:schemeClr val="accent6">
                    <a:lumMod val="50000"/>
                  </a:schemeClr>
                </a:solidFill>
                <a:latin typeface="Times New Roman" pitchFamily="18" charset="0"/>
                <a:cs typeface="Times New Roman" pitchFamily="18" charset="0"/>
              </a:rPr>
              <a:t>Use Cases:</a:t>
            </a:r>
          </a:p>
        </p:txBody>
      </p:sp>
      <p:sp>
        <p:nvSpPr>
          <p:cNvPr id="3" name="Content Placeholder 2"/>
          <p:cNvSpPr>
            <a:spLocks noGrp="1"/>
          </p:cNvSpPr>
          <p:nvPr>
            <p:ph sz="quarter" idx="1"/>
          </p:nvPr>
        </p:nvSpPr>
        <p:spPr>
          <a:xfrm>
            <a:off x="457200" y="1600200"/>
            <a:ext cx="8229600" cy="4876800"/>
          </a:xfrm>
        </p:spPr>
        <p:txBody>
          <a:bodyPr>
            <a:normAutofit/>
          </a:bodyPr>
          <a:lstStyle/>
          <a:p>
            <a:r>
              <a:rPr lang="en-US" sz="2400" dirty="0">
                <a:latin typeface="Times New Roman" pitchFamily="18" charset="0"/>
                <a:cs typeface="Times New Roman" pitchFamily="18" charset="0"/>
              </a:rPr>
              <a:t>This portal will be used by all the three main bodies of Agriculture.</a:t>
            </a:r>
          </a:p>
          <a:p>
            <a:r>
              <a:rPr lang="en-US" sz="2400" dirty="0">
                <a:latin typeface="Times New Roman" pitchFamily="18" charset="0"/>
                <a:cs typeface="Times New Roman" pitchFamily="18" charset="0"/>
              </a:rPr>
              <a:t>Works in Android Environment and all browsers.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6">
                    <a:lumMod val="50000"/>
                  </a:schemeClr>
                </a:solidFill>
                <a:latin typeface="Times New Roman" pitchFamily="18" charset="0"/>
                <a:cs typeface="Times New Roman" pitchFamily="18" charset="0"/>
              </a:rPr>
              <a:t>Dependencies and Show Stopper :</a:t>
            </a:r>
          </a:p>
        </p:txBody>
      </p:sp>
      <p:sp>
        <p:nvSpPr>
          <p:cNvPr id="3" name="Content Placeholder 2"/>
          <p:cNvSpPr>
            <a:spLocks noGrp="1"/>
          </p:cNvSpPr>
          <p:nvPr>
            <p:ph sz="quarter" idx="1"/>
          </p:nvPr>
        </p:nvSpPr>
        <p:spPr/>
        <p:txBody>
          <a:bodyPr>
            <a:normAutofit/>
          </a:bodyPr>
          <a:lstStyle/>
          <a:p>
            <a:r>
              <a:rPr lang="en-US" sz="2400" dirty="0">
                <a:latin typeface="Times New Roman" pitchFamily="18" charset="0"/>
                <a:cs typeface="Times New Roman" pitchFamily="18" charset="0"/>
              </a:rPr>
              <a:t>Application with an internet access.</a:t>
            </a:r>
          </a:p>
          <a:p>
            <a:r>
              <a:rPr lang="en-US" sz="2400" dirty="0">
                <a:latin typeface="Times New Roman" pitchFamily="18" charset="0"/>
                <a:cs typeface="Times New Roman" pitchFamily="18" charset="0"/>
              </a:rPr>
              <a:t>Awareness must be created for farmers regarding this.</a:t>
            </a:r>
          </a:p>
          <a:p>
            <a:pPr>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lstStyle/>
          <a:p>
            <a:endParaRPr lang="en-US" dirty="0" smtClean="0"/>
          </a:p>
          <a:p>
            <a:endParaRPr lang="en-US" dirty="0" smtClean="0"/>
          </a:p>
          <a:p>
            <a:endParaRPr lang="en-US" dirty="0" smtClean="0"/>
          </a:p>
          <a:p>
            <a:r>
              <a:rPr lang="en-US" dirty="0" smtClean="0"/>
              <a:t>              </a:t>
            </a:r>
            <a:endParaRPr lang="en-US" dirty="0"/>
          </a:p>
        </p:txBody>
      </p:sp>
      <p:pic>
        <p:nvPicPr>
          <p:cNvPr id="6" name="Picture 5" descr="thank you.jpg"/>
          <p:cNvPicPr>
            <a:picLocks noChangeAspect="1"/>
          </p:cNvPicPr>
          <p:nvPr/>
        </p:nvPicPr>
        <p:blipFill>
          <a:blip r:embed="rId2"/>
          <a:stretch>
            <a:fillRect/>
          </a:stretch>
        </p:blipFill>
        <p:spPr>
          <a:xfrm>
            <a:off x="285750" y="457200"/>
            <a:ext cx="8172450" cy="54864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2AE18-8253-433A-B720-65743DD6A43C}"/>
              </a:ext>
            </a:extLst>
          </p:cNvPr>
          <p:cNvSpPr>
            <a:spLocks noGrp="1"/>
          </p:cNvSpPr>
          <p:nvPr>
            <p:ph type="title"/>
          </p:nvPr>
        </p:nvSpPr>
        <p:spPr>
          <a:xfrm>
            <a:off x="340567" y="400882"/>
            <a:ext cx="7467600" cy="742117"/>
          </a:xfrm>
        </p:spPr>
        <p:txBody>
          <a:bodyPr>
            <a:normAutofit/>
          </a:bodyPr>
          <a:lstStyle/>
          <a:p>
            <a:r>
              <a:rPr lang="en-IN" sz="4000" b="1" dirty="0">
                <a:solidFill>
                  <a:schemeClr val="accent6">
                    <a:lumMod val="50000"/>
                  </a:schemeClr>
                </a:solidFill>
              </a:rPr>
              <a:t>Reality</a:t>
            </a:r>
            <a:r>
              <a:rPr lang="en-IN" sz="4000" b="1" dirty="0"/>
              <a:t>:</a:t>
            </a:r>
          </a:p>
        </p:txBody>
      </p:sp>
      <p:sp>
        <p:nvSpPr>
          <p:cNvPr id="3" name="Rectangle 2">
            <a:extLst>
              <a:ext uri="{FF2B5EF4-FFF2-40B4-BE49-F238E27FC236}">
                <a16:creationId xmlns:a16="http://schemas.microsoft.com/office/drawing/2014/main" xmlns="" id="{B62AD74E-64B5-4722-8867-86A83C25BCC3}"/>
              </a:ext>
            </a:extLst>
          </p:cNvPr>
          <p:cNvSpPr/>
          <p:nvPr/>
        </p:nvSpPr>
        <p:spPr>
          <a:xfrm>
            <a:off x="304800" y="1600200"/>
            <a:ext cx="8305800" cy="4247317"/>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Farmers who are considered </a:t>
            </a:r>
            <a:r>
              <a:rPr lang="en-IN" b="1" dirty="0">
                <a:latin typeface="Times New Roman" panose="02020603050405020304" pitchFamily="18" charset="0"/>
                <a:cs typeface="Times New Roman" panose="02020603050405020304" pitchFamily="18" charset="0"/>
              </a:rPr>
              <a:t>Backbone of our Nation</a:t>
            </a:r>
            <a:r>
              <a:rPr lang="en-IN" dirty="0">
                <a:latin typeface="Times New Roman" panose="02020603050405020304" pitchFamily="18" charset="0"/>
                <a:cs typeface="Times New Roman" panose="02020603050405020304" pitchFamily="18" charset="0"/>
              </a:rPr>
              <a:t> are not receiving the expected worth for their work.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main reason for it is the following chain: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Farmers -&gt; APMC -&gt; Local Mandi -&gt; Retailer -&gt; Consumer</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between the farmers and consumers there is a long gap. In this gap many other persons are getting benefited, their benefit is loss to both farmers as well as to consumers(FMCG’s). Products are being bought from the farmers at lower prices and are sold to the customers at higher prices.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What happens if we create an interface where consumer(farm output buyers) and farmers have a direct interaction there by eliminating the middle persons?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What if, we there is an option where farmer can also directly interact with manufacturers to buy fertilizers and other farm producing inputs?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11976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715962"/>
          </a:xfrm>
        </p:spPr>
        <p:txBody>
          <a:bodyPr>
            <a:noAutofit/>
          </a:bodyPr>
          <a:lstStyle/>
          <a:p>
            <a:r>
              <a:rPr lang="en-US" sz="4000" b="1" dirty="0">
                <a:solidFill>
                  <a:schemeClr val="accent6">
                    <a:lumMod val="50000"/>
                  </a:schemeClr>
                </a:solidFill>
                <a:latin typeface="Times New Roman" pitchFamily="18" charset="0"/>
                <a:cs typeface="Times New Roman" pitchFamily="18" charset="0"/>
              </a:rPr>
              <a:t>Idea:</a:t>
            </a:r>
          </a:p>
        </p:txBody>
      </p:sp>
      <p:sp>
        <p:nvSpPr>
          <p:cNvPr id="3" name="Content Placeholder 2"/>
          <p:cNvSpPr>
            <a:spLocks noGrp="1"/>
          </p:cNvSpPr>
          <p:nvPr>
            <p:ph sz="quarter" idx="1"/>
          </p:nvPr>
        </p:nvSpPr>
        <p:spPr>
          <a:xfrm>
            <a:off x="152400" y="1371600"/>
            <a:ext cx="8610600" cy="5257800"/>
          </a:xfrm>
        </p:spPr>
        <p:txBody>
          <a:bodyPr>
            <a:normAutofit/>
          </a:bodyPr>
          <a:lstStyle/>
          <a:p>
            <a:r>
              <a:rPr lang="en-US" sz="2000" dirty="0">
                <a:latin typeface="Times New Roman" pitchFamily="18" charset="0"/>
                <a:cs typeface="Times New Roman" pitchFamily="18" charset="0"/>
              </a:rPr>
              <a:t>Our idea is to provide an interface to the three main bodies i.e., </a:t>
            </a:r>
          </a:p>
          <a:p>
            <a:pPr lvl="8">
              <a:buFont typeface="Wingdings" panose="05000000000000000000" pitchFamily="2" charset="2"/>
              <a:buChar char="Ø"/>
            </a:pPr>
            <a:r>
              <a:rPr lang="en-US" sz="2000" dirty="0">
                <a:latin typeface="Times New Roman" pitchFamily="18" charset="0"/>
                <a:cs typeface="Times New Roman" pitchFamily="18" charset="0"/>
              </a:rPr>
              <a:t>Manufacturers of Fertilizers</a:t>
            </a:r>
          </a:p>
          <a:p>
            <a:pPr lvl="8">
              <a:buFont typeface="Wingdings" panose="05000000000000000000" pitchFamily="2" charset="2"/>
              <a:buChar char="Ø"/>
            </a:pPr>
            <a:r>
              <a:rPr lang="en-US" sz="2000" dirty="0">
                <a:latin typeface="Times New Roman" pitchFamily="18" charset="0"/>
                <a:cs typeface="Times New Roman" pitchFamily="18" charset="0"/>
              </a:rPr>
              <a:t>Farmers</a:t>
            </a:r>
          </a:p>
          <a:p>
            <a:pPr lvl="8">
              <a:buFont typeface="Wingdings" panose="05000000000000000000" pitchFamily="2" charset="2"/>
              <a:buChar char="Ø"/>
            </a:pPr>
            <a:r>
              <a:rPr lang="en-US" sz="2000" dirty="0">
                <a:latin typeface="Times New Roman" pitchFamily="18" charset="0"/>
                <a:cs typeface="Times New Roman" pitchFamily="18" charset="0"/>
              </a:rPr>
              <a:t> Big Buyers</a:t>
            </a:r>
          </a:p>
          <a:p>
            <a:pPr>
              <a:buFont typeface="Arial" panose="020B0604020202020204" pitchFamily="34" charset="0"/>
              <a:buChar char="•"/>
            </a:pPr>
            <a:r>
              <a:rPr lang="en-US" sz="2000" dirty="0">
                <a:latin typeface="Times New Roman" pitchFamily="18" charset="0"/>
                <a:cs typeface="Times New Roman" pitchFamily="18" charset="0"/>
              </a:rPr>
              <a:t>Interaction between the three:</a:t>
            </a:r>
          </a:p>
          <a:p>
            <a:pPr marL="0" indent="0">
              <a:buNone/>
            </a:pPr>
            <a:endParaRPr lang="en-US" sz="2000" dirty="0">
              <a:latin typeface="Times New Roman" pitchFamily="18" charset="0"/>
              <a:cs typeface="Times New Roman" pitchFamily="18" charset="0"/>
            </a:endParaRPr>
          </a:p>
          <a:p>
            <a:pPr>
              <a:buFont typeface="Arial" panose="020B0604020202020204" pitchFamily="34" charset="0"/>
              <a:buChar char="•"/>
            </a:pPr>
            <a:endParaRPr lang="en-US" sz="2000" b="1"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a:t>
            </a:r>
          </a:p>
          <a:p>
            <a:pPr>
              <a:buFont typeface="Arial" panose="020B0604020202020204" pitchFamily="34" charset="0"/>
              <a:buChar char="•"/>
            </a:pPr>
            <a:endParaRPr lang="en-US" sz="2000" dirty="0">
              <a:latin typeface="Times New Roman" pitchFamily="18" charset="0"/>
              <a:cs typeface="Times New Roman" pitchFamily="18" charset="0"/>
            </a:endParaRPr>
          </a:p>
          <a:p>
            <a:pPr>
              <a:buFont typeface="Arial" panose="020B0604020202020204" pitchFamily="34" charset="0"/>
              <a:buChar char="•"/>
            </a:pPr>
            <a:r>
              <a:rPr lang="en-US" sz="2000" dirty="0">
                <a:latin typeface="Times New Roman" pitchFamily="18" charset="0"/>
                <a:cs typeface="Times New Roman" pitchFamily="18" charset="0"/>
              </a:rPr>
              <a:t>Farmers can directly sell their produced goods to the Big Buyers and can also buy fertilizers and other inputs required for the crop without any middle person. </a:t>
            </a:r>
          </a:p>
          <a:p>
            <a:pPr marL="0" indent="0">
              <a:buNone/>
            </a:pPr>
            <a:endParaRPr lang="en-US" sz="2000" dirty="0">
              <a:latin typeface="Times New Roman" pitchFamily="18" charset="0"/>
              <a:cs typeface="Times New Roman" pitchFamily="18" charset="0"/>
            </a:endParaRPr>
          </a:p>
        </p:txBody>
      </p:sp>
      <p:sp>
        <p:nvSpPr>
          <p:cNvPr id="8" name="Oval 7">
            <a:extLst>
              <a:ext uri="{FF2B5EF4-FFF2-40B4-BE49-F238E27FC236}">
                <a16:creationId xmlns:a16="http://schemas.microsoft.com/office/drawing/2014/main" xmlns="" id="{686463F9-D834-4B44-A460-2FEE90D5A96B}"/>
              </a:ext>
            </a:extLst>
          </p:cNvPr>
          <p:cNvSpPr/>
          <p:nvPr/>
        </p:nvSpPr>
        <p:spPr>
          <a:xfrm>
            <a:off x="990600" y="36576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Manufacturers</a:t>
            </a:r>
          </a:p>
        </p:txBody>
      </p:sp>
      <p:sp>
        <p:nvSpPr>
          <p:cNvPr id="9" name="Oval 8">
            <a:extLst>
              <a:ext uri="{FF2B5EF4-FFF2-40B4-BE49-F238E27FC236}">
                <a16:creationId xmlns:a16="http://schemas.microsoft.com/office/drawing/2014/main" xmlns="" id="{3E0F6847-E2E1-47BD-950B-76A3F143163C}"/>
              </a:ext>
            </a:extLst>
          </p:cNvPr>
          <p:cNvSpPr/>
          <p:nvPr/>
        </p:nvSpPr>
        <p:spPr>
          <a:xfrm>
            <a:off x="3810000" y="36576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Farmers</a:t>
            </a:r>
          </a:p>
        </p:txBody>
      </p:sp>
      <p:sp>
        <p:nvSpPr>
          <p:cNvPr id="10" name="Oval 9">
            <a:extLst>
              <a:ext uri="{FF2B5EF4-FFF2-40B4-BE49-F238E27FC236}">
                <a16:creationId xmlns:a16="http://schemas.microsoft.com/office/drawing/2014/main" xmlns="" id="{EE305DDE-76FE-4B59-9B5D-7DE9192A1232}"/>
              </a:ext>
            </a:extLst>
          </p:cNvPr>
          <p:cNvSpPr/>
          <p:nvPr/>
        </p:nvSpPr>
        <p:spPr>
          <a:xfrm>
            <a:off x="6659881" y="36576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FMCG’s</a:t>
            </a:r>
          </a:p>
        </p:txBody>
      </p:sp>
      <p:sp>
        <p:nvSpPr>
          <p:cNvPr id="16" name="Arc 15">
            <a:extLst>
              <a:ext uri="{FF2B5EF4-FFF2-40B4-BE49-F238E27FC236}">
                <a16:creationId xmlns:a16="http://schemas.microsoft.com/office/drawing/2014/main" xmlns="" id="{C848E28D-27C9-4597-A5A7-0FE618CE122B}"/>
              </a:ext>
            </a:extLst>
          </p:cNvPr>
          <p:cNvSpPr/>
          <p:nvPr/>
        </p:nvSpPr>
        <p:spPr>
          <a:xfrm rot="13659315" flipV="1">
            <a:off x="2082455" y="3896092"/>
            <a:ext cx="2083490" cy="222509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Arc 16">
            <a:extLst>
              <a:ext uri="{FF2B5EF4-FFF2-40B4-BE49-F238E27FC236}">
                <a16:creationId xmlns:a16="http://schemas.microsoft.com/office/drawing/2014/main" xmlns="" id="{499BC819-3366-4EC2-8C67-57E839CC38E4}"/>
              </a:ext>
            </a:extLst>
          </p:cNvPr>
          <p:cNvSpPr/>
          <p:nvPr/>
        </p:nvSpPr>
        <p:spPr>
          <a:xfrm rot="17507313">
            <a:off x="5255943" y="3546659"/>
            <a:ext cx="2130375" cy="316053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Arc 17">
            <a:extLst>
              <a:ext uri="{FF2B5EF4-FFF2-40B4-BE49-F238E27FC236}">
                <a16:creationId xmlns:a16="http://schemas.microsoft.com/office/drawing/2014/main" xmlns="" id="{A5AAE2B6-4A6E-4AC2-8AF8-E871103554B0}"/>
              </a:ext>
            </a:extLst>
          </p:cNvPr>
          <p:cNvSpPr/>
          <p:nvPr/>
        </p:nvSpPr>
        <p:spPr>
          <a:xfrm rot="8740157">
            <a:off x="4722569" y="2596391"/>
            <a:ext cx="2827466" cy="237584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Arc 18">
            <a:extLst>
              <a:ext uri="{FF2B5EF4-FFF2-40B4-BE49-F238E27FC236}">
                <a16:creationId xmlns:a16="http://schemas.microsoft.com/office/drawing/2014/main" xmlns="" id="{833B5EF8-9A29-4B3B-B094-5E0F9C65D12A}"/>
              </a:ext>
            </a:extLst>
          </p:cNvPr>
          <p:cNvSpPr/>
          <p:nvPr/>
        </p:nvSpPr>
        <p:spPr>
          <a:xfrm rot="9343675">
            <a:off x="2181236" y="3063834"/>
            <a:ext cx="3409928" cy="170651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38200"/>
          </a:xfrm>
        </p:spPr>
        <p:txBody>
          <a:bodyPr>
            <a:normAutofit/>
          </a:bodyPr>
          <a:lstStyle/>
          <a:p>
            <a:r>
              <a:rPr lang="en-US" sz="4000" b="1" dirty="0">
                <a:solidFill>
                  <a:schemeClr val="accent6">
                    <a:lumMod val="50000"/>
                  </a:schemeClr>
                </a:solidFill>
                <a:latin typeface="Times New Roman" pitchFamily="18" charset="0"/>
                <a:cs typeface="Times New Roman" pitchFamily="18" charset="0"/>
              </a:rPr>
              <a:t>Login for Farmers</a:t>
            </a:r>
            <a:r>
              <a:rPr lang="en-US" sz="4000" dirty="0">
                <a:solidFill>
                  <a:schemeClr val="accent6">
                    <a:lumMod val="50000"/>
                  </a:schemeClr>
                </a:solidFill>
                <a:latin typeface="Times New Roman" pitchFamily="18" charset="0"/>
                <a:cs typeface="Times New Roman" pitchFamily="18" charset="0"/>
              </a:rPr>
              <a:t> :	</a:t>
            </a:r>
          </a:p>
        </p:txBody>
      </p:sp>
      <p:sp>
        <p:nvSpPr>
          <p:cNvPr id="3" name="Content Placeholder 2"/>
          <p:cNvSpPr>
            <a:spLocks noGrp="1"/>
          </p:cNvSpPr>
          <p:nvPr>
            <p:ph sz="quarter" idx="1"/>
          </p:nvPr>
        </p:nvSpPr>
        <p:spPr>
          <a:xfrm>
            <a:off x="228600" y="990600"/>
            <a:ext cx="8229600" cy="5562600"/>
          </a:xfrm>
        </p:spPr>
        <p:txBody>
          <a:bodyPr>
            <a:noAutofit/>
          </a:bodyPr>
          <a:lstStyle/>
          <a:p>
            <a:r>
              <a:rPr lang="en-US" sz="2000" dirty="0">
                <a:latin typeface="Times New Roman" pitchFamily="18" charset="0"/>
                <a:cs typeface="Times New Roman" pitchFamily="18" charset="0"/>
              </a:rPr>
              <a:t>Farmers are provided with two options</a:t>
            </a:r>
          </a:p>
          <a:p>
            <a:pPr marL="2514600" lvl="8" indent="-228600">
              <a:buFont typeface="+mj-lt"/>
              <a:buAutoNum type="arabicPeriod"/>
            </a:pPr>
            <a:r>
              <a:rPr lang="en-US" sz="2000" dirty="0">
                <a:latin typeface="Times New Roman" pitchFamily="18" charset="0"/>
                <a:cs typeface="Times New Roman" pitchFamily="18" charset="0"/>
              </a:rPr>
              <a:t>Buy farm inputs</a:t>
            </a:r>
          </a:p>
          <a:p>
            <a:pPr marL="2514600" lvl="8" indent="-228600">
              <a:buFont typeface="+mj-lt"/>
              <a:buAutoNum type="arabicPeriod"/>
            </a:pPr>
            <a:r>
              <a:rPr lang="en-US" sz="2000" dirty="0">
                <a:latin typeface="Times New Roman" pitchFamily="18" charset="0"/>
                <a:cs typeface="Times New Roman" pitchFamily="18" charset="0"/>
              </a:rPr>
              <a:t>Sell products                        </a:t>
            </a:r>
            <a:endParaRPr lang="en-US" sz="2000" b="1" dirty="0">
              <a:latin typeface="Times New Roman" pitchFamily="18" charset="0"/>
              <a:cs typeface="Times New Roman" pitchFamily="18" charset="0"/>
            </a:endParaRPr>
          </a:p>
          <a:p>
            <a:pPr marL="365760" lvl="1" indent="0">
              <a:buNone/>
            </a:pPr>
            <a:r>
              <a:rPr lang="en-US" sz="3000" b="1" dirty="0">
                <a:solidFill>
                  <a:srgbClr val="92D050"/>
                </a:solidFill>
                <a:latin typeface="Times New Roman" pitchFamily="18" charset="0"/>
                <a:cs typeface="Times New Roman" pitchFamily="18" charset="0"/>
              </a:rPr>
              <a:t>To buy Inputs:</a:t>
            </a:r>
          </a:p>
          <a:p>
            <a:r>
              <a:rPr lang="en-US" sz="2000" dirty="0">
                <a:latin typeface="Times New Roman" pitchFamily="18" charset="0"/>
                <a:cs typeface="Times New Roman" pitchFamily="18" charset="0"/>
              </a:rPr>
              <a:t>After selecting this option farmer has to choose </a:t>
            </a:r>
          </a:p>
          <a:p>
            <a:pPr marL="594360" lvl="1" indent="-228600">
              <a:buFont typeface="+mj-lt"/>
              <a:buAutoNum type="arabicPeriod"/>
            </a:pPr>
            <a:r>
              <a:rPr lang="en-US" sz="2000" dirty="0">
                <a:latin typeface="Times New Roman" pitchFamily="18" charset="0"/>
                <a:cs typeface="Times New Roman" pitchFamily="18" charset="0"/>
              </a:rPr>
              <a:t>The crop that he is producing</a:t>
            </a:r>
          </a:p>
          <a:p>
            <a:pPr marL="594360" lvl="1" indent="-228600">
              <a:buFont typeface="+mj-lt"/>
              <a:buAutoNum type="arabicPeriod"/>
            </a:pPr>
            <a:r>
              <a:rPr lang="en-US" sz="2000" dirty="0">
                <a:latin typeface="Times New Roman" pitchFamily="18" charset="0"/>
                <a:cs typeface="Times New Roman" pitchFamily="18" charset="0"/>
              </a:rPr>
              <a:t>Type of soil on which the crop is being produced</a:t>
            </a:r>
          </a:p>
          <a:p>
            <a:pPr marL="594360" lvl="1" indent="-228600">
              <a:buFont typeface="+mj-lt"/>
              <a:buAutoNum type="arabicPeriod"/>
            </a:pPr>
            <a:r>
              <a:rPr lang="en-US" sz="2000" dirty="0">
                <a:latin typeface="Times New Roman" pitchFamily="18" charset="0"/>
                <a:cs typeface="Times New Roman" pitchFamily="18" charset="0"/>
              </a:rPr>
              <a:t>Amount of crop </a:t>
            </a:r>
          </a:p>
          <a:p>
            <a:r>
              <a:rPr lang="en-US" sz="2000" dirty="0">
                <a:latin typeface="Times New Roman" pitchFamily="18" charset="0"/>
                <a:cs typeface="Times New Roman" pitchFamily="18" charset="0"/>
              </a:rPr>
              <a:t> Based on the above details ,some fertilizers are shown ,so that farmer can select the fertilizer that he need.</a:t>
            </a:r>
          </a:p>
          <a:p>
            <a:r>
              <a:rPr lang="en-US" sz="2000" dirty="0">
                <a:latin typeface="Times New Roman" pitchFamily="18" charset="0"/>
                <a:cs typeface="Times New Roman" pitchFamily="18" charset="0"/>
              </a:rPr>
              <a:t>After that, he can join any of the pools that he is interested in or he can create new pool and wait for other farmers to join his pool near his location and place his order after reaching target quantity.</a:t>
            </a:r>
          </a:p>
          <a:p>
            <a:r>
              <a:rPr lang="en-US" sz="2000" dirty="0">
                <a:latin typeface="Times New Roman" pitchFamily="18" charset="0"/>
                <a:cs typeface="Times New Roman" pitchFamily="18" charset="0"/>
              </a:rPr>
              <a:t>Company after accepting the order, delivers the goods to the farmers.</a:t>
            </a:r>
          </a:p>
          <a:p>
            <a:pPr marL="0" indent="0">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xmlns="" id="{72A8D63F-2091-4501-ACD4-8E43EC725398}"/>
              </a:ext>
            </a:extLst>
          </p:cNvPr>
          <p:cNvSpPr/>
          <p:nvPr/>
        </p:nvSpPr>
        <p:spPr>
          <a:xfrm>
            <a:off x="609600" y="4495800"/>
            <a:ext cx="1600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7467600" cy="868362"/>
          </a:xfrm>
        </p:spPr>
        <p:txBody>
          <a:bodyPr>
            <a:normAutofit/>
          </a:bodyPr>
          <a:lstStyle/>
          <a:p>
            <a:r>
              <a:rPr lang="en-US" sz="4000" b="1" dirty="0">
                <a:solidFill>
                  <a:schemeClr val="accent6">
                    <a:lumMod val="50000"/>
                  </a:schemeClr>
                </a:solidFill>
                <a:latin typeface="Times New Roman" pitchFamily="18" charset="0"/>
                <a:cs typeface="Times New Roman" pitchFamily="18" charset="0"/>
              </a:rPr>
              <a:t>Login for Farmers: (cont..)</a:t>
            </a:r>
          </a:p>
        </p:txBody>
      </p:sp>
      <p:sp>
        <p:nvSpPr>
          <p:cNvPr id="3" name="Content Placeholder 2"/>
          <p:cNvSpPr>
            <a:spLocks noGrp="1"/>
          </p:cNvSpPr>
          <p:nvPr>
            <p:ph sz="quarter" idx="1"/>
          </p:nvPr>
        </p:nvSpPr>
        <p:spPr>
          <a:xfrm>
            <a:off x="472440" y="1287780"/>
            <a:ext cx="8214360" cy="5189220"/>
          </a:xfrm>
          <a:solidFill>
            <a:schemeClr val="bg1"/>
          </a:solidFill>
          <a:ln>
            <a:solidFill>
              <a:schemeClr val="bg1"/>
            </a:solidFill>
          </a:ln>
        </p:spPr>
        <p:txBody>
          <a:bodyPr>
            <a:normAutofit/>
          </a:bodyPr>
          <a:lstStyle/>
          <a:p>
            <a:pPr>
              <a:buNone/>
            </a:pPr>
            <a:r>
              <a:rPr lang="en-US" sz="3000" b="1" dirty="0">
                <a:latin typeface="Times New Roman" pitchFamily="18" charset="0"/>
                <a:cs typeface="Times New Roman" pitchFamily="18" charset="0"/>
              </a:rPr>
              <a:t>To sell their farm products </a:t>
            </a:r>
            <a:r>
              <a:rPr lang="en-US" sz="2400" dirty="0">
                <a:latin typeface="Times New Roman" pitchFamily="18" charset="0"/>
                <a:cs typeface="Times New Roman" pitchFamily="18" charset="0"/>
              </a:rPr>
              <a:t>:</a:t>
            </a:r>
          </a:p>
          <a:p>
            <a:pPr>
              <a:buFont typeface="Courier New" panose="02070309020205020404" pitchFamily="49" charset="0"/>
              <a:buChar char="o"/>
            </a:pPr>
            <a:r>
              <a:rPr lang="en-US" sz="2000" dirty="0">
                <a:latin typeface="Times New Roman" pitchFamily="18" charset="0"/>
                <a:cs typeface="Times New Roman" pitchFamily="18" charset="0"/>
              </a:rPr>
              <a:t>Farmer has to choose:</a:t>
            </a:r>
          </a:p>
          <a:p>
            <a:pPr marL="2628900" lvl="8" indent="-342900">
              <a:buFont typeface="+mj-lt"/>
              <a:buAutoNum type="arabicPeriod"/>
            </a:pPr>
            <a:r>
              <a:rPr lang="en-US" sz="2000" dirty="0">
                <a:latin typeface="Times New Roman" pitchFamily="18" charset="0"/>
                <a:cs typeface="Times New Roman" pitchFamily="18" charset="0"/>
              </a:rPr>
              <a:t>Type of Crop</a:t>
            </a:r>
          </a:p>
          <a:p>
            <a:pPr marL="2628900" lvl="8" indent="-342900">
              <a:buFont typeface="+mj-lt"/>
              <a:buAutoNum type="arabicPeriod"/>
            </a:pPr>
            <a:r>
              <a:rPr lang="en-US" sz="2000" dirty="0">
                <a:latin typeface="Times New Roman" pitchFamily="18" charset="0"/>
                <a:cs typeface="Times New Roman" pitchFamily="18" charset="0"/>
              </a:rPr>
              <a:t>Estimated amount of yield</a:t>
            </a:r>
            <a:endParaRPr lang="en-US" sz="2000" dirty="0"/>
          </a:p>
          <a:p>
            <a:r>
              <a:rPr lang="en-US" sz="2000" dirty="0">
                <a:latin typeface="Times New Roman" pitchFamily="18" charset="0"/>
                <a:cs typeface="Times New Roman" pitchFamily="18" charset="0"/>
              </a:rPr>
              <a:t> Based on the options provided, he can see the list of all the buyers of the crop and bid his crop, so that he could maximize the profit.</a:t>
            </a:r>
          </a:p>
          <a:p>
            <a:r>
              <a:rPr lang="en-US" sz="2000" dirty="0">
                <a:latin typeface="Times New Roman" pitchFamily="18" charset="0"/>
                <a:cs typeface="Times New Roman" pitchFamily="18" charset="0"/>
              </a:rPr>
              <a:t>He can join the pool of other farmers at his location who are willing to sell the same crop at same bid rate.</a:t>
            </a:r>
          </a:p>
          <a:p>
            <a:r>
              <a:rPr lang="en-US" sz="2000" dirty="0">
                <a:latin typeface="Times New Roman" pitchFamily="18" charset="0"/>
                <a:cs typeface="Times New Roman" pitchFamily="18" charset="0"/>
              </a:rPr>
              <a:t>There will be an </a:t>
            </a:r>
            <a:r>
              <a:rPr lang="en-US" sz="2000" b="1" dirty="0">
                <a:latin typeface="Times New Roman" pitchFamily="18" charset="0"/>
                <a:cs typeface="Times New Roman" pitchFamily="18" charset="0"/>
              </a:rPr>
              <a:t>Escrow mechanism </a:t>
            </a:r>
            <a:r>
              <a:rPr lang="en-US" sz="2000" dirty="0">
                <a:latin typeface="Times New Roman" pitchFamily="18" charset="0"/>
                <a:cs typeface="Times New Roman" pitchFamily="18" charset="0"/>
              </a:rPr>
              <a:t>which establishes an agreement between  farmers and other two bodies(input manufacturers and farm output consumers) by the third party(</a:t>
            </a:r>
            <a:r>
              <a:rPr lang="en-US" sz="2000" dirty="0" err="1">
                <a:latin typeface="Times New Roman" pitchFamily="18" charset="0"/>
                <a:cs typeface="Times New Roman" pitchFamily="18" charset="0"/>
              </a:rPr>
              <a:t>Kisan</a:t>
            </a:r>
            <a:r>
              <a:rPr lang="en-US" sz="2000" dirty="0">
                <a:latin typeface="Times New Roman" pitchFamily="18" charset="0"/>
                <a:cs typeface="Times New Roman" pitchFamily="18" charset="0"/>
              </a:rPr>
              <a:t> Forum Pvt Ltd).</a:t>
            </a:r>
            <a:endParaRPr lang="en-US" sz="2000" b="1"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xmlns="" id="{46C8A4FC-7AE4-43C5-A498-7A58EF936A3B}"/>
              </a:ext>
            </a:extLst>
          </p:cNvPr>
          <p:cNvSpPr/>
          <p:nvPr/>
        </p:nvSpPr>
        <p:spPr>
          <a:xfrm>
            <a:off x="911856" y="2895118"/>
            <a:ext cx="1295400" cy="1403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7467600" cy="1009641"/>
          </a:xfrm>
        </p:spPr>
        <p:txBody>
          <a:bodyPr>
            <a:normAutofit/>
          </a:bodyPr>
          <a:lstStyle/>
          <a:p>
            <a:r>
              <a:rPr lang="en-US" sz="4000" b="1" dirty="0">
                <a:solidFill>
                  <a:schemeClr val="accent6">
                    <a:lumMod val="50000"/>
                  </a:schemeClr>
                </a:solidFill>
                <a:latin typeface="Times New Roman" pitchFamily="18" charset="0"/>
                <a:cs typeface="Times New Roman" pitchFamily="18" charset="0"/>
              </a:rPr>
              <a:t>Login for Manufacturers:</a:t>
            </a:r>
          </a:p>
        </p:txBody>
      </p:sp>
      <p:sp>
        <p:nvSpPr>
          <p:cNvPr id="3" name="Content Placeholder 2"/>
          <p:cNvSpPr>
            <a:spLocks noGrp="1"/>
          </p:cNvSpPr>
          <p:nvPr>
            <p:ph sz="quarter" idx="1"/>
          </p:nvPr>
        </p:nvSpPr>
        <p:spPr>
          <a:xfrm>
            <a:off x="457200" y="1600200"/>
            <a:ext cx="7467600" cy="4572000"/>
          </a:xfrm>
        </p:spPr>
        <p:txBody>
          <a:bodyPr>
            <a:normAutofit/>
          </a:bodyPr>
          <a:lstStyle/>
          <a:p>
            <a:pPr>
              <a:buFont typeface="Courier New" panose="02070309020205020404" pitchFamily="49" charset="0"/>
              <a:buChar char="o"/>
            </a:pPr>
            <a:r>
              <a:rPr lang="en-US" sz="2000" dirty="0">
                <a:latin typeface="Times New Roman" pitchFamily="18" charset="0"/>
                <a:cs typeface="Times New Roman" pitchFamily="18" charset="0"/>
              </a:rPr>
              <a:t>They can see the list of all the orders that come from various locations and send the inputs to their locations exactly.</a:t>
            </a:r>
          </a:p>
          <a:p>
            <a:pPr>
              <a:buFont typeface="Courier New" panose="02070309020205020404" pitchFamily="49" charset="0"/>
              <a:buChar char="o"/>
            </a:pPr>
            <a:endParaRPr lang="en-US" sz="2000" dirty="0">
              <a:latin typeface="Times New Roman" pitchFamily="18" charset="0"/>
              <a:cs typeface="Times New Roman" pitchFamily="18" charset="0"/>
            </a:endParaRPr>
          </a:p>
          <a:p>
            <a:pPr>
              <a:buFont typeface="Courier New" panose="02070309020205020404" pitchFamily="49" charset="0"/>
              <a:buChar char="o"/>
            </a:pPr>
            <a:endParaRPr lang="en-US" sz="2000" dirty="0">
              <a:latin typeface="Times New Roman" pitchFamily="18" charset="0"/>
              <a:cs typeface="Times New Roman" pitchFamily="18" charset="0"/>
            </a:endParaRPr>
          </a:p>
          <a:p>
            <a:pPr>
              <a:buFont typeface="Courier New" panose="02070309020205020404" pitchFamily="49" charset="0"/>
              <a:buChar char="o"/>
            </a:pPr>
            <a:endParaRPr lang="en-US" sz="2000" dirty="0">
              <a:latin typeface="Times New Roman" pitchFamily="18" charset="0"/>
              <a:cs typeface="Times New Roman" pitchFamily="18" charset="0"/>
            </a:endParaRPr>
          </a:p>
          <a:p>
            <a:pPr>
              <a:buFont typeface="Courier New" panose="02070309020205020404" pitchFamily="49" charset="0"/>
              <a:buChar char="o"/>
            </a:pPr>
            <a:endParaRPr lang="en-US" sz="2000" dirty="0">
              <a:latin typeface="Times New Roman" pitchFamily="18" charset="0"/>
              <a:cs typeface="Times New Roman" pitchFamily="18" charset="0"/>
            </a:endParaRPr>
          </a:p>
          <a:p>
            <a:pPr>
              <a:buFont typeface="Courier New" panose="02070309020205020404" pitchFamily="49" charset="0"/>
              <a:buChar char="o"/>
            </a:pPr>
            <a:endParaRPr lang="en-US" sz="2000" dirty="0">
              <a:latin typeface="Times New Roman" pitchFamily="18" charset="0"/>
              <a:cs typeface="Times New Roman" pitchFamily="18" charset="0"/>
            </a:endParaRPr>
          </a:p>
          <a:p>
            <a:pPr>
              <a:buFont typeface="Courier New" panose="02070309020205020404" pitchFamily="49" charset="0"/>
              <a:buChar char="o"/>
            </a:pPr>
            <a:endParaRPr lang="en-US" sz="2000" dirty="0">
              <a:latin typeface="Times New Roman" pitchFamily="18" charset="0"/>
              <a:cs typeface="Times New Roman" pitchFamily="18" charset="0"/>
            </a:endParaRPr>
          </a:p>
          <a:p>
            <a:pPr>
              <a:buFont typeface="Courier New" panose="02070309020205020404" pitchFamily="49" charset="0"/>
              <a:buChar char="o"/>
            </a:pPr>
            <a:endParaRPr lang="en-US" sz="2000" dirty="0">
              <a:latin typeface="Times New Roman" pitchFamily="18" charset="0"/>
              <a:cs typeface="Times New Roman" pitchFamily="18" charset="0"/>
            </a:endParaRPr>
          </a:p>
          <a:p>
            <a:pPr>
              <a:buFont typeface="Courier New" panose="02070309020205020404" pitchFamily="49" charset="0"/>
              <a:buChar char="o"/>
            </a:pPr>
            <a:endParaRPr lang="en-US" sz="2000" dirty="0">
              <a:latin typeface="Times New Roman" pitchFamily="18" charset="0"/>
              <a:cs typeface="Times New Roman" pitchFamily="18" charset="0"/>
            </a:endParaRPr>
          </a:p>
          <a:p>
            <a:pPr>
              <a:buFont typeface="Courier New" panose="02070309020205020404" pitchFamily="49" charset="0"/>
              <a:buChar char="o"/>
            </a:pPr>
            <a:r>
              <a:rPr lang="en-US" sz="2000" dirty="0">
                <a:latin typeface="Times New Roman" pitchFamily="18" charset="0"/>
                <a:cs typeface="Times New Roman" pitchFamily="18" charset="0"/>
              </a:rPr>
              <a:t>Delivered inputs can be distributed among </a:t>
            </a:r>
            <a:r>
              <a:rPr lang="en-US" sz="2000" dirty="0" err="1">
                <a:latin typeface="Times New Roman" pitchFamily="18" charset="0"/>
                <a:cs typeface="Times New Roman" pitchFamily="18" charset="0"/>
              </a:rPr>
              <a:t>eachother</a:t>
            </a:r>
            <a:r>
              <a:rPr lang="en-US" sz="2000" dirty="0">
                <a:latin typeface="Times New Roman" pitchFamily="18" charset="0"/>
                <a:cs typeface="Times New Roman" pitchFamily="18" charset="0"/>
              </a:rPr>
              <a:t>(farmers present in pool) at some specific location.</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2990BC0C-01D0-4B77-8318-C33FC2F720C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69058" y="3398519"/>
            <a:ext cx="380999" cy="380999"/>
          </a:xfrm>
          <a:prstGeom prst="rect">
            <a:avLst/>
          </a:prstGeom>
        </p:spPr>
      </p:pic>
      <p:pic>
        <p:nvPicPr>
          <p:cNvPr id="5" name="Picture 4">
            <a:extLst>
              <a:ext uri="{FF2B5EF4-FFF2-40B4-BE49-F238E27FC236}">
                <a16:creationId xmlns:a16="http://schemas.microsoft.com/office/drawing/2014/main" xmlns="" id="{15579F1F-02DB-47AB-A616-5AE7FC5193B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10358" y="3589019"/>
            <a:ext cx="380999" cy="380999"/>
          </a:xfrm>
          <a:prstGeom prst="rect">
            <a:avLst/>
          </a:prstGeom>
        </p:spPr>
      </p:pic>
      <p:pic>
        <p:nvPicPr>
          <p:cNvPr id="6" name="Picture 5">
            <a:extLst>
              <a:ext uri="{FF2B5EF4-FFF2-40B4-BE49-F238E27FC236}">
                <a16:creationId xmlns:a16="http://schemas.microsoft.com/office/drawing/2014/main" xmlns="" id="{7CE6A583-AEB9-40E5-BFD7-97B8A707C0F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78558" y="3581081"/>
            <a:ext cx="380999" cy="380999"/>
          </a:xfrm>
          <a:prstGeom prst="rect">
            <a:avLst/>
          </a:prstGeom>
        </p:spPr>
      </p:pic>
      <p:pic>
        <p:nvPicPr>
          <p:cNvPr id="7" name="Picture 6">
            <a:extLst>
              <a:ext uri="{FF2B5EF4-FFF2-40B4-BE49-F238E27FC236}">
                <a16:creationId xmlns:a16="http://schemas.microsoft.com/office/drawing/2014/main" xmlns="" id="{20A80006-6533-409A-85CE-7966BEA5EE5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69057" y="3771580"/>
            <a:ext cx="380999" cy="380999"/>
          </a:xfrm>
          <a:prstGeom prst="rect">
            <a:avLst/>
          </a:prstGeom>
        </p:spPr>
      </p:pic>
      <p:pic>
        <p:nvPicPr>
          <p:cNvPr id="8" name="Picture 7">
            <a:extLst>
              <a:ext uri="{FF2B5EF4-FFF2-40B4-BE49-F238E27FC236}">
                <a16:creationId xmlns:a16="http://schemas.microsoft.com/office/drawing/2014/main" xmlns="" id="{4A6C8CCF-821B-4E27-BCD6-95D3E895DD1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8708" y="3236409"/>
            <a:ext cx="380999" cy="380999"/>
          </a:xfrm>
          <a:prstGeom prst="rect">
            <a:avLst/>
          </a:prstGeom>
        </p:spPr>
      </p:pic>
      <p:pic>
        <p:nvPicPr>
          <p:cNvPr id="9" name="Picture 8">
            <a:extLst>
              <a:ext uri="{FF2B5EF4-FFF2-40B4-BE49-F238E27FC236}">
                <a16:creationId xmlns:a16="http://schemas.microsoft.com/office/drawing/2014/main" xmlns="" id="{679402F2-4557-4CD9-9CFA-40FF1B50D86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10358" y="3215957"/>
            <a:ext cx="380999" cy="380999"/>
          </a:xfrm>
          <a:prstGeom prst="rect">
            <a:avLst/>
          </a:prstGeom>
        </p:spPr>
      </p:pic>
      <p:sp>
        <p:nvSpPr>
          <p:cNvPr id="10" name="Oval 9">
            <a:extLst>
              <a:ext uri="{FF2B5EF4-FFF2-40B4-BE49-F238E27FC236}">
                <a16:creationId xmlns:a16="http://schemas.microsoft.com/office/drawing/2014/main" xmlns="" id="{91A3DB2B-D51C-4BF3-83C8-EE1661B2BEF6}"/>
              </a:ext>
            </a:extLst>
          </p:cNvPr>
          <p:cNvSpPr/>
          <p:nvPr/>
        </p:nvSpPr>
        <p:spPr>
          <a:xfrm>
            <a:off x="-960119" y="-19811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xmlns="" id="{35020B83-3266-46EF-94C2-FE1F05DC26D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34486" y="1905000"/>
            <a:ext cx="1880864" cy="2451364"/>
          </a:xfrm>
          <a:prstGeom prst="rect">
            <a:avLst/>
          </a:prstGeom>
        </p:spPr>
      </p:pic>
      <p:sp>
        <p:nvSpPr>
          <p:cNvPr id="14" name="TextBox 13">
            <a:extLst>
              <a:ext uri="{FF2B5EF4-FFF2-40B4-BE49-F238E27FC236}">
                <a16:creationId xmlns:a16="http://schemas.microsoft.com/office/drawing/2014/main" xmlns="" id="{FDB98655-C4E6-4C59-8ADC-2CA4899A8D1A}"/>
              </a:ext>
            </a:extLst>
          </p:cNvPr>
          <p:cNvSpPr txBox="1"/>
          <p:nvPr/>
        </p:nvSpPr>
        <p:spPr>
          <a:xfrm>
            <a:off x="711198" y="4356363"/>
            <a:ext cx="1798319" cy="338554"/>
          </a:xfrm>
          <a:prstGeom prst="rect">
            <a:avLst/>
          </a:prstGeom>
          <a:noFill/>
        </p:spPr>
        <p:txBody>
          <a:bodyPr wrap="square" rtlCol="0">
            <a:spAutoFit/>
          </a:bodyPr>
          <a:lstStyle/>
          <a:p>
            <a:r>
              <a:rPr lang="en-IN" sz="1600" dirty="0"/>
              <a:t>Pool of farmers</a:t>
            </a:r>
          </a:p>
        </p:txBody>
      </p:sp>
      <p:sp>
        <p:nvSpPr>
          <p:cNvPr id="15" name="TextBox 14">
            <a:extLst>
              <a:ext uri="{FF2B5EF4-FFF2-40B4-BE49-F238E27FC236}">
                <a16:creationId xmlns:a16="http://schemas.microsoft.com/office/drawing/2014/main" xmlns="" id="{9278B83C-B48C-486E-8B6F-EEF6DF31FDF4}"/>
              </a:ext>
            </a:extLst>
          </p:cNvPr>
          <p:cNvSpPr txBox="1"/>
          <p:nvPr/>
        </p:nvSpPr>
        <p:spPr>
          <a:xfrm>
            <a:off x="6873735" y="4264030"/>
            <a:ext cx="1473480" cy="523220"/>
          </a:xfrm>
          <a:prstGeom prst="rect">
            <a:avLst/>
          </a:prstGeom>
          <a:noFill/>
        </p:spPr>
        <p:txBody>
          <a:bodyPr wrap="none" rtlCol="0">
            <a:spAutoFit/>
          </a:bodyPr>
          <a:lstStyle/>
          <a:p>
            <a:r>
              <a:rPr lang="en-IN" sz="1400" dirty="0"/>
              <a:t>Crop Input</a:t>
            </a:r>
          </a:p>
          <a:p>
            <a:r>
              <a:rPr lang="en-IN" sz="1400" dirty="0"/>
              <a:t> Manufacturers</a:t>
            </a:r>
          </a:p>
        </p:txBody>
      </p:sp>
      <p:cxnSp>
        <p:nvCxnSpPr>
          <p:cNvPr id="18" name="Straight Arrow Connector 17">
            <a:extLst>
              <a:ext uri="{FF2B5EF4-FFF2-40B4-BE49-F238E27FC236}">
                <a16:creationId xmlns:a16="http://schemas.microsoft.com/office/drawing/2014/main" xmlns="" id="{A3E5B2E3-DD62-4B8B-A563-0308DA3100B2}"/>
              </a:ext>
            </a:extLst>
          </p:cNvPr>
          <p:cNvCxnSpPr>
            <a:cxnSpLocks/>
          </p:cNvCxnSpPr>
          <p:nvPr/>
        </p:nvCxnSpPr>
        <p:spPr>
          <a:xfrm flipH="1" flipV="1">
            <a:off x="2362200" y="3581082"/>
            <a:ext cx="4209274" cy="15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xmlns="" id="{D9D41140-3BC1-49B7-8C49-38722573BDF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80487" y="2761562"/>
            <a:ext cx="1325880" cy="936306"/>
          </a:xfrm>
          <a:prstGeom prst="rect">
            <a:avLst/>
          </a:prstGeom>
        </p:spPr>
      </p:pic>
      <p:pic>
        <p:nvPicPr>
          <p:cNvPr id="20" name="Picture 19">
            <a:extLst>
              <a:ext uri="{FF2B5EF4-FFF2-40B4-BE49-F238E27FC236}">
                <a16:creationId xmlns:a16="http://schemas.microsoft.com/office/drawing/2014/main" xmlns="" id="{4D26EFBA-430A-46D3-9F72-47E9B036AFD2}"/>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019249" y="2360092"/>
            <a:ext cx="965203" cy="578326"/>
          </a:xfrm>
          <a:prstGeom prst="rect">
            <a:avLst/>
          </a:prstGeom>
        </p:spPr>
      </p:pic>
      <p:cxnSp>
        <p:nvCxnSpPr>
          <p:cNvPr id="30" name="Straight Arrow Connector 29">
            <a:extLst>
              <a:ext uri="{FF2B5EF4-FFF2-40B4-BE49-F238E27FC236}">
                <a16:creationId xmlns:a16="http://schemas.microsoft.com/office/drawing/2014/main" xmlns="" id="{896BD1CE-0C2E-4BD4-8CCE-008DEADE9102}"/>
              </a:ext>
            </a:extLst>
          </p:cNvPr>
          <p:cNvCxnSpPr/>
          <p:nvPr/>
        </p:nvCxnSpPr>
        <p:spPr>
          <a:xfrm flipV="1">
            <a:off x="1610358" y="2590800"/>
            <a:ext cx="380999" cy="244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71C1561A-CFF5-48C8-B348-29F27733C941}"/>
              </a:ext>
            </a:extLst>
          </p:cNvPr>
          <p:cNvCxnSpPr>
            <a:cxnSpLocks/>
          </p:cNvCxnSpPr>
          <p:nvPr/>
        </p:nvCxnSpPr>
        <p:spPr>
          <a:xfrm>
            <a:off x="3034812" y="2495280"/>
            <a:ext cx="851388" cy="1"/>
          </a:xfrm>
          <a:prstGeom prst="line">
            <a:avLst/>
          </a:prstGeom>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xmlns="" id="{85654173-88A5-42BE-B535-F43135ED672F}"/>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011479" y="2358371"/>
            <a:ext cx="568954" cy="559251"/>
          </a:xfrm>
          <a:prstGeom prst="rect">
            <a:avLst/>
          </a:prstGeom>
        </p:spPr>
      </p:pic>
      <p:cxnSp>
        <p:nvCxnSpPr>
          <p:cNvPr id="33" name="Straight Arrow Connector 32">
            <a:extLst>
              <a:ext uri="{FF2B5EF4-FFF2-40B4-BE49-F238E27FC236}">
                <a16:creationId xmlns:a16="http://schemas.microsoft.com/office/drawing/2014/main" xmlns="" id="{DBAB0D5C-372C-4BA9-B916-5638EF4F0C91}"/>
              </a:ext>
            </a:extLst>
          </p:cNvPr>
          <p:cNvCxnSpPr>
            <a:cxnSpLocks/>
          </p:cNvCxnSpPr>
          <p:nvPr/>
        </p:nvCxnSpPr>
        <p:spPr>
          <a:xfrm>
            <a:off x="4580433" y="2495280"/>
            <a:ext cx="2074887" cy="402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xmlns="" id="{A5C3AE04-A893-4566-8D9A-5F156B12E5B8}"/>
              </a:ext>
            </a:extLst>
          </p:cNvPr>
          <p:cNvSpPr txBox="1"/>
          <p:nvPr/>
        </p:nvSpPr>
        <p:spPr>
          <a:xfrm>
            <a:off x="3984283" y="2921055"/>
            <a:ext cx="746177" cy="461665"/>
          </a:xfrm>
          <a:prstGeom prst="rect">
            <a:avLst/>
          </a:prstGeom>
          <a:noFill/>
        </p:spPr>
        <p:txBody>
          <a:bodyPr wrap="square" rtlCol="0">
            <a:spAutoFit/>
          </a:bodyPr>
          <a:lstStyle/>
          <a:p>
            <a:r>
              <a:rPr lang="en-IN" sz="1200" dirty="0"/>
              <a:t>Escrow </a:t>
            </a:r>
          </a:p>
          <a:p>
            <a:r>
              <a:rPr lang="en-IN" sz="1200" dirty="0"/>
              <a:t>Holder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B4F62470-9C36-4D88-A130-0981E515185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352800" y="4566052"/>
            <a:ext cx="1905000" cy="924557"/>
          </a:xfrm>
          <a:prstGeom prst="rect">
            <a:avLst/>
          </a:prstGeom>
        </p:spPr>
      </p:pic>
      <p:cxnSp>
        <p:nvCxnSpPr>
          <p:cNvPr id="11" name="Straight Arrow Connector 10">
            <a:extLst>
              <a:ext uri="{FF2B5EF4-FFF2-40B4-BE49-F238E27FC236}">
                <a16:creationId xmlns:a16="http://schemas.microsoft.com/office/drawing/2014/main" xmlns="" id="{F73E146A-5CA5-473C-B96A-8E8664F34534}"/>
              </a:ext>
            </a:extLst>
          </p:cNvPr>
          <p:cNvCxnSpPr>
            <a:cxnSpLocks/>
          </p:cNvCxnSpPr>
          <p:nvPr/>
        </p:nvCxnSpPr>
        <p:spPr>
          <a:xfrm>
            <a:off x="2265044" y="5300110"/>
            <a:ext cx="3526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7467600" cy="1031792"/>
          </a:xfrm>
        </p:spPr>
        <p:txBody>
          <a:bodyPr>
            <a:normAutofit/>
          </a:bodyPr>
          <a:lstStyle/>
          <a:p>
            <a:r>
              <a:rPr lang="en-US" sz="4000" b="1" dirty="0">
                <a:solidFill>
                  <a:schemeClr val="accent6">
                    <a:lumMod val="50000"/>
                  </a:schemeClr>
                </a:solidFill>
                <a:latin typeface="Times New Roman" pitchFamily="18" charset="0"/>
                <a:cs typeface="Times New Roman" pitchFamily="18" charset="0"/>
              </a:rPr>
              <a:t>Login for Big Buyers:</a:t>
            </a:r>
          </a:p>
        </p:txBody>
      </p:sp>
      <p:sp>
        <p:nvSpPr>
          <p:cNvPr id="3" name="Content Placeholder 2"/>
          <p:cNvSpPr>
            <a:spLocks noGrp="1"/>
          </p:cNvSpPr>
          <p:nvPr>
            <p:ph sz="quarter" idx="1"/>
          </p:nvPr>
        </p:nvSpPr>
        <p:spPr/>
        <p:txBody>
          <a:bodyPr>
            <a:normAutofit/>
          </a:bodyPr>
          <a:lstStyle/>
          <a:p>
            <a:r>
              <a:rPr lang="en-US" sz="2000" dirty="0">
                <a:latin typeface="Times New Roman" pitchFamily="18" charset="0"/>
                <a:cs typeface="Times New Roman" pitchFamily="18" charset="0"/>
              </a:rPr>
              <a:t>Big buyers can provide their bid rate for the different farm products.</a:t>
            </a:r>
          </a:p>
          <a:p>
            <a:r>
              <a:rPr lang="en-US" sz="2000" dirty="0">
                <a:latin typeface="Times New Roman" pitchFamily="18" charset="0"/>
                <a:cs typeface="Times New Roman" pitchFamily="18" charset="0"/>
              </a:rPr>
              <a:t>When the pool of farmers and Big Buyers agree upon each other with the same bid rate, then farmers will sell their farm production to the respective buyer.</a:t>
            </a:r>
          </a:p>
          <a:p>
            <a:r>
              <a:rPr lang="en-US" sz="2000" dirty="0">
                <a:latin typeface="Times New Roman" pitchFamily="18" charset="0"/>
                <a:cs typeface="Times New Roman" pitchFamily="18" charset="0"/>
              </a:rPr>
              <a:t>Farm selling pool can alone take the responsibility of transportation by taking the address and details of the Buyer or the pool can accept the transportation provided by the Buyer at some cost.</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p>
          <a:p>
            <a:pPr>
              <a:buNone/>
            </a:pPr>
            <a:endParaRPr lang="en-US" sz="2400" dirty="0">
              <a:latin typeface="Times New Roman" pitchFamily="18" charset="0"/>
              <a:cs typeface="Times New Roman" pitchFamily="18" charset="0"/>
            </a:endParaRPr>
          </a:p>
        </p:txBody>
      </p:sp>
      <p:sp>
        <p:nvSpPr>
          <p:cNvPr id="4" name="Oval 3">
            <a:extLst>
              <a:ext uri="{FF2B5EF4-FFF2-40B4-BE49-F238E27FC236}">
                <a16:creationId xmlns:a16="http://schemas.microsoft.com/office/drawing/2014/main" xmlns="" id="{369A8CB0-574E-45CB-BCD2-CE01FDC5B2F0}"/>
              </a:ext>
            </a:extLst>
          </p:cNvPr>
          <p:cNvSpPr/>
          <p:nvPr/>
        </p:nvSpPr>
        <p:spPr>
          <a:xfrm>
            <a:off x="838200" y="4555962"/>
            <a:ext cx="1295400" cy="1403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xmlns="" id="{D976BA1F-B6C5-4994-BE69-366DF355071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8700" y="4800600"/>
            <a:ext cx="380999" cy="380999"/>
          </a:xfrm>
          <a:prstGeom prst="rect">
            <a:avLst/>
          </a:prstGeom>
        </p:spPr>
      </p:pic>
      <p:pic>
        <p:nvPicPr>
          <p:cNvPr id="6" name="Picture 5">
            <a:extLst>
              <a:ext uri="{FF2B5EF4-FFF2-40B4-BE49-F238E27FC236}">
                <a16:creationId xmlns:a16="http://schemas.microsoft.com/office/drawing/2014/main" xmlns="" id="{B9D7C8F5-B250-46C2-BD97-8E098F56F6B3}"/>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295400" y="4968241"/>
            <a:ext cx="403858" cy="403858"/>
          </a:xfrm>
          <a:prstGeom prst="rect">
            <a:avLst/>
          </a:prstGeom>
        </p:spPr>
      </p:pic>
      <p:pic>
        <p:nvPicPr>
          <p:cNvPr id="7" name="Picture 6">
            <a:extLst>
              <a:ext uri="{FF2B5EF4-FFF2-40B4-BE49-F238E27FC236}">
                <a16:creationId xmlns:a16="http://schemas.microsoft.com/office/drawing/2014/main" xmlns="" id="{90227FAE-B73F-427B-9D19-663E79ED07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23999" y="4810761"/>
            <a:ext cx="380999" cy="380999"/>
          </a:xfrm>
          <a:prstGeom prst="rect">
            <a:avLst/>
          </a:prstGeom>
        </p:spPr>
      </p:pic>
      <p:pic>
        <p:nvPicPr>
          <p:cNvPr id="8" name="Picture 7">
            <a:extLst>
              <a:ext uri="{FF2B5EF4-FFF2-40B4-BE49-F238E27FC236}">
                <a16:creationId xmlns:a16="http://schemas.microsoft.com/office/drawing/2014/main" xmlns="" id="{55EC9342-7089-42A8-98F8-CB2EBFC5015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5371" y="5094370"/>
            <a:ext cx="380999" cy="380999"/>
          </a:xfrm>
          <a:prstGeom prst="rect">
            <a:avLst/>
          </a:prstGeom>
        </p:spPr>
      </p:pic>
      <p:pic>
        <p:nvPicPr>
          <p:cNvPr id="9" name="Picture 8">
            <a:extLst>
              <a:ext uri="{FF2B5EF4-FFF2-40B4-BE49-F238E27FC236}">
                <a16:creationId xmlns:a16="http://schemas.microsoft.com/office/drawing/2014/main" xmlns="" id="{8BDA8E3A-6286-4F2E-928C-989ECA1A3C3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67814" y="5076190"/>
            <a:ext cx="380999" cy="380999"/>
          </a:xfrm>
          <a:prstGeom prst="rect">
            <a:avLst/>
          </a:prstGeom>
        </p:spPr>
      </p:pic>
      <p:pic>
        <p:nvPicPr>
          <p:cNvPr id="10" name="Picture 9">
            <a:extLst>
              <a:ext uri="{FF2B5EF4-FFF2-40B4-BE49-F238E27FC236}">
                <a16:creationId xmlns:a16="http://schemas.microsoft.com/office/drawing/2014/main" xmlns="" id="{B4626698-9E24-40B9-9E76-0F1A2AB667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33499" y="5300110"/>
            <a:ext cx="380999" cy="380999"/>
          </a:xfrm>
          <a:prstGeom prst="rect">
            <a:avLst/>
          </a:prstGeom>
        </p:spPr>
      </p:pic>
      <p:pic>
        <p:nvPicPr>
          <p:cNvPr id="27" name="Picture 26">
            <a:extLst>
              <a:ext uri="{FF2B5EF4-FFF2-40B4-BE49-F238E27FC236}">
                <a16:creationId xmlns:a16="http://schemas.microsoft.com/office/drawing/2014/main" xmlns="" id="{9F58E62F-1E38-4642-B4F4-C8715330864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091204" y="4135120"/>
            <a:ext cx="2328895" cy="1846144"/>
          </a:xfrm>
          <a:prstGeom prst="rect">
            <a:avLst/>
          </a:prstGeom>
        </p:spPr>
      </p:pic>
      <p:sp>
        <p:nvSpPr>
          <p:cNvPr id="28" name="TextBox 27">
            <a:extLst>
              <a:ext uri="{FF2B5EF4-FFF2-40B4-BE49-F238E27FC236}">
                <a16:creationId xmlns:a16="http://schemas.microsoft.com/office/drawing/2014/main" xmlns="" id="{F952881D-AC70-44C6-8798-5F9B6FF39B67}"/>
              </a:ext>
            </a:extLst>
          </p:cNvPr>
          <p:cNvSpPr txBox="1"/>
          <p:nvPr/>
        </p:nvSpPr>
        <p:spPr>
          <a:xfrm>
            <a:off x="668654" y="6061370"/>
            <a:ext cx="1798319" cy="338554"/>
          </a:xfrm>
          <a:prstGeom prst="rect">
            <a:avLst/>
          </a:prstGeom>
          <a:noFill/>
        </p:spPr>
        <p:txBody>
          <a:bodyPr wrap="square" rtlCol="0">
            <a:spAutoFit/>
          </a:bodyPr>
          <a:lstStyle/>
          <a:p>
            <a:r>
              <a:rPr lang="en-IN" sz="1600" dirty="0"/>
              <a:t>Pool of farmers</a:t>
            </a:r>
          </a:p>
        </p:txBody>
      </p:sp>
      <p:sp>
        <p:nvSpPr>
          <p:cNvPr id="29" name="TextBox 28">
            <a:extLst>
              <a:ext uri="{FF2B5EF4-FFF2-40B4-BE49-F238E27FC236}">
                <a16:creationId xmlns:a16="http://schemas.microsoft.com/office/drawing/2014/main" xmlns="" id="{F34A2507-37F3-449A-A349-47FAF3B5CFE1}"/>
              </a:ext>
            </a:extLst>
          </p:cNvPr>
          <p:cNvSpPr txBox="1"/>
          <p:nvPr/>
        </p:nvSpPr>
        <p:spPr>
          <a:xfrm>
            <a:off x="6451320" y="6071530"/>
            <a:ext cx="1282723" cy="307777"/>
          </a:xfrm>
          <a:prstGeom prst="rect">
            <a:avLst/>
          </a:prstGeom>
          <a:noFill/>
        </p:spPr>
        <p:txBody>
          <a:bodyPr wrap="none" rtlCol="0">
            <a:spAutoFit/>
          </a:bodyPr>
          <a:lstStyle/>
          <a:p>
            <a:r>
              <a:rPr lang="en-IN" sz="1400" dirty="0"/>
              <a:t>Farm Buyers</a:t>
            </a:r>
          </a:p>
        </p:txBody>
      </p:sp>
      <p:pic>
        <p:nvPicPr>
          <p:cNvPr id="13" name="Picture 12">
            <a:extLst>
              <a:ext uri="{FF2B5EF4-FFF2-40B4-BE49-F238E27FC236}">
                <a16:creationId xmlns:a16="http://schemas.microsoft.com/office/drawing/2014/main" xmlns="" id="{18656BFC-3EC9-487F-BBC0-B60F32610EA2}"/>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2702635" y="4008325"/>
            <a:ext cx="817246" cy="639875"/>
          </a:xfrm>
          <a:prstGeom prst="rect">
            <a:avLst/>
          </a:prstGeom>
        </p:spPr>
      </p:pic>
      <p:cxnSp>
        <p:nvCxnSpPr>
          <p:cNvPr id="15" name="Straight Arrow Connector 14">
            <a:extLst>
              <a:ext uri="{FF2B5EF4-FFF2-40B4-BE49-F238E27FC236}">
                <a16:creationId xmlns:a16="http://schemas.microsoft.com/office/drawing/2014/main" xmlns="" id="{C0D46DE0-F50C-48F6-B2AE-C7223A0B3B10}"/>
              </a:ext>
            </a:extLst>
          </p:cNvPr>
          <p:cNvCxnSpPr>
            <a:cxnSpLocks/>
          </p:cNvCxnSpPr>
          <p:nvPr/>
        </p:nvCxnSpPr>
        <p:spPr>
          <a:xfrm flipV="1">
            <a:off x="1839278" y="4308312"/>
            <a:ext cx="768471" cy="257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xmlns="" id="{50D2A9C5-8D94-4F59-9293-17B1BEEF1FE1}"/>
              </a:ext>
            </a:extLst>
          </p:cNvPr>
          <p:cNvCxnSpPr/>
          <p:nvPr/>
        </p:nvCxnSpPr>
        <p:spPr>
          <a:xfrm>
            <a:off x="3519881" y="4267200"/>
            <a:ext cx="2728519"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xmlns="" id="{55BE0A40-51E0-4A10-A726-02ABDE3A8A52}"/>
              </a:ext>
            </a:extLst>
          </p:cNvPr>
          <p:cNvSpPr txBox="1"/>
          <p:nvPr/>
        </p:nvSpPr>
        <p:spPr>
          <a:xfrm rot="10800000" flipH="1" flipV="1">
            <a:off x="2651724" y="4579928"/>
            <a:ext cx="1021081" cy="461665"/>
          </a:xfrm>
          <a:prstGeom prst="rect">
            <a:avLst/>
          </a:prstGeom>
          <a:noFill/>
        </p:spPr>
        <p:txBody>
          <a:bodyPr wrap="square" rtlCol="0">
            <a:spAutoFit/>
          </a:bodyPr>
          <a:lstStyle/>
          <a:p>
            <a:r>
              <a:rPr lang="en-IN" sz="1200" dirty="0"/>
              <a:t>Escrow</a:t>
            </a:r>
          </a:p>
          <a:p>
            <a:r>
              <a:rPr lang="en-IN" sz="1200" dirty="0"/>
              <a:t>  Holder</a:t>
            </a:r>
          </a:p>
        </p:txBody>
      </p:sp>
      <p:sp>
        <p:nvSpPr>
          <p:cNvPr id="30" name="TextBox 29">
            <a:extLst>
              <a:ext uri="{FF2B5EF4-FFF2-40B4-BE49-F238E27FC236}">
                <a16:creationId xmlns:a16="http://schemas.microsoft.com/office/drawing/2014/main" xmlns="" id="{F63A5C2B-02EF-4CCB-AAD8-ED996B72FC05}"/>
              </a:ext>
            </a:extLst>
          </p:cNvPr>
          <p:cNvSpPr txBox="1"/>
          <p:nvPr/>
        </p:nvSpPr>
        <p:spPr>
          <a:xfrm rot="10800000" flipH="1" flipV="1">
            <a:off x="2804124" y="4732328"/>
            <a:ext cx="1021081" cy="461665"/>
          </a:xfrm>
          <a:prstGeom prst="rect">
            <a:avLst/>
          </a:prstGeom>
          <a:noFill/>
        </p:spPr>
        <p:txBody>
          <a:bodyPr wrap="square" rtlCol="0">
            <a:spAutoFit/>
          </a:bodyPr>
          <a:lstStyle/>
          <a:p>
            <a:r>
              <a:rPr lang="en-IN" sz="1200" dirty="0"/>
              <a:t>Escrow</a:t>
            </a:r>
          </a:p>
          <a:p>
            <a:r>
              <a:rPr lang="en-IN" sz="1200" dirty="0"/>
              <a:t>  Holder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Farmer Interact With Industry: </a:t>
            </a:r>
            <a:endParaRPr lang="en-US" dirty="0"/>
          </a:p>
        </p:txBody>
      </p:sp>
      <p:sp>
        <p:nvSpPr>
          <p:cNvPr id="7" name="Content Placeholder 6"/>
          <p:cNvSpPr>
            <a:spLocks noGrp="1"/>
          </p:cNvSpPr>
          <p:nvPr>
            <p:ph sz="quarter" idx="1"/>
          </p:nvPr>
        </p:nvSpPr>
        <p:spPr>
          <a:xfrm>
            <a:off x="457200" y="2133600"/>
            <a:ext cx="7467600" cy="4340352"/>
          </a:xfrm>
        </p:spPr>
        <p:txBody>
          <a:bodyPr/>
          <a:lstStyle/>
          <a:p>
            <a:pPr>
              <a:buNone/>
            </a:pPr>
            <a:r>
              <a:rPr lang="en-US" dirty="0" smtClean="0"/>
              <a:t>     Farmer                                                      Industry</a:t>
            </a:r>
            <a:endParaRPr lang="en-US" dirty="0"/>
          </a:p>
        </p:txBody>
      </p:sp>
      <p:pic>
        <p:nvPicPr>
          <p:cNvPr id="3" name="Picture 2" descr="farmer.jpg"/>
          <p:cNvPicPr>
            <a:picLocks noChangeAspect="1"/>
          </p:cNvPicPr>
          <p:nvPr/>
        </p:nvPicPr>
        <p:blipFill>
          <a:blip r:embed="rId2"/>
          <a:stretch>
            <a:fillRect/>
          </a:stretch>
        </p:blipFill>
        <p:spPr>
          <a:xfrm>
            <a:off x="228600" y="2971800"/>
            <a:ext cx="3124200" cy="3657600"/>
          </a:xfrm>
          <a:prstGeom prst="rect">
            <a:avLst/>
          </a:prstGeom>
        </p:spPr>
      </p:pic>
      <p:pic>
        <p:nvPicPr>
          <p:cNvPr id="4" name="Picture 3" descr="industry.jpg"/>
          <p:cNvPicPr>
            <a:picLocks noChangeAspect="1"/>
          </p:cNvPicPr>
          <p:nvPr/>
        </p:nvPicPr>
        <p:blipFill>
          <a:blip r:embed="rId3"/>
          <a:stretch>
            <a:fillRect/>
          </a:stretch>
        </p:blipFill>
        <p:spPr>
          <a:xfrm>
            <a:off x="5410200" y="2971800"/>
            <a:ext cx="3276600" cy="3657600"/>
          </a:xfrm>
          <a:prstGeom prst="rect">
            <a:avLst/>
          </a:prstGeom>
        </p:spPr>
      </p:pic>
      <p:sp>
        <p:nvSpPr>
          <p:cNvPr id="5" name="Right Arrow 4"/>
          <p:cNvSpPr/>
          <p:nvPr/>
        </p:nvSpPr>
        <p:spPr>
          <a:xfrm>
            <a:off x="3505200" y="4267200"/>
            <a:ext cx="18288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p:cNvSpPr/>
          <p:nvPr/>
        </p:nvSpPr>
        <p:spPr>
          <a:xfrm>
            <a:off x="3429000" y="5486400"/>
            <a:ext cx="18288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762000"/>
          </a:xfrm>
        </p:spPr>
        <p:txBody>
          <a:bodyPr>
            <a:normAutofit/>
          </a:bodyPr>
          <a:lstStyle/>
          <a:p>
            <a:r>
              <a:rPr lang="en-US" sz="4000" dirty="0">
                <a:solidFill>
                  <a:schemeClr val="accent6">
                    <a:lumMod val="50000"/>
                  </a:schemeClr>
                </a:solidFill>
                <a:latin typeface="Times New Roman" pitchFamily="18" charset="0"/>
                <a:cs typeface="Times New Roman" pitchFamily="18" charset="0"/>
              </a:rPr>
              <a:t>User Interface</a:t>
            </a:r>
          </a:p>
        </p:txBody>
      </p:sp>
      <p:pic>
        <p:nvPicPr>
          <p:cNvPr id="5" name="Content Placeholder 4">
            <a:extLst>
              <a:ext uri="{FF2B5EF4-FFF2-40B4-BE49-F238E27FC236}">
                <a16:creationId xmlns:a16="http://schemas.microsoft.com/office/drawing/2014/main" xmlns="" id="{134CF772-F40C-45EC-A405-A6121967D530}"/>
              </a:ext>
            </a:extLst>
          </p:cNvPr>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666750" y="1600200"/>
            <a:ext cx="2895600" cy="4343400"/>
          </a:xfrm>
        </p:spPr>
      </p:pic>
      <p:sp>
        <p:nvSpPr>
          <p:cNvPr id="6" name="TextBox 5">
            <a:extLst>
              <a:ext uri="{FF2B5EF4-FFF2-40B4-BE49-F238E27FC236}">
                <a16:creationId xmlns:a16="http://schemas.microsoft.com/office/drawing/2014/main" xmlns="" id="{069641B7-60B0-4424-98E9-7D3A956F2E82}"/>
              </a:ext>
            </a:extLst>
          </p:cNvPr>
          <p:cNvSpPr txBox="1"/>
          <p:nvPr/>
        </p:nvSpPr>
        <p:spPr>
          <a:xfrm flipH="1">
            <a:off x="685800" y="6248400"/>
            <a:ext cx="5974081" cy="307777"/>
          </a:xfrm>
          <a:prstGeom prst="rect">
            <a:avLst/>
          </a:prstGeom>
          <a:noFill/>
        </p:spPr>
        <p:txBody>
          <a:bodyPr wrap="square" rtlCol="0">
            <a:spAutoFit/>
          </a:bodyPr>
          <a:lstStyle/>
          <a:p>
            <a:r>
              <a:rPr lang="en-IN" sz="1400" b="1" dirty="0"/>
              <a:t>Note: </a:t>
            </a:r>
            <a:r>
              <a:rPr lang="en-IN" sz="1400" dirty="0"/>
              <a:t>This is just for reference only.</a:t>
            </a:r>
          </a:p>
        </p:txBody>
      </p:sp>
      <p:pic>
        <p:nvPicPr>
          <p:cNvPr id="4" name="Picture 3">
            <a:extLst>
              <a:ext uri="{FF2B5EF4-FFF2-40B4-BE49-F238E27FC236}">
                <a16:creationId xmlns:a16="http://schemas.microsoft.com/office/drawing/2014/main" xmlns="" id="{5261CD31-D74A-43FA-9B7D-D830041CF31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91001" y="1600200"/>
            <a:ext cx="2895600" cy="43434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lnDef>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1513</TotalTime>
  <Words>784</Words>
  <Application>Microsoft Office PowerPoint</Application>
  <PresentationFormat>On-screen Show (4:3)</PresentationFormat>
  <Paragraphs>177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Slide 1</vt:lpstr>
      <vt:lpstr>Reality:</vt:lpstr>
      <vt:lpstr>Idea:</vt:lpstr>
      <vt:lpstr>Login for Farmers : </vt:lpstr>
      <vt:lpstr>Login for Farmers: (cont..)</vt:lpstr>
      <vt:lpstr>Login for Manufacturers:</vt:lpstr>
      <vt:lpstr>Login for Big Buyers:</vt:lpstr>
      <vt:lpstr>Farmer Interact With Industry: </vt:lpstr>
      <vt:lpstr>User Interface</vt:lpstr>
      <vt:lpstr>Farmer And Industry Interface:</vt:lpstr>
      <vt:lpstr>Technology Stack:</vt:lpstr>
      <vt:lpstr>DataBase schema:</vt:lpstr>
      <vt:lpstr>Use Cases:</vt:lpstr>
      <vt:lpstr>Dependencies and Show Stopper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E-FARMERS</dc:title>
  <dc:creator>Harshavardhan</dc:creator>
  <cp:lastModifiedBy>Windows User</cp:lastModifiedBy>
  <cp:revision>118</cp:revision>
  <dcterms:created xsi:type="dcterms:W3CDTF">2019-01-15T13:01:57Z</dcterms:created>
  <dcterms:modified xsi:type="dcterms:W3CDTF">2020-05-17T10:26:15Z</dcterms:modified>
</cp:coreProperties>
</file>