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6" r:id="rId5"/>
    <p:sldId id="287" r:id="rId6"/>
    <p:sldId id="296" r:id="rId7"/>
    <p:sldId id="288" r:id="rId8"/>
    <p:sldId id="259" r:id="rId9"/>
    <p:sldId id="289" r:id="rId10"/>
    <p:sldId id="290" r:id="rId11"/>
    <p:sldId id="291" r:id="rId12"/>
    <p:sldId id="294" r:id="rId13"/>
    <p:sldId id="292" r:id="rId14"/>
    <p:sldId id="293" r:id="rId15"/>
    <p:sldId id="295" r:id="rId16"/>
    <p:sldId id="261" r:id="rId17"/>
    <p:sldId id="297" r:id="rId18"/>
    <p:sldId id="262" r:id="rId19"/>
    <p:sldId id="263" r:id="rId20"/>
    <p:sldId id="298" r:id="rId21"/>
    <p:sldId id="299" r:id="rId22"/>
    <p:sldId id="264" r:id="rId23"/>
    <p:sldId id="26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623B-1FC7-419A-8C64-AC8861D53AAE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D3551E-D520-4A32-ABC4-528E7A63AB36}" type="datetimeFigureOut">
              <a:rPr lang="es-ES" smtClean="0"/>
              <a:t>03/05/2019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Antenas de telefonía móvil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S" dirty="0"/>
          </a:p>
        </p:txBody>
      </p:sp>
      <p:pic>
        <p:nvPicPr>
          <p:cNvPr id="5122" name="Picture 2" descr="C:\Users\Manuel\Documents\Latex\antenasmoviles\cro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1" y="1628800"/>
            <a:ext cx="83466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 MIMO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898776" cy="4845136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/>
              <a:t>Las múltiples antenas permiten enviar más datos por un mismo canal en el mismo tiempo.</a:t>
            </a:r>
          </a:p>
          <a:p>
            <a:r>
              <a:rPr lang="es-ES" dirty="0" smtClean="0"/>
              <a:t>El rol de MIMO es fundamental para tecnología IEE 802.11n (</a:t>
            </a:r>
            <a:r>
              <a:rPr lang="es-ES" dirty="0" err="1" smtClean="0"/>
              <a:t>WiFi</a:t>
            </a:r>
            <a:r>
              <a:rPr lang="es-ES" dirty="0" smtClean="0"/>
              <a:t>), HSPA+ (3G), </a:t>
            </a:r>
            <a:r>
              <a:rPr lang="es-ES" dirty="0" err="1" smtClean="0"/>
              <a:t>WiMAX</a:t>
            </a:r>
            <a:r>
              <a:rPr lang="es-ES" dirty="0" smtClean="0"/>
              <a:t> (4G) y Long </a:t>
            </a:r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Evolution</a:t>
            </a:r>
            <a:r>
              <a:rPr lang="es-ES" dirty="0" smtClean="0"/>
              <a:t> (4G LTE).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932040" y="500849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Nokia 3210 (antena 100% interna). Soportaba doble banda.</a:t>
            </a:r>
            <a:endParaRPr lang="es-ES" dirty="0"/>
          </a:p>
        </p:txBody>
      </p:sp>
      <p:pic>
        <p:nvPicPr>
          <p:cNvPr id="6146" name="Picture 2" descr="C:\Users\Manuel\Documents\Latex\antenasmoviles\mim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91" y="1536700"/>
            <a:ext cx="2641417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620000" cy="1143000"/>
          </a:xfrm>
        </p:spPr>
        <p:txBody>
          <a:bodyPr/>
          <a:lstStyle/>
          <a:p>
            <a:r>
              <a:rPr lang="es-ES" dirty="0" smtClean="0"/>
              <a:t>Antena de tecnología MIMO</a:t>
            </a:r>
            <a:endParaRPr lang="es-ES" dirty="0"/>
          </a:p>
        </p:txBody>
      </p:sp>
      <p:pic>
        <p:nvPicPr>
          <p:cNvPr id="1026" name="Picture 2" descr="C:\Users\Manuel\Documents\Latex\antenasmoviles\mimomovil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3"/>
            <a:ext cx="5184576" cy="47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835696" y="61653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Antena móvil típica que soporta tecnología MIMO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0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 la antena PIFA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752800" cy="491714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Antena de </a:t>
            </a:r>
            <a:r>
              <a:rPr lang="es-ES" dirty="0" err="1" smtClean="0"/>
              <a:t>monopolo</a:t>
            </a:r>
            <a:r>
              <a:rPr lang="es-ES" dirty="0" smtClean="0"/>
              <a:t> paralela con un plano (</a:t>
            </a:r>
            <a:r>
              <a:rPr lang="es-ES" dirty="0" err="1" smtClean="0"/>
              <a:t>ground</a:t>
            </a:r>
            <a:r>
              <a:rPr lang="es-ES" dirty="0" smtClean="0"/>
              <a:t>) y conectada a tierra por un extremo.</a:t>
            </a:r>
          </a:p>
          <a:p>
            <a:r>
              <a:rPr lang="es-ES" dirty="0" smtClean="0"/>
              <a:t>Es alimentada por un punto intermedio entre el extremo a tierra.</a:t>
            </a:r>
          </a:p>
          <a:p>
            <a:r>
              <a:rPr lang="es-ES" dirty="0" smtClean="0"/>
              <a:t>Mucho más corta y compacta y se puede fabricar con tecnología </a:t>
            </a:r>
            <a:r>
              <a:rPr lang="es-ES" dirty="0" err="1" smtClean="0"/>
              <a:t>planar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Diseñada en 1950.</a:t>
            </a:r>
            <a:endParaRPr lang="es-ES" dirty="0"/>
          </a:p>
        </p:txBody>
      </p:sp>
      <p:pic>
        <p:nvPicPr>
          <p:cNvPr id="7170" name="Picture 2" descr="C:\Users\Manuel\Documents\Latex\antenasmoviles\pifawik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8" y="1536700"/>
            <a:ext cx="2808084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antenas PIFA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752800" cy="491714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Hoy en día la tecnología PIFA </a:t>
            </a:r>
            <a:r>
              <a:rPr lang="es-ES" dirty="0" err="1" smtClean="0"/>
              <a:t>planar</a:t>
            </a:r>
            <a:r>
              <a:rPr lang="es-ES" dirty="0" smtClean="0"/>
              <a:t> es fundamental en los </a:t>
            </a:r>
            <a:r>
              <a:rPr lang="es-ES" dirty="0" err="1" smtClean="0"/>
              <a:t>arrays</a:t>
            </a:r>
            <a:r>
              <a:rPr lang="es-ES" dirty="0" smtClean="0"/>
              <a:t> de antenas móviles.</a:t>
            </a:r>
          </a:p>
          <a:p>
            <a:r>
              <a:rPr lang="es-ES" dirty="0" smtClean="0"/>
              <a:t>Su principal problema es la sensibilidad, pero puede ser mejorada con la tecnología MIMO y tecnología filtros digitales.</a:t>
            </a:r>
            <a:endParaRPr lang="es-ES" dirty="0"/>
          </a:p>
        </p:txBody>
      </p:sp>
      <p:pic>
        <p:nvPicPr>
          <p:cNvPr id="2050" name="Picture 2" descr="C:\Users\Manuel\Documents\Latex\antenasmoviles\pifaplana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2808311" cy="5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40364" y="116632"/>
            <a:ext cx="7620000" cy="1143000"/>
          </a:xfrm>
        </p:spPr>
        <p:txBody>
          <a:bodyPr/>
          <a:lstStyle/>
          <a:p>
            <a:r>
              <a:rPr lang="es-ES" dirty="0" smtClean="0"/>
              <a:t>Diseño antena GPS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899592" y="1052736"/>
            <a:ext cx="7641232" cy="491714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Frecuencia única a 1.575 GHz.</a:t>
            </a:r>
          </a:p>
          <a:p>
            <a:r>
              <a:rPr lang="es-ES" sz="2000" dirty="0" smtClean="0"/>
              <a:t>Señal con polarización circular.</a:t>
            </a:r>
          </a:p>
          <a:p>
            <a:r>
              <a:rPr lang="es-ES" sz="2000" dirty="0" smtClean="0"/>
              <a:t>Principal problema: La señal de GPS en ciertos puntos de la Tierra es débil.</a:t>
            </a:r>
          </a:p>
          <a:p>
            <a:r>
              <a:rPr lang="es-ES" sz="2000" dirty="0" smtClean="0"/>
              <a:t>Para lograr polarización circular, utiliza dos dipolos cruzados y con un desfase en su alimentación de 90º.</a:t>
            </a:r>
            <a:endParaRPr lang="es-ES" sz="2000" dirty="0" smtClean="0"/>
          </a:p>
        </p:txBody>
      </p:sp>
      <p:pic>
        <p:nvPicPr>
          <p:cNvPr id="3077" name="Picture 5" descr="Resultado de imagen de rhcp rad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308261" cy="308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n de rhcp anten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2798292" cy="27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283968" y="594928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Antena RHCP externa.</a:t>
            </a:r>
          </a:p>
          <a:p>
            <a:r>
              <a:rPr lang="es-ES" dirty="0" smtClean="0"/>
              <a:t>En móviles se fabrica con tecnología </a:t>
            </a:r>
            <a:r>
              <a:rPr lang="es-ES" dirty="0" err="1" smtClean="0"/>
              <a:t>planar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0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nuel\Documents\Latex\antenasmoviles\movilg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1" y="823423"/>
            <a:ext cx="794205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40364" y="116632"/>
            <a:ext cx="7620000" cy="1143000"/>
          </a:xfrm>
        </p:spPr>
        <p:txBody>
          <a:bodyPr/>
          <a:lstStyle/>
          <a:p>
            <a:r>
              <a:rPr lang="es-ES" dirty="0" smtClean="0"/>
              <a:t>Diseño antena PIFA de una sola frecuencia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925998" y="1484784"/>
            <a:ext cx="7641232" cy="491714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Queremos una frecuencia de 1.575 GHz.</a:t>
            </a:r>
          </a:p>
          <a:p>
            <a:r>
              <a:rPr lang="es-ES" sz="2000" dirty="0" smtClean="0"/>
              <a:t>Ganancia de entre 0 y -3dB.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130915" y="52292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dieléctrico es fundamental en el diseño de este tipo de antenas.</a:t>
            </a:r>
            <a:endParaRPr lang="es-ES" dirty="0"/>
          </a:p>
        </p:txBody>
      </p:sp>
      <p:pic>
        <p:nvPicPr>
          <p:cNvPr id="7170" name="Picture 2" descr="C:\Users\Manuel\Documents\Latex\antenasmoviles\esquemapi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72397"/>
            <a:ext cx="4423086" cy="25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anuel\Documents\Latex\antenasmoviles\pifanyl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128539" cy="41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755576" y="5229200"/>
                <a:ext cx="7128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El dieléctrico puede estar formado de distintos materiales. En la imagen vemos Nylon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/>
                          </a:rPr>
                          <m:t>ℇ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/>
                      </a:rPr>
                      <m:t>=3.8)</m:t>
                    </m:r>
                  </m:oMath>
                </a14:m>
                <a:r>
                  <a:rPr lang="es-ES" dirty="0" smtClean="0"/>
                  <a:t> y Silicio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ℇ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</a:rPr>
                      <m:t>11.7)</m:t>
                    </m:r>
                  </m:oMath>
                </a14:m>
                <a:r>
                  <a:rPr lang="es-ES" dirty="0" smtClean="0"/>
                  <a:t>.</a:t>
                </a:r>
                <a:endParaRPr lang="es-ES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29200"/>
                <a:ext cx="712853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70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nuel\Desktop\pifacalc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5" y="188639"/>
            <a:ext cx="7972523" cy="60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de la tecnología</a:t>
            </a: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 Generación cero o </a:t>
            </a:r>
            <a:r>
              <a:rPr lang="es-ES" sz="2800" dirty="0" err="1" smtClean="0"/>
              <a:t>radiomóviles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 Primera Generación o 1G.</a:t>
            </a:r>
          </a:p>
          <a:p>
            <a:r>
              <a:rPr lang="es-ES" sz="2800" dirty="0" smtClean="0"/>
              <a:t> Segunda Generación o 2G.</a:t>
            </a:r>
          </a:p>
          <a:p>
            <a:r>
              <a:rPr lang="es-ES" sz="2800" dirty="0" smtClean="0"/>
              <a:t> Generaciones posteriores.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40364" y="116632"/>
            <a:ext cx="7620000" cy="1143000"/>
          </a:xfrm>
        </p:spPr>
        <p:txBody>
          <a:bodyPr/>
          <a:lstStyle/>
          <a:p>
            <a:r>
              <a:rPr lang="es-ES" dirty="0" smtClean="0"/>
              <a:t>Simulando en COMSOL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30915" y="54151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Patrón de radiación</a:t>
            </a:r>
            <a:endParaRPr lang="es-ES" dirty="0"/>
          </a:p>
        </p:txBody>
      </p:sp>
      <p:pic>
        <p:nvPicPr>
          <p:cNvPr id="9218" name="Picture 2" descr="C:\Users\Manuel\Documents\Latex\antenasmoviles\gana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08685"/>
            <a:ext cx="5386933" cy="38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40364" y="116632"/>
            <a:ext cx="7620000" cy="1143000"/>
          </a:xfrm>
        </p:spPr>
        <p:txBody>
          <a:bodyPr/>
          <a:lstStyle/>
          <a:p>
            <a:r>
              <a:rPr lang="es-ES" dirty="0" smtClean="0"/>
              <a:t>Diseño antena PIFA de banda ancha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925998" y="1484784"/>
            <a:ext cx="7641232" cy="491714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Rango de </a:t>
            </a:r>
            <a:r>
              <a:rPr lang="es-ES" sz="2000" dirty="0" err="1" smtClean="0"/>
              <a:t>covertura</a:t>
            </a:r>
            <a:r>
              <a:rPr lang="es-ES" sz="2000" dirty="0" smtClean="0"/>
              <a:t> GSM: Entre 1800 y 1900 MHz.</a:t>
            </a:r>
          </a:p>
          <a:p>
            <a:r>
              <a:rPr lang="es-ES" sz="2000" dirty="0" smtClean="0"/>
              <a:t>UMTS (tecnología 3G): 2100 MHz.</a:t>
            </a:r>
          </a:p>
          <a:p>
            <a:r>
              <a:rPr lang="es-ES" sz="2000" dirty="0" smtClean="0"/>
              <a:t>Bluetooth y </a:t>
            </a:r>
            <a:r>
              <a:rPr lang="es-ES" sz="2000" dirty="0" err="1" smtClean="0"/>
              <a:t>Wifi</a:t>
            </a:r>
            <a:r>
              <a:rPr lang="es-ES" sz="2000" dirty="0" smtClean="0"/>
              <a:t> (2.4 GHz).</a:t>
            </a:r>
          </a:p>
          <a:p>
            <a:r>
              <a:rPr lang="es-ES" sz="2000" dirty="0" smtClean="0"/>
              <a:t>LTE (asociado al 3G y 4G): 2.3 GHz, 2.5 GHz y 2.6GHz.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00273" y="451276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Antena PIFA </a:t>
            </a:r>
          </a:p>
          <a:p>
            <a:r>
              <a:rPr lang="es-ES" dirty="0" smtClean="0"/>
              <a:t>de ranura.</a:t>
            </a:r>
            <a:endParaRPr lang="es-ES" dirty="0"/>
          </a:p>
        </p:txBody>
      </p:sp>
      <p:pic>
        <p:nvPicPr>
          <p:cNvPr id="10242" name="Picture 2" descr="C:\Users\Manuel\Documents\Latex\antenasmoviles\pifamul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93" y="3228748"/>
            <a:ext cx="5191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3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nuel\Desktop\pifamultidiseñ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2" y="28631"/>
            <a:ext cx="6543820" cy="48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Manuel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4" y="5070584"/>
            <a:ext cx="6654078" cy="17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96136" y="908720"/>
            <a:ext cx="2376264" cy="4730080"/>
          </a:xfrm>
        </p:spPr>
        <p:txBody>
          <a:bodyPr/>
          <a:lstStyle/>
          <a:p>
            <a:r>
              <a:rPr lang="es-ES" dirty="0" smtClean="0"/>
              <a:t>Tabla de dispositivos móviles (hasta 2013) y antenas que utilizan.</a:t>
            </a:r>
            <a:endParaRPr lang="es-ES" dirty="0"/>
          </a:p>
        </p:txBody>
      </p:sp>
      <p:pic>
        <p:nvPicPr>
          <p:cNvPr id="12290" name="Picture 2" descr="C:\Users\Manuel\Documents\Latex\antenasmoviles\tablamov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5472608" cy="631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cero o </a:t>
            </a:r>
            <a:r>
              <a:rPr lang="es-ES" dirty="0" err="1" smtClean="0"/>
              <a:t>radiomóvil</a:t>
            </a:r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6800"/>
            <a:ext cx="3657600" cy="3529263"/>
          </a:xfrm>
        </p:spPr>
      </p:pic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Radioteléfonos conectados a la red telefónica pública.</a:t>
            </a:r>
          </a:p>
          <a:p>
            <a:r>
              <a:rPr lang="es-ES" dirty="0" smtClean="0"/>
              <a:t>Taxis, coches y </a:t>
            </a:r>
            <a:r>
              <a:rPr lang="es-ES" dirty="0" err="1" smtClean="0"/>
              <a:t>caminones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Antena externa al teléfono.</a:t>
            </a:r>
          </a:p>
          <a:p>
            <a:r>
              <a:rPr lang="es-ES" dirty="0" smtClean="0"/>
              <a:t>Disponible desde 1946 (EEUU) hasta finales de los 80.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generación o 1G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Comienza en 1980.</a:t>
            </a:r>
          </a:p>
          <a:p>
            <a:r>
              <a:rPr lang="es-ES" dirty="0" smtClean="0"/>
              <a:t>Señales analógicas (2G pasa a digitales).</a:t>
            </a:r>
          </a:p>
          <a:p>
            <a:r>
              <a:rPr lang="es-ES" dirty="0" smtClean="0"/>
              <a:t>Frecuencia de 800MHz.</a:t>
            </a:r>
          </a:p>
          <a:p>
            <a:r>
              <a:rPr lang="es-ES" dirty="0" smtClean="0"/>
              <a:t>Primer equipo (Motorola DynaTAC800) con antena </a:t>
            </a:r>
            <a:r>
              <a:rPr lang="es-ES" dirty="0" err="1" smtClean="0"/>
              <a:t>Sleeve</a:t>
            </a:r>
            <a:r>
              <a:rPr lang="es-ES" dirty="0" smtClean="0"/>
              <a:t> </a:t>
            </a:r>
            <a:r>
              <a:rPr lang="es-ES" dirty="0" err="1" smtClean="0"/>
              <a:t>Dipole</a:t>
            </a:r>
            <a:r>
              <a:rPr lang="es-ES" dirty="0" smtClean="0"/>
              <a:t> de cuarto de onda de 9.4 cm.</a:t>
            </a:r>
            <a:endParaRPr lang="es-ES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772816"/>
            <a:ext cx="4107224" cy="3430215"/>
          </a:xfrm>
        </p:spPr>
      </p:pic>
    </p:spTree>
    <p:extLst>
      <p:ext uri="{BB962C8B-B14F-4D97-AF65-F5344CB8AC3E}">
        <p14:creationId xmlns:p14="http://schemas.microsoft.com/office/powerpoint/2010/main" val="3365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Generación o 2G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752800" cy="491714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Salto a las señales digitales.</a:t>
            </a:r>
          </a:p>
          <a:p>
            <a:r>
              <a:rPr lang="es-ES" dirty="0" smtClean="0"/>
              <a:t>Operaba en GSM 1800 y GSM 900.</a:t>
            </a:r>
          </a:p>
          <a:p>
            <a:r>
              <a:rPr lang="es-ES" dirty="0" smtClean="0"/>
              <a:t>Frecuencia de 800MHz.</a:t>
            </a:r>
          </a:p>
          <a:p>
            <a:r>
              <a:rPr lang="es-ES" dirty="0" smtClean="0"/>
              <a:t>Primeros móviles sólo operaban a una frecuencia. Sus antenas eran de </a:t>
            </a:r>
            <a:r>
              <a:rPr lang="es-ES" dirty="0" err="1" smtClean="0"/>
              <a:t>monopolo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1" y="1536701"/>
            <a:ext cx="3442097" cy="4196556"/>
          </a:xfrm>
        </p:spPr>
      </p:pic>
      <p:sp>
        <p:nvSpPr>
          <p:cNvPr id="7" name="6 CuadroTexto"/>
          <p:cNvSpPr txBox="1"/>
          <p:nvPr/>
        </p:nvSpPr>
        <p:spPr>
          <a:xfrm>
            <a:off x="395536" y="587727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Motorola m300 sólo operaba en GSM 1800.</a:t>
            </a:r>
          </a:p>
        </p:txBody>
      </p:sp>
    </p:spTree>
    <p:extLst>
      <p:ext uri="{BB962C8B-B14F-4D97-AF65-F5344CB8AC3E}">
        <p14:creationId xmlns:p14="http://schemas.microsoft.com/office/powerpoint/2010/main" val="9647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Antena de </a:t>
            </a:r>
            <a:r>
              <a:rPr lang="es-ES" sz="2800" dirty="0" err="1" smtClean="0">
                <a:solidFill>
                  <a:schemeClr val="tx1"/>
                </a:solidFill>
              </a:rPr>
              <a:t>monopolo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Manuel\Desktop\monopo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7633994" cy="33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Segunda Generación o 2G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752800" cy="491714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Operaba a GSM 1800 y GSM900.</a:t>
            </a:r>
          </a:p>
          <a:p>
            <a:r>
              <a:rPr lang="es-ES" dirty="0" smtClean="0"/>
              <a:t>Antena helicoidal dipolar.</a:t>
            </a:r>
          </a:p>
          <a:p>
            <a:r>
              <a:rPr lang="es-ES" dirty="0" smtClean="0"/>
              <a:t>Patrón de radiación helicoidal.</a:t>
            </a:r>
          </a:p>
          <a:p>
            <a:r>
              <a:rPr lang="es-ES" dirty="0" smtClean="0"/>
              <a:t>Primeros móviles sólo operaban a una frecuencia. Sus antenas eran de </a:t>
            </a:r>
            <a:r>
              <a:rPr lang="es-ES" dirty="0" err="1" smtClean="0"/>
              <a:t>monopolo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627251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Patrón omnidireccional</a:t>
            </a:r>
          </a:p>
        </p:txBody>
      </p:sp>
      <p:pic>
        <p:nvPicPr>
          <p:cNvPr id="1027" name="Picture 3" descr="C:\Users\Manuel\Documents\Latex\antenasmoviles\motorolamr60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28" y="1412776"/>
            <a:ext cx="2612008" cy="235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Resultado de imagen de helical dipole antenna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2" y="3861047"/>
            <a:ext cx="3369096" cy="23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de la tecnología PIFA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PIFA=  </a:t>
            </a:r>
            <a:r>
              <a:rPr lang="es-ES" dirty="0" err="1" smtClean="0"/>
              <a:t>Planar</a:t>
            </a:r>
            <a:r>
              <a:rPr lang="es-ES" dirty="0" smtClean="0"/>
              <a:t> </a:t>
            </a:r>
            <a:r>
              <a:rPr lang="es-ES" dirty="0" err="1" smtClean="0"/>
              <a:t>Inverted</a:t>
            </a:r>
            <a:r>
              <a:rPr lang="es-ES" dirty="0" smtClean="0"/>
              <a:t> -F </a:t>
            </a:r>
            <a:r>
              <a:rPr lang="es-ES" dirty="0" err="1" smtClean="0"/>
              <a:t>antenna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tecnología </a:t>
            </a:r>
            <a:r>
              <a:rPr lang="es-ES" dirty="0" err="1" smtClean="0"/>
              <a:t>planar</a:t>
            </a:r>
            <a:r>
              <a:rPr lang="es-ES" dirty="0" smtClean="0"/>
              <a:t> hace más compactos los dispositivos.</a:t>
            </a:r>
            <a:endParaRPr lang="es-ES" dirty="0"/>
          </a:p>
        </p:txBody>
      </p:sp>
      <p:pic>
        <p:nvPicPr>
          <p:cNvPr id="2050" name="Picture 2" descr="C:\Users\Manuel\Documents\Latex\antenasmoviles\pif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43399"/>
            <a:ext cx="4144119" cy="13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nuel\Documents\Latex\antenasmoviles\nokia321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31146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932040" y="500849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Nokia 3210 (antena 100% interna). Soportaba doble banda.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Generaciones posteriores 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899592" y="1124744"/>
            <a:ext cx="7641232" cy="4917144"/>
          </a:xfrm>
        </p:spPr>
        <p:txBody>
          <a:bodyPr>
            <a:normAutofit/>
          </a:bodyPr>
          <a:lstStyle/>
          <a:p>
            <a:r>
              <a:rPr lang="es-ES" dirty="0" smtClean="0"/>
              <a:t>Primera red 3G comienza en 2003.</a:t>
            </a:r>
          </a:p>
          <a:p>
            <a:r>
              <a:rPr lang="es-ES" dirty="0" smtClean="0"/>
              <a:t>Sale el primer modelo de </a:t>
            </a:r>
            <a:r>
              <a:rPr lang="es-ES" dirty="0" err="1" smtClean="0"/>
              <a:t>Roaming</a:t>
            </a:r>
            <a:r>
              <a:rPr lang="es-ES" dirty="0" smtClean="0"/>
              <a:t> Global.</a:t>
            </a:r>
          </a:p>
          <a:p>
            <a:r>
              <a:rPr lang="es-ES" dirty="0" smtClean="0"/>
              <a:t>Se introduce la tecnología MIMO (</a:t>
            </a:r>
            <a:r>
              <a:rPr lang="es-ES" dirty="0" err="1" smtClean="0"/>
              <a:t>Multiple</a:t>
            </a:r>
            <a:r>
              <a:rPr lang="es-ES" dirty="0" smtClean="0"/>
              <a:t> Inputs- </a:t>
            </a:r>
            <a:r>
              <a:rPr lang="es-ES" dirty="0" err="1" smtClean="0"/>
              <a:t>Multiple</a:t>
            </a:r>
            <a:r>
              <a:rPr lang="es-ES" dirty="0" smtClean="0"/>
              <a:t> Outputs)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0" y="448396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Nokia 6630 soportaba GMS 900/1800/1900 y UMTS 2100</a:t>
            </a:r>
          </a:p>
        </p:txBody>
      </p:sp>
      <p:pic>
        <p:nvPicPr>
          <p:cNvPr id="3074" name="Picture 2" descr="C:\Users\Manuel\Documents\Latex\antenasmoviles\nokia66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72" y="3081759"/>
            <a:ext cx="5667284" cy="34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617</Words>
  <Application>Microsoft Office PowerPoint</Application>
  <PresentationFormat>Presentación en pantalla 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Adyacencia</vt:lpstr>
      <vt:lpstr>Antenas de telefonía móvil</vt:lpstr>
      <vt:lpstr>Evolución de la tecnología</vt:lpstr>
      <vt:lpstr>Generación cero o radiomóvil</vt:lpstr>
      <vt:lpstr>Primera generación o 1G</vt:lpstr>
      <vt:lpstr>Segunda Generación o 2G</vt:lpstr>
      <vt:lpstr>Presentación de PowerPoint</vt:lpstr>
      <vt:lpstr>Segunda Generación o 2G</vt:lpstr>
      <vt:lpstr>Introducción de la tecnología PIFA</vt:lpstr>
      <vt:lpstr>Generaciones posteriores </vt:lpstr>
      <vt:lpstr>Cronograma</vt:lpstr>
      <vt:lpstr>Tecnología MIMO</vt:lpstr>
      <vt:lpstr>Antena de tecnología MIMO</vt:lpstr>
      <vt:lpstr>Introducción a la antena PIFA</vt:lpstr>
      <vt:lpstr>Evolución antenas PIFA</vt:lpstr>
      <vt:lpstr>Diseño antena GPS</vt:lpstr>
      <vt:lpstr>Presentación de PowerPoint</vt:lpstr>
      <vt:lpstr>Diseño antena PIFA de una sola frecuencia</vt:lpstr>
      <vt:lpstr>Presentación de PowerPoint</vt:lpstr>
      <vt:lpstr>Presentación de PowerPoint</vt:lpstr>
      <vt:lpstr>Simulando en COMSOL</vt:lpstr>
      <vt:lpstr>Diseño antena PIFA de banda ancha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Antenas en dispositivos de telefonía móvil</dc:title>
  <dc:creator>Manuel</dc:creator>
  <cp:lastModifiedBy>Manuel</cp:lastModifiedBy>
  <cp:revision>86</cp:revision>
  <dcterms:created xsi:type="dcterms:W3CDTF">2019-04-30T10:22:36Z</dcterms:created>
  <dcterms:modified xsi:type="dcterms:W3CDTF">2019-05-03T08:31:07Z</dcterms:modified>
</cp:coreProperties>
</file>