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Nunito" pitchFamily="2"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69724" autoAdjust="0"/>
  </p:normalViewPr>
  <p:slideViewPr>
    <p:cSldViewPr snapToGrid="0">
      <p:cViewPr varScale="1">
        <p:scale>
          <a:sx n="50" d="100"/>
          <a:sy n="50" d="100"/>
        </p:scale>
        <p:origin x="1426" y="4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a1fc5b2bb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a1fc5b2bb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i="1" dirty="0">
                <a:solidFill>
                  <a:srgbClr val="233A44"/>
                </a:solidFill>
                <a:latin typeface="Calibri"/>
                <a:ea typeface="Calibri"/>
                <a:cs typeface="Calibri"/>
                <a:sym typeface="Calibri"/>
              </a:rPr>
              <a:t>The first case of study is the MyHand, designed with elongated fingers, each equipped with two joints (except for the thumb). It operates using three identical DC brushless motors: M1 controls the flexion/extension of the thumb, M2 for abduction/adduction and flexion/extension of the index and M3 for the synchronized movement of the last three fingers. Additionally, the fingers are covered by pads to replicate the texture of human skin.</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a1fc5b2bb1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a1fc5b2bb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i="1" dirty="0">
                <a:solidFill>
                  <a:srgbClr val="233A44"/>
                </a:solidFill>
                <a:latin typeface="Calibri"/>
                <a:ea typeface="Calibri"/>
                <a:cs typeface="Calibri"/>
                <a:sym typeface="Calibri"/>
              </a:rPr>
              <a:t>The second case of study is the SmartHand, designed with four DC Brushed Motors, one more compared to the MyHand, which is M4, used for controlling the abduction/adduction of the thumb. The hand is equipped with 32 proprioceptive and exteroceptive sensors, along with a complex control architecture embedded in the palm.</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a1fc5b2bb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a1fc5b2bb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i="1" dirty="0">
                <a:solidFill>
                  <a:srgbClr val="233A44"/>
                </a:solidFill>
                <a:latin typeface="Calibri"/>
                <a:ea typeface="Calibri"/>
                <a:cs typeface="Calibri"/>
                <a:sym typeface="Calibri"/>
              </a:rPr>
              <a:t>Let’s compare the two hands: MyHand is designed for practical, everyday use - it is compact, low cost, faster and designed to resemble a human hand. Whereas the SmartHand is designed for laboratory experiments - it is more expensive and complex, offering an advanced sensory feedback and superior control capabilities.</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9d58f1de48_0_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9d58f1de48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Sensory feedback is crucial in prosthetics, impacting cognition and behavior. While </a:t>
            </a:r>
            <a:r>
              <a:rPr lang="en-US" b="0" i="0" dirty="0" err="1">
                <a:solidFill>
                  <a:srgbClr val="D1D5DB"/>
                </a:solidFill>
                <a:effectLst/>
                <a:latin typeface="Söhne"/>
              </a:rPr>
              <a:t>sensorized</a:t>
            </a:r>
            <a:r>
              <a:rPr lang="en-US" b="0" i="0" dirty="0">
                <a:solidFill>
                  <a:srgbClr val="D1D5DB"/>
                </a:solidFill>
                <a:effectLst/>
                <a:latin typeface="Söhne"/>
              </a:rPr>
              <a:t> prostheses with feedback exist, their limited commercial availability requires careful consideration for intuitive integration. Vibrotactile stimulation, known for signal modulation, holds promise but is not consistently integrated. Our solution, the Vibro-Inertial Bionic Enhancement System (VIBES), integrated with the </a:t>
            </a:r>
            <a:r>
              <a:rPr lang="en-US" b="0" i="0" dirty="0" err="1">
                <a:solidFill>
                  <a:srgbClr val="D1D5DB"/>
                </a:solidFill>
                <a:effectLst/>
                <a:latin typeface="Söhne"/>
              </a:rPr>
              <a:t>SoftHand</a:t>
            </a:r>
            <a:r>
              <a:rPr lang="en-US" b="0" i="0" dirty="0">
                <a:solidFill>
                  <a:srgbClr val="D1D5DB"/>
                </a:solidFill>
                <a:effectLst/>
                <a:latin typeface="Söhne"/>
              </a:rPr>
              <a:t> Pro, efficiently transmits texture and contact cues to specific stump sites, achieving modality matching and compensating for the </a:t>
            </a:r>
            <a:r>
              <a:rPr lang="en-US" b="0" i="0" dirty="0" err="1">
                <a:solidFill>
                  <a:srgbClr val="D1D5DB"/>
                </a:solidFill>
                <a:effectLst/>
                <a:latin typeface="Söhne"/>
              </a:rPr>
              <a:t>SoftHand</a:t>
            </a:r>
            <a:r>
              <a:rPr lang="en-US" b="0" i="0" dirty="0">
                <a:solidFill>
                  <a:srgbClr val="D1D5DB"/>
                </a:solidFill>
                <a:effectLst/>
                <a:latin typeface="Söhne"/>
              </a:rPr>
              <a:t> Pro's lack of intrinsic somatosensory feedback.</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9d58f1de48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9d58f1de48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VIBES system, integrated into the inner socket, features two </a:t>
            </a:r>
            <a:r>
              <a:rPr lang="en-US" dirty="0" err="1"/>
              <a:t>Haptuator</a:t>
            </a:r>
            <a:r>
              <a:rPr lang="en-US" dirty="0"/>
              <a:t> Planar (HP) vibrotactile actuators, part of the structural frame of the </a:t>
            </a:r>
            <a:r>
              <a:rPr lang="en-US" dirty="0" err="1"/>
              <a:t>SoftHand</a:t>
            </a:r>
            <a:r>
              <a:rPr lang="en-US" dirty="0"/>
              <a:t> Pro (SHP) prosthetic hand. The mechanical components include a battery pack, electronic board, and two IMUs. The HP actuators, with a compact design and high bandwidth, are suitable for prosthetic integration. The control strategy involves filtering and scaling IMU-recorded acceleration signals in real-time, following a somatotopic paradigm. Physical characterization tests the HP's performance in replicating tactile input signals, while psychophysical characterization assesses users' ability to discriminate roughness levels. The experiment utilizes the method of constant stimuli to calculate the Just Noticeable Difference (JND) for roughness discrimination. </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a079de8fd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a079de8fd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outcomes of the Active Texture Identification experiments are depicted in Fig. 8. The confusion matrices reveal a significant enhancement in sandpaper identification when the participant utilizes the feedback device compared to when it is absent. The overall accuracy with VIBES was 52%, whereas without VIBES, it was 40%. Additionally, the SUS questionnaire yielded a positive score of 77.5 (with an average SUS score of 68 at the 50th percentile). (</a:t>
            </a:r>
            <a:r>
              <a:rPr lang="en-US" dirty="0" err="1"/>
              <a:t>modificato</a:t>
            </a:r>
            <a:r>
              <a:rPr lang="en-US" dirty="0"/>
              <a:t>)[23:38]</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9d9d73123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9d9d73123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summary, the conclusions highlight significant advancements in prosthetic technology, including the design of the 16 </a:t>
            </a:r>
            <a:r>
              <a:rPr lang="en-US" dirty="0" err="1"/>
              <a:t>DoFs</a:t>
            </a:r>
            <a:r>
              <a:rPr lang="en-US" dirty="0"/>
              <a:t> </a:t>
            </a:r>
            <a:r>
              <a:rPr lang="en-US" dirty="0" err="1"/>
              <a:t>SmartHand</a:t>
            </a:r>
            <a:r>
              <a:rPr lang="en-US" dirty="0"/>
              <a:t>, the potential of implantable EMG systems, the transformative impact of Targeted Muscle Reinnervation (TMR), common control techniques, and the promising application of tactile feedback through the VIBES device. These insights underscore a dedication to advancing prosthetic capabilities, while also emphasizing the challenges of standardization and the need for interdisciplinary collaboration to optimize integration for global prosthetic users. </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9d58f1de48_0_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9d58f1de48_0_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9d58f1de48_0_5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9d58f1de48_0_5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BDEE1"/>
                </a:solidFill>
                <a:effectLst/>
                <a:latin typeface="gg sans"/>
              </a:rPr>
              <a:t>Hello everyone, In our college group project, we're diving into the Smart Hand Prosthesis—a game-changer in prosthetic design. Today, we'll explore how advanced sensors, lightweight structures, and improved controls are reshaping upper limb rehabilitation. Surgical techniques like TMR and TMSR promise intuitive signals for enhanced functionality. We'll touch on data analysis and machine learning, optimizing prosthetic control. Lastly, we'll delve into haptic feedback, aiming to redefine the tactile experience. Join us as we present our findings, showcasing the future of prosthetics. Thank you</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9d58f1de48_0_5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9d58f1de48_0_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t>One of the main problem in the traditional control regime is the limited number of muscle signals used for the control and the difficulty to learn how to actually controll the prosthesis. Targeted muscle reinnervation (TMR) increases the quantity of EMG control signals because utilises residual nerves of the amputated limb that were still intact and transfer to reinnervate other "target" muscle (such as unutilized muscles in the residual limb or chest that were surgically denervated). So now the procedure is: if I want for example to close my hand, the nerves now makes a contraction of my chest for example, these myosignals are used as control input to actually close the prosthetic hand. (in this sense it is also an intuitive control) As I already said, for controlling the latest prosthetic devices a higher number of muscle signals are required.</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9d58f1de48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9d58f1de48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t>One of the improvements regards implantable EMG systems such as MyoPlant (record from the muscle surface) and IMES (record from within the muscle)  they provide stable relations between the muscle signal source and the implanted electrodes and they can record even deep or small muscle signals.  Main problem is the same for both: when I record, I record all the electric signals, so the other myosignals but also the electric signals for the feedback (other improvements) for our control input are noises. </a:t>
            </a:r>
            <a:r>
              <a:rPr lang="it-IT" dirty="0"/>
              <a:t>S</a:t>
            </a:r>
            <a:r>
              <a:rPr lang="it" dirty="0"/>
              <a:t>o there are n a r alghorithm that applyed to ml p cl improve the signal clarity in presence of sensory feedback via stimulation of the res nerve A other improvement is the use of osseointegration. The prosthesis is connected to a socket that is implanted into the remaining bone of the residual limb. It provides more natural use and omits the problem of prosthesis displacement during heavy use. It also provides the user with a sense of perception, where load is perceived via the bony attachment.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9d58f1de48_0_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9d58f1de48_0_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solidFill>
                  <a:schemeClr val="dk1"/>
                </a:solidFill>
                <a:latin typeface="Calibri"/>
                <a:ea typeface="Calibri"/>
                <a:cs typeface="Calibri"/>
                <a:sym typeface="Calibri"/>
              </a:rPr>
              <a:t>Good [morning/afternoon/evening], everyone. Prosthetic technology goes from passive cosmetic designs, the easy one,  to the active and functional prosthesis. There are many kinds of controls for the active prosthesis, how you can see from the graph, but my focus today is on the control systems that make Myoletric prostheses work fluenty. This control is divided in two, direct control and pattern recognition.</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9d58f1de48_0_5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9d58f1de48_0_5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solidFill>
                  <a:schemeClr val="dk1"/>
                </a:solidFill>
                <a:latin typeface="Calibri"/>
                <a:ea typeface="Calibri"/>
                <a:cs typeface="Calibri"/>
                <a:sym typeface="Calibri"/>
              </a:rPr>
              <a:t>Direct Myoelectric Control (DC) involves associating EMG signals directly with specific movements. There are two kinds of techniques: on/off and proportional control. With the revolutionary Targeted Muscle Reinnervation (TMR) surgery how Demaria told you before, users gain more control over multiple Degrees of Freedom , thanks to increased muscle sites. On/off has not a very nice control because the patient can only do a movement based on black or with instead Proportional is more precise but difficult to use. Another topic is: How to select the joint I want to move? The joint selection method, is quite difficult because in the case of the co-contraction you need to contract a specific muscle over a threshold or in the case for the simultaneous method you must do all the chain of movements if you need to use the movement before you step position.</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9d58f1de48_0_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9d58f1de48_0_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it" dirty="0"/>
              <a:t>Moving on to Pattern Recognition (PR) these involves multiple inputs based on EMG signals with various outputs. PR strategies, use machine learning techniques, helping users' ability to control prostheses more naturally, even for multiple Degree of Freedoms.</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9eb1595c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9eb1595c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solidFill>
                  <a:schemeClr val="dk1"/>
                </a:solidFill>
                <a:latin typeface="Calibri"/>
                <a:ea typeface="Calibri"/>
                <a:cs typeface="Calibri"/>
                <a:sym typeface="Calibri"/>
              </a:rPr>
              <a:t>Let's compare Direct Control (DC) and Pattern Recognition (PR). PR outperforms DC in two-DoF tasks, providing a more intuitive and less cumbersome experience. Simultaneous PR control shows promising improvements in take and move things, path efficiencies, and task completion times, surpassing both DC and traditional PR control strategies. The choice between DC and PR depends on factors like amputation level and desired control complexity. Patients generally prefer PR control for its intuitive nature, especially for multi-DoF tasks. Overall, the advancements in Pattern Recognition offer a promising pathway for more natural and efficient prosthetic control.</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a1fc5b2b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a1fc5b2b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i="1" dirty="0">
                <a:solidFill>
                  <a:srgbClr val="233A44"/>
                </a:solidFill>
                <a:latin typeface="Calibri"/>
                <a:ea typeface="Calibri"/>
                <a:cs typeface="Calibri"/>
                <a:sym typeface="Calibri"/>
              </a:rPr>
              <a:t>Designing a prosthetic hand involves meeting crucial criteria for  functionality, bioinspired replication of human hand characteristics and performance metrics. These criteria are needed to facilitate various grips and gestures, maintaining a natural hand position, mimicking human hand dimensions and behavior and ensuring optimal performance metrics like grasping force, low power consumption and speed. These criteria aim to help with challenges caused by losing a hand, covering physical, emotional and interactive needs.</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20.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it"/>
              <a:t>SmartHand Transradial Hand Prosthesis</a:t>
            </a:r>
            <a:endParaRPr/>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t"/>
              <a:t>M. Delucchi - C. Demaria - G. Galvagni - E. Piacenti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2"/>
          <p:cNvSpPr txBox="1">
            <a:spLocks noGrp="1"/>
          </p:cNvSpPr>
          <p:nvPr>
            <p:ph type="title"/>
          </p:nvPr>
        </p:nvSpPr>
        <p:spPr>
          <a:xfrm>
            <a:off x="819150" y="845600"/>
            <a:ext cx="3753000" cy="138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MyHand (2016) [SSSA]</a:t>
            </a:r>
            <a:endParaRPr/>
          </a:p>
        </p:txBody>
      </p:sp>
      <p:sp>
        <p:nvSpPr>
          <p:cNvPr id="196" name="Google Shape;196;p22"/>
          <p:cNvSpPr txBox="1">
            <a:spLocks noGrp="1"/>
          </p:cNvSpPr>
          <p:nvPr>
            <p:ph type="body" idx="1"/>
          </p:nvPr>
        </p:nvSpPr>
        <p:spPr>
          <a:xfrm>
            <a:off x="819150" y="1883375"/>
            <a:ext cx="3254100" cy="2883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it" b="1" i="1"/>
              <a:t>Long Fingers with Two Joints Each</a:t>
            </a:r>
            <a:r>
              <a:rPr lang="it" i="1"/>
              <a:t>: proximal and distal (except for  the thumb)</a:t>
            </a:r>
            <a:endParaRPr i="1"/>
          </a:p>
          <a:p>
            <a:pPr marL="457200" lvl="0" indent="-311150" algn="l" rtl="0">
              <a:spcBef>
                <a:spcPts val="0"/>
              </a:spcBef>
              <a:spcAft>
                <a:spcPts val="0"/>
              </a:spcAft>
              <a:buSzPts val="1300"/>
              <a:buChar char="●"/>
            </a:pPr>
            <a:r>
              <a:rPr lang="it" b="1" i="1"/>
              <a:t>Three Identical DC Brushless Motors</a:t>
            </a:r>
            <a:r>
              <a:rPr lang="it" i="1"/>
              <a:t>:</a:t>
            </a:r>
            <a:endParaRPr i="1"/>
          </a:p>
          <a:p>
            <a:pPr marL="914400" lvl="1" indent="-298450" algn="l" rtl="0">
              <a:spcBef>
                <a:spcPts val="0"/>
              </a:spcBef>
              <a:spcAft>
                <a:spcPts val="0"/>
              </a:spcAft>
              <a:buSzPts val="1100"/>
              <a:buChar char="○"/>
            </a:pPr>
            <a:r>
              <a:rPr lang="it" b="1" i="1"/>
              <a:t>M1 </a:t>
            </a:r>
            <a:r>
              <a:rPr lang="it" i="1"/>
              <a:t>- flexion/extension of the thumb</a:t>
            </a:r>
            <a:endParaRPr i="1"/>
          </a:p>
          <a:p>
            <a:pPr marL="914400" lvl="1" indent="-298450" algn="l" rtl="0">
              <a:spcBef>
                <a:spcPts val="0"/>
              </a:spcBef>
              <a:spcAft>
                <a:spcPts val="0"/>
              </a:spcAft>
              <a:buSzPts val="1100"/>
              <a:buChar char="○"/>
            </a:pPr>
            <a:r>
              <a:rPr lang="it" b="1" i="1"/>
              <a:t>M2 </a:t>
            </a:r>
            <a:r>
              <a:rPr lang="it" i="1"/>
              <a:t>- abduction/adduction of the thumb and flexion/extension of the index</a:t>
            </a:r>
            <a:endParaRPr i="1"/>
          </a:p>
          <a:p>
            <a:pPr marL="914400" lvl="1" indent="-298450" algn="l" rtl="0">
              <a:spcBef>
                <a:spcPts val="0"/>
              </a:spcBef>
              <a:spcAft>
                <a:spcPts val="0"/>
              </a:spcAft>
              <a:buSzPts val="1100"/>
              <a:buChar char="○"/>
            </a:pPr>
            <a:r>
              <a:rPr lang="it" b="1" i="1"/>
              <a:t>M3 </a:t>
            </a:r>
            <a:r>
              <a:rPr lang="it" i="1"/>
              <a:t>- synchronous flexion/extension of the last three fingers</a:t>
            </a:r>
            <a:endParaRPr i="1"/>
          </a:p>
          <a:p>
            <a:pPr marL="457200" lvl="0" indent="-311150" algn="l" rtl="0">
              <a:spcBef>
                <a:spcPts val="0"/>
              </a:spcBef>
              <a:spcAft>
                <a:spcPts val="0"/>
              </a:spcAft>
              <a:buSzPts val="1300"/>
              <a:buChar char="●"/>
            </a:pPr>
            <a:r>
              <a:rPr lang="it" b="1" i="1"/>
              <a:t>Finger Pads</a:t>
            </a:r>
            <a:r>
              <a:rPr lang="it" i="1"/>
              <a:t>: designed to replicate the human skin</a:t>
            </a:r>
            <a:endParaRPr i="1"/>
          </a:p>
        </p:txBody>
      </p:sp>
      <p:pic>
        <p:nvPicPr>
          <p:cNvPr id="197" name="Google Shape;197;p22"/>
          <p:cNvPicPr preferRelativeResize="0"/>
          <p:nvPr/>
        </p:nvPicPr>
        <p:blipFill>
          <a:blip r:embed="rId3">
            <a:alphaModFix/>
          </a:blip>
          <a:stretch>
            <a:fillRect/>
          </a:stretch>
        </p:blipFill>
        <p:spPr>
          <a:xfrm>
            <a:off x="5103575" y="273325"/>
            <a:ext cx="2986175" cy="4596826"/>
          </a:xfrm>
          <a:prstGeom prst="rect">
            <a:avLst/>
          </a:prstGeom>
          <a:noFill/>
          <a:ln>
            <a:noFill/>
          </a:ln>
        </p:spPr>
      </p:pic>
      <p:sp>
        <p:nvSpPr>
          <p:cNvPr id="198" name="Google Shape;198;p22"/>
          <p:cNvSpPr txBox="1"/>
          <p:nvPr/>
        </p:nvSpPr>
        <p:spPr>
          <a:xfrm>
            <a:off x="442200" y="4527825"/>
            <a:ext cx="4463100" cy="38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sz="800">
                <a:solidFill>
                  <a:schemeClr val="dk2"/>
                </a:solidFill>
                <a:latin typeface="Calibri"/>
                <a:ea typeface="Calibri"/>
                <a:cs typeface="Calibri"/>
                <a:sym typeface="Calibri"/>
              </a:rPr>
              <a:t>Controzzi M et al. The SSSA-MyHand: A Dexterous Lightweight Myoelectric Hand Prosthesis. IEEE Trans Neural Syst Rehabil Eng. 2017 May;25(5):459-468.</a:t>
            </a:r>
            <a:endParaRPr sz="800">
              <a:solidFill>
                <a:schemeClr val="dk2"/>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advTm="35271"/>
    </mc:Choice>
    <mc:Fallback>
      <p:transition spd="slow" advTm="3527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3"/>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SmartHand (2011)</a:t>
            </a:r>
            <a:endParaRPr/>
          </a:p>
        </p:txBody>
      </p:sp>
      <p:sp>
        <p:nvSpPr>
          <p:cNvPr id="204" name="Google Shape;204;p23"/>
          <p:cNvSpPr txBox="1">
            <a:spLocks noGrp="1"/>
          </p:cNvSpPr>
          <p:nvPr>
            <p:ph type="body" idx="1"/>
          </p:nvPr>
        </p:nvSpPr>
        <p:spPr>
          <a:xfrm>
            <a:off x="830700" y="1584575"/>
            <a:ext cx="3709200" cy="2854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it" b="1" i="1"/>
              <a:t>Four DC Brushed Motors</a:t>
            </a:r>
            <a:r>
              <a:rPr lang="it"/>
              <a:t>: </a:t>
            </a:r>
            <a:endParaRPr/>
          </a:p>
          <a:p>
            <a:pPr marL="914400" lvl="1" indent="-298450" algn="l" rtl="0">
              <a:spcBef>
                <a:spcPts val="0"/>
              </a:spcBef>
              <a:spcAft>
                <a:spcPts val="0"/>
              </a:spcAft>
              <a:buSzPts val="1100"/>
              <a:buChar char="○"/>
            </a:pPr>
            <a:r>
              <a:rPr lang="it" b="1" i="1"/>
              <a:t>M1 </a:t>
            </a:r>
            <a:r>
              <a:rPr lang="it"/>
              <a:t>- flexion/extension of the thumb</a:t>
            </a:r>
            <a:endParaRPr/>
          </a:p>
          <a:p>
            <a:pPr marL="914400" lvl="1" indent="-298450" algn="l" rtl="0">
              <a:spcBef>
                <a:spcPts val="0"/>
              </a:spcBef>
              <a:spcAft>
                <a:spcPts val="0"/>
              </a:spcAft>
              <a:buSzPts val="1100"/>
              <a:buChar char="○"/>
            </a:pPr>
            <a:r>
              <a:rPr lang="it" b="1" i="1"/>
              <a:t>M2 </a:t>
            </a:r>
            <a:r>
              <a:rPr lang="it"/>
              <a:t>- flexion/extension of index</a:t>
            </a:r>
            <a:endParaRPr/>
          </a:p>
          <a:p>
            <a:pPr marL="914400" lvl="1" indent="-298450" algn="l" rtl="0">
              <a:spcBef>
                <a:spcPts val="0"/>
              </a:spcBef>
              <a:spcAft>
                <a:spcPts val="0"/>
              </a:spcAft>
              <a:buSzPts val="1100"/>
              <a:buChar char="○"/>
            </a:pPr>
            <a:r>
              <a:rPr lang="it" b="1" i="1"/>
              <a:t>M3 </a:t>
            </a:r>
            <a:r>
              <a:rPr lang="it"/>
              <a:t>- synchronous flexion/extension of the last three fingers</a:t>
            </a:r>
            <a:endParaRPr/>
          </a:p>
          <a:p>
            <a:pPr marL="914400" lvl="1" indent="-298450" algn="l" rtl="0">
              <a:spcBef>
                <a:spcPts val="0"/>
              </a:spcBef>
              <a:spcAft>
                <a:spcPts val="0"/>
              </a:spcAft>
              <a:buSzPts val="1100"/>
              <a:buChar char="○"/>
            </a:pPr>
            <a:r>
              <a:rPr lang="it" b="1" i="1"/>
              <a:t>M4 </a:t>
            </a:r>
            <a:r>
              <a:rPr lang="it"/>
              <a:t>- abduction/adduction of the thumb</a:t>
            </a:r>
            <a:endParaRPr/>
          </a:p>
          <a:p>
            <a:pPr marL="457200" lvl="0" indent="-311150" algn="l" rtl="0">
              <a:spcBef>
                <a:spcPts val="0"/>
              </a:spcBef>
              <a:spcAft>
                <a:spcPts val="0"/>
              </a:spcAft>
              <a:buSzPts val="1300"/>
              <a:buChar char="●"/>
            </a:pPr>
            <a:r>
              <a:rPr lang="it" b="1" i="1"/>
              <a:t>Nylon Coated Steel Tendons</a:t>
            </a:r>
            <a:endParaRPr b="1" i="1"/>
          </a:p>
          <a:p>
            <a:pPr marL="457200" lvl="0" indent="-311150" algn="l" rtl="0">
              <a:spcBef>
                <a:spcPts val="0"/>
              </a:spcBef>
              <a:spcAft>
                <a:spcPts val="0"/>
              </a:spcAft>
              <a:buSzPts val="1300"/>
              <a:buChar char="●"/>
            </a:pPr>
            <a:r>
              <a:rPr lang="it" i="1"/>
              <a:t>Equipped with </a:t>
            </a:r>
            <a:r>
              <a:rPr lang="it" b="1" i="1"/>
              <a:t>32 Proprioceptive and Exteroceptive Sensors</a:t>
            </a:r>
            <a:endParaRPr b="1" i="1"/>
          </a:p>
          <a:p>
            <a:pPr marL="457200" lvl="0" indent="-311150" algn="l" rtl="0">
              <a:spcBef>
                <a:spcPts val="0"/>
              </a:spcBef>
              <a:spcAft>
                <a:spcPts val="0"/>
              </a:spcAft>
              <a:buSzPts val="1300"/>
              <a:buChar char="●"/>
            </a:pPr>
            <a:r>
              <a:rPr lang="it" b="1" i="1"/>
              <a:t>Customized Control Architecture</a:t>
            </a:r>
            <a:r>
              <a:rPr lang="it" i="1"/>
              <a:t> Embedded in the Palm</a:t>
            </a:r>
            <a:endParaRPr i="1"/>
          </a:p>
        </p:txBody>
      </p:sp>
      <p:sp>
        <p:nvSpPr>
          <p:cNvPr id="205" name="Google Shape;205;p23"/>
          <p:cNvSpPr txBox="1"/>
          <p:nvPr/>
        </p:nvSpPr>
        <p:spPr>
          <a:xfrm>
            <a:off x="427950" y="4536950"/>
            <a:ext cx="4491600" cy="34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sz="800">
                <a:solidFill>
                  <a:schemeClr val="dk2"/>
                </a:solidFill>
                <a:latin typeface="Calibri"/>
                <a:ea typeface="Calibri"/>
                <a:cs typeface="Calibri"/>
                <a:sym typeface="Calibri"/>
              </a:rPr>
              <a:t>Cipriani et al. (2011). The SmartHand transradial prosthesis. Journal of neuroengineering and rehabilitation. 8. 29. 10.1186/1743-0003-8-29. </a:t>
            </a:r>
            <a:endParaRPr sz="800">
              <a:solidFill>
                <a:schemeClr val="dk2"/>
              </a:solidFill>
              <a:latin typeface="Calibri"/>
              <a:ea typeface="Calibri"/>
              <a:cs typeface="Calibri"/>
              <a:sym typeface="Calibri"/>
            </a:endParaRPr>
          </a:p>
        </p:txBody>
      </p:sp>
      <p:pic>
        <p:nvPicPr>
          <p:cNvPr id="206" name="Google Shape;206;p23"/>
          <p:cNvPicPr preferRelativeResize="0"/>
          <p:nvPr/>
        </p:nvPicPr>
        <p:blipFill>
          <a:blip r:embed="rId3">
            <a:alphaModFix/>
          </a:blip>
          <a:stretch>
            <a:fillRect/>
          </a:stretch>
        </p:blipFill>
        <p:spPr>
          <a:xfrm>
            <a:off x="5400900" y="305475"/>
            <a:ext cx="3361400" cy="45325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25215"/>
    </mc:Choice>
    <mc:Fallback>
      <p:transition spd="slow" advTm="2521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4"/>
          <p:cNvSpPr txBox="1">
            <a:spLocks noGrp="1"/>
          </p:cNvSpPr>
          <p:nvPr>
            <p:ph type="title"/>
          </p:nvPr>
        </p:nvSpPr>
        <p:spPr>
          <a:xfrm>
            <a:off x="2620763" y="605175"/>
            <a:ext cx="3709200" cy="1383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t"/>
              <a:t>Pros and Cons Comparison</a:t>
            </a:r>
            <a:endParaRPr/>
          </a:p>
        </p:txBody>
      </p:sp>
      <p:sp>
        <p:nvSpPr>
          <p:cNvPr id="212" name="Google Shape;212;p24"/>
          <p:cNvSpPr txBox="1">
            <a:spLocks noGrp="1"/>
          </p:cNvSpPr>
          <p:nvPr>
            <p:ph type="body" idx="1"/>
          </p:nvPr>
        </p:nvSpPr>
        <p:spPr>
          <a:xfrm>
            <a:off x="873025" y="2201250"/>
            <a:ext cx="2825400" cy="24873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ctr" rtl="0">
              <a:spcBef>
                <a:spcPts val="0"/>
              </a:spcBef>
              <a:spcAft>
                <a:spcPts val="0"/>
              </a:spcAft>
              <a:buNone/>
            </a:pPr>
            <a:r>
              <a:rPr lang="it" b="1" i="1">
                <a:solidFill>
                  <a:srgbClr val="00FF00"/>
                </a:solidFill>
              </a:rPr>
              <a:t>✓</a:t>
            </a:r>
            <a:r>
              <a:rPr lang="it"/>
              <a:t> Anthropomorphic Design (Size, Weight - 478g)</a:t>
            </a:r>
            <a:endParaRPr/>
          </a:p>
          <a:p>
            <a:pPr marL="0" lvl="0" indent="0" algn="ctr" rtl="0">
              <a:spcBef>
                <a:spcPts val="1200"/>
              </a:spcBef>
              <a:spcAft>
                <a:spcPts val="0"/>
              </a:spcAft>
              <a:buNone/>
            </a:pPr>
            <a:r>
              <a:rPr lang="it" b="1" i="1">
                <a:solidFill>
                  <a:srgbClr val="00FF00"/>
                </a:solidFill>
              </a:rPr>
              <a:t>✓ </a:t>
            </a:r>
            <a:r>
              <a:rPr lang="it"/>
              <a:t>Robust and Low Cost</a:t>
            </a:r>
            <a:endParaRPr/>
          </a:p>
          <a:p>
            <a:pPr marL="0" lvl="0" indent="0" algn="ctr" rtl="0">
              <a:spcBef>
                <a:spcPts val="1200"/>
              </a:spcBef>
              <a:spcAft>
                <a:spcPts val="0"/>
              </a:spcAft>
              <a:buNone/>
            </a:pPr>
            <a:r>
              <a:rPr lang="it" b="1" i="1">
                <a:solidFill>
                  <a:srgbClr val="00FF00"/>
                </a:solidFill>
              </a:rPr>
              <a:t>✓ </a:t>
            </a:r>
            <a:r>
              <a:rPr lang="it"/>
              <a:t>Time to Complete a Grasp - 270ms</a:t>
            </a:r>
            <a:endParaRPr/>
          </a:p>
          <a:p>
            <a:pPr marL="0" lvl="0" indent="0" algn="ctr" rtl="0">
              <a:spcBef>
                <a:spcPts val="1200"/>
              </a:spcBef>
              <a:spcAft>
                <a:spcPts val="0"/>
              </a:spcAft>
              <a:buNone/>
            </a:pPr>
            <a:r>
              <a:rPr lang="it" b="1" i="1">
                <a:solidFill>
                  <a:schemeClr val="accent2"/>
                </a:solidFill>
              </a:rPr>
              <a:t>X </a:t>
            </a:r>
            <a:r>
              <a:rPr lang="it"/>
              <a:t>Limited Sensory Feedback</a:t>
            </a:r>
            <a:endParaRPr/>
          </a:p>
          <a:p>
            <a:pPr marL="0" lvl="0" indent="0" algn="ctr" rtl="0">
              <a:spcBef>
                <a:spcPts val="1200"/>
              </a:spcBef>
              <a:spcAft>
                <a:spcPts val="1200"/>
              </a:spcAft>
              <a:buNone/>
            </a:pPr>
            <a:r>
              <a:rPr lang="it" b="1" i="1">
                <a:solidFill>
                  <a:schemeClr val="accent2"/>
                </a:solidFill>
              </a:rPr>
              <a:t>X </a:t>
            </a:r>
            <a:r>
              <a:rPr lang="it"/>
              <a:t>4 DoFs</a:t>
            </a:r>
            <a:endParaRPr/>
          </a:p>
        </p:txBody>
      </p:sp>
      <p:sp>
        <p:nvSpPr>
          <p:cNvPr id="213" name="Google Shape;213;p24"/>
          <p:cNvSpPr txBox="1"/>
          <p:nvPr/>
        </p:nvSpPr>
        <p:spPr>
          <a:xfrm>
            <a:off x="873025" y="1653675"/>
            <a:ext cx="2912100" cy="48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sz="1500" b="1" i="1">
                <a:solidFill>
                  <a:schemeClr val="dk2"/>
                </a:solidFill>
                <a:latin typeface="Calibri"/>
                <a:ea typeface="Calibri"/>
                <a:cs typeface="Calibri"/>
                <a:sym typeface="Calibri"/>
              </a:rPr>
              <a:t>SSSA-MyHand</a:t>
            </a:r>
            <a:endParaRPr sz="1500" b="1" i="1">
              <a:solidFill>
                <a:schemeClr val="dk2"/>
              </a:solidFill>
              <a:latin typeface="Calibri"/>
              <a:ea typeface="Calibri"/>
              <a:cs typeface="Calibri"/>
              <a:sym typeface="Calibri"/>
            </a:endParaRPr>
          </a:p>
          <a:p>
            <a:pPr marL="0" lvl="0" indent="0" algn="ctr" rtl="0">
              <a:spcBef>
                <a:spcPts val="0"/>
              </a:spcBef>
              <a:spcAft>
                <a:spcPts val="0"/>
              </a:spcAft>
              <a:buNone/>
            </a:pPr>
            <a:r>
              <a:rPr lang="it" sz="1200" b="1" i="1">
                <a:solidFill>
                  <a:schemeClr val="dk2"/>
                </a:solidFill>
                <a:latin typeface="Calibri"/>
                <a:ea typeface="Calibri"/>
                <a:cs typeface="Calibri"/>
                <a:sym typeface="Calibri"/>
              </a:rPr>
              <a:t>Designed for Real-World Use</a:t>
            </a:r>
            <a:endParaRPr sz="1200" b="1" i="1">
              <a:solidFill>
                <a:schemeClr val="dk2"/>
              </a:solidFill>
              <a:latin typeface="Calibri"/>
              <a:ea typeface="Calibri"/>
              <a:cs typeface="Calibri"/>
              <a:sym typeface="Calibri"/>
            </a:endParaRPr>
          </a:p>
        </p:txBody>
      </p:sp>
      <p:sp>
        <p:nvSpPr>
          <p:cNvPr id="214" name="Google Shape;214;p24"/>
          <p:cNvSpPr txBox="1"/>
          <p:nvPr/>
        </p:nvSpPr>
        <p:spPr>
          <a:xfrm>
            <a:off x="5189850" y="1653675"/>
            <a:ext cx="3182400" cy="54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sz="1500" b="1" i="1">
                <a:solidFill>
                  <a:schemeClr val="dk2"/>
                </a:solidFill>
                <a:latin typeface="Calibri"/>
                <a:ea typeface="Calibri"/>
                <a:cs typeface="Calibri"/>
                <a:sym typeface="Calibri"/>
              </a:rPr>
              <a:t>SmartHand</a:t>
            </a:r>
            <a:endParaRPr sz="1500" b="1" i="1">
              <a:solidFill>
                <a:schemeClr val="dk2"/>
              </a:solidFill>
              <a:latin typeface="Calibri"/>
              <a:ea typeface="Calibri"/>
              <a:cs typeface="Calibri"/>
              <a:sym typeface="Calibri"/>
            </a:endParaRPr>
          </a:p>
          <a:p>
            <a:pPr marL="0" lvl="0" indent="0" algn="ctr" rtl="0">
              <a:spcBef>
                <a:spcPts val="0"/>
              </a:spcBef>
              <a:spcAft>
                <a:spcPts val="0"/>
              </a:spcAft>
              <a:buNone/>
            </a:pPr>
            <a:r>
              <a:rPr lang="it" sz="1200" b="1" i="1">
                <a:solidFill>
                  <a:schemeClr val="dk2"/>
                </a:solidFill>
                <a:latin typeface="Calibri"/>
                <a:ea typeface="Calibri"/>
                <a:cs typeface="Calibri"/>
                <a:sym typeface="Calibri"/>
              </a:rPr>
              <a:t>Designed for Laboratory Experiments</a:t>
            </a:r>
            <a:endParaRPr sz="1200" b="1" i="1">
              <a:solidFill>
                <a:schemeClr val="dk2"/>
              </a:solidFill>
              <a:latin typeface="Calibri"/>
              <a:ea typeface="Calibri"/>
              <a:cs typeface="Calibri"/>
              <a:sym typeface="Calibri"/>
            </a:endParaRPr>
          </a:p>
        </p:txBody>
      </p:sp>
      <p:sp>
        <p:nvSpPr>
          <p:cNvPr id="215" name="Google Shape;215;p24"/>
          <p:cNvSpPr txBox="1"/>
          <p:nvPr/>
        </p:nvSpPr>
        <p:spPr>
          <a:xfrm>
            <a:off x="5143500" y="2234550"/>
            <a:ext cx="3275100" cy="2420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it" sz="1300" b="1" i="1">
                <a:solidFill>
                  <a:srgbClr val="00FF00"/>
                </a:solidFill>
                <a:latin typeface="Calibri"/>
                <a:ea typeface="Calibri"/>
                <a:cs typeface="Calibri"/>
                <a:sym typeface="Calibri"/>
              </a:rPr>
              <a:t>✓</a:t>
            </a:r>
            <a:r>
              <a:rPr lang="it" sz="1300">
                <a:solidFill>
                  <a:schemeClr val="dk2"/>
                </a:solidFill>
                <a:latin typeface="Calibri"/>
                <a:ea typeface="Calibri"/>
                <a:cs typeface="Calibri"/>
                <a:sym typeface="Calibri"/>
              </a:rPr>
              <a:t> Advanced Sensory Feedback and Control</a:t>
            </a:r>
            <a:endParaRPr sz="1300">
              <a:solidFill>
                <a:schemeClr val="dk2"/>
              </a:solidFill>
              <a:latin typeface="Calibri"/>
              <a:ea typeface="Calibri"/>
              <a:cs typeface="Calibri"/>
              <a:sym typeface="Calibri"/>
            </a:endParaRPr>
          </a:p>
          <a:p>
            <a:pPr marL="0" lvl="0" indent="0" algn="ctr" rtl="0">
              <a:lnSpc>
                <a:spcPct val="115000"/>
              </a:lnSpc>
              <a:spcBef>
                <a:spcPts val="1200"/>
              </a:spcBef>
              <a:spcAft>
                <a:spcPts val="0"/>
              </a:spcAft>
              <a:buNone/>
            </a:pPr>
            <a:r>
              <a:rPr lang="it" sz="1300" b="1" i="1">
                <a:solidFill>
                  <a:srgbClr val="00FF00"/>
                </a:solidFill>
                <a:latin typeface="Calibri"/>
                <a:ea typeface="Calibri"/>
                <a:cs typeface="Calibri"/>
                <a:sym typeface="Calibri"/>
              </a:rPr>
              <a:t>✓  </a:t>
            </a:r>
            <a:r>
              <a:rPr lang="it" sz="1300">
                <a:solidFill>
                  <a:schemeClr val="dk2"/>
                </a:solidFill>
                <a:latin typeface="Calibri"/>
                <a:ea typeface="Calibri"/>
                <a:cs typeface="Calibri"/>
                <a:sym typeface="Calibri"/>
              </a:rPr>
              <a:t>16 DoFs (closer to human hand - 27 DoFs)</a:t>
            </a:r>
            <a:endParaRPr sz="1300">
              <a:solidFill>
                <a:schemeClr val="dk2"/>
              </a:solidFill>
              <a:latin typeface="Calibri"/>
              <a:ea typeface="Calibri"/>
              <a:cs typeface="Calibri"/>
              <a:sym typeface="Calibri"/>
            </a:endParaRPr>
          </a:p>
          <a:p>
            <a:pPr marL="0" lvl="0" indent="0" algn="ctr" rtl="0">
              <a:lnSpc>
                <a:spcPct val="115000"/>
              </a:lnSpc>
              <a:spcBef>
                <a:spcPts val="1200"/>
              </a:spcBef>
              <a:spcAft>
                <a:spcPts val="0"/>
              </a:spcAft>
              <a:buNone/>
            </a:pPr>
            <a:r>
              <a:rPr lang="it" sz="1300" b="1" i="1">
                <a:solidFill>
                  <a:schemeClr val="accent2"/>
                </a:solidFill>
                <a:latin typeface="Calibri"/>
                <a:ea typeface="Calibri"/>
                <a:cs typeface="Calibri"/>
                <a:sym typeface="Calibri"/>
              </a:rPr>
              <a:t>X</a:t>
            </a:r>
            <a:r>
              <a:rPr lang="it" sz="1300">
                <a:solidFill>
                  <a:schemeClr val="dk2"/>
                </a:solidFill>
                <a:latin typeface="Calibri"/>
                <a:ea typeface="Calibri"/>
                <a:cs typeface="Calibri"/>
                <a:sym typeface="Calibri"/>
              </a:rPr>
              <a:t> Weight (530g)</a:t>
            </a:r>
            <a:endParaRPr sz="1300">
              <a:solidFill>
                <a:schemeClr val="dk2"/>
              </a:solidFill>
              <a:latin typeface="Calibri"/>
              <a:ea typeface="Calibri"/>
              <a:cs typeface="Calibri"/>
              <a:sym typeface="Calibri"/>
            </a:endParaRPr>
          </a:p>
          <a:p>
            <a:pPr marL="0" lvl="0" indent="0" algn="ctr" rtl="0">
              <a:lnSpc>
                <a:spcPct val="115000"/>
              </a:lnSpc>
              <a:spcBef>
                <a:spcPts val="1200"/>
              </a:spcBef>
              <a:spcAft>
                <a:spcPts val="0"/>
              </a:spcAft>
              <a:buNone/>
            </a:pPr>
            <a:r>
              <a:rPr lang="it" sz="1300" b="1" i="1">
                <a:solidFill>
                  <a:schemeClr val="accent2"/>
                </a:solidFill>
                <a:latin typeface="Calibri"/>
                <a:ea typeface="Calibri"/>
                <a:cs typeface="Calibri"/>
                <a:sym typeface="Calibri"/>
              </a:rPr>
              <a:t>X </a:t>
            </a:r>
            <a:r>
              <a:rPr lang="it" sz="1300">
                <a:solidFill>
                  <a:schemeClr val="dk2"/>
                </a:solidFill>
                <a:latin typeface="Calibri"/>
                <a:ea typeface="Calibri"/>
                <a:cs typeface="Calibri"/>
                <a:sym typeface="Calibri"/>
              </a:rPr>
              <a:t>Complex and High Cost </a:t>
            </a:r>
            <a:endParaRPr sz="1300">
              <a:solidFill>
                <a:schemeClr val="dk2"/>
              </a:solidFill>
              <a:latin typeface="Calibri"/>
              <a:ea typeface="Calibri"/>
              <a:cs typeface="Calibri"/>
              <a:sym typeface="Calibri"/>
            </a:endParaRPr>
          </a:p>
          <a:p>
            <a:pPr marL="0" lvl="0" indent="0" algn="ctr" rtl="0">
              <a:lnSpc>
                <a:spcPct val="115000"/>
              </a:lnSpc>
              <a:spcBef>
                <a:spcPts val="1200"/>
              </a:spcBef>
              <a:spcAft>
                <a:spcPts val="0"/>
              </a:spcAft>
              <a:buNone/>
            </a:pPr>
            <a:r>
              <a:rPr lang="it" sz="1300" b="1" i="1">
                <a:solidFill>
                  <a:schemeClr val="accent2"/>
                </a:solidFill>
                <a:latin typeface="Calibri"/>
                <a:ea typeface="Calibri"/>
                <a:cs typeface="Calibri"/>
                <a:sym typeface="Calibri"/>
              </a:rPr>
              <a:t>X</a:t>
            </a:r>
            <a:r>
              <a:rPr lang="it" sz="1300">
                <a:solidFill>
                  <a:schemeClr val="dk2"/>
                </a:solidFill>
                <a:latin typeface="Calibri"/>
                <a:ea typeface="Calibri"/>
                <a:cs typeface="Calibri"/>
                <a:sym typeface="Calibri"/>
              </a:rPr>
              <a:t> Time to Complete a Grasp - 1.5s</a:t>
            </a:r>
            <a:endParaRPr sz="1300">
              <a:solidFill>
                <a:schemeClr val="dk2"/>
              </a:solidFill>
              <a:latin typeface="Calibri"/>
              <a:ea typeface="Calibri"/>
              <a:cs typeface="Calibri"/>
              <a:sym typeface="Calibri"/>
            </a:endParaRPr>
          </a:p>
          <a:p>
            <a:pPr marL="0" lvl="0" indent="0" algn="ctr" rtl="0">
              <a:lnSpc>
                <a:spcPct val="115000"/>
              </a:lnSpc>
              <a:spcBef>
                <a:spcPts val="1200"/>
              </a:spcBef>
              <a:spcAft>
                <a:spcPts val="0"/>
              </a:spcAft>
              <a:buNone/>
            </a:pPr>
            <a:endParaRPr sz="1300">
              <a:solidFill>
                <a:schemeClr val="dk2"/>
              </a:solidFill>
              <a:latin typeface="Calibri"/>
              <a:ea typeface="Calibri"/>
              <a:cs typeface="Calibri"/>
              <a:sym typeface="Calibri"/>
            </a:endParaRPr>
          </a:p>
          <a:p>
            <a:pPr marL="0" lvl="0" indent="0" algn="ctr" rtl="0">
              <a:lnSpc>
                <a:spcPct val="115000"/>
              </a:lnSpc>
              <a:spcBef>
                <a:spcPts val="1200"/>
              </a:spcBef>
              <a:spcAft>
                <a:spcPts val="1200"/>
              </a:spcAft>
              <a:buNone/>
            </a:pPr>
            <a:endParaRPr sz="1300">
              <a:solidFill>
                <a:schemeClr val="dk2"/>
              </a:solidFill>
              <a:latin typeface="Calibri"/>
              <a:ea typeface="Calibri"/>
              <a:cs typeface="Calibri"/>
              <a:sym typeface="Calibri"/>
            </a:endParaRPr>
          </a:p>
        </p:txBody>
      </p:sp>
      <p:pic>
        <p:nvPicPr>
          <p:cNvPr id="216" name="Google Shape;216;p24"/>
          <p:cNvPicPr preferRelativeResize="0"/>
          <p:nvPr/>
        </p:nvPicPr>
        <p:blipFill>
          <a:blip r:embed="rId3">
            <a:alphaModFix/>
          </a:blip>
          <a:stretch>
            <a:fillRect/>
          </a:stretch>
        </p:blipFill>
        <p:spPr>
          <a:xfrm>
            <a:off x="3698425" y="2281442"/>
            <a:ext cx="1553875" cy="110685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23983"/>
    </mc:Choice>
    <mc:Fallback>
      <p:transition spd="slow" advTm="2398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5"/>
          <p:cNvSpPr txBox="1">
            <a:spLocks noGrp="1"/>
          </p:cNvSpPr>
          <p:nvPr>
            <p:ph type="title"/>
          </p:nvPr>
        </p:nvSpPr>
        <p:spPr>
          <a:xfrm>
            <a:off x="1281150" y="296300"/>
            <a:ext cx="6581700" cy="832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sz="2400"/>
              <a:t>Sensory Feedback - System Overview</a:t>
            </a:r>
            <a:endParaRPr sz="2400"/>
          </a:p>
        </p:txBody>
      </p:sp>
      <p:sp>
        <p:nvSpPr>
          <p:cNvPr id="222" name="Google Shape;222;p25"/>
          <p:cNvSpPr txBox="1">
            <a:spLocks noGrp="1"/>
          </p:cNvSpPr>
          <p:nvPr>
            <p:ph type="body" idx="1"/>
          </p:nvPr>
        </p:nvSpPr>
        <p:spPr>
          <a:xfrm>
            <a:off x="-107150" y="681600"/>
            <a:ext cx="6741600" cy="3780300"/>
          </a:xfrm>
          <a:prstGeom prst="rect">
            <a:avLst/>
          </a:prstGeom>
        </p:spPr>
        <p:txBody>
          <a:bodyPr spcFirstLastPara="1" wrap="square" lIns="91425" tIns="91425" rIns="91425" bIns="91425" anchor="t" anchorCtr="0">
            <a:normAutofit/>
          </a:bodyPr>
          <a:lstStyle/>
          <a:p>
            <a:pPr marL="457200" lvl="0" indent="-228600" algn="l" rtl="0">
              <a:spcBef>
                <a:spcPts val="1500"/>
              </a:spcBef>
              <a:spcAft>
                <a:spcPts val="0"/>
              </a:spcAft>
              <a:buClr>
                <a:srgbClr val="000000"/>
              </a:buClr>
              <a:buSzPts val="1200"/>
              <a:buFont typeface="Roboto"/>
              <a:buNone/>
            </a:pPr>
            <a:r>
              <a:rPr lang="it" sz="1200" b="1" i="1" dirty="0">
                <a:solidFill>
                  <a:srgbClr val="000000"/>
                </a:solidFill>
                <a:latin typeface="Roboto"/>
                <a:ea typeface="Roboto"/>
                <a:cs typeface="Roboto"/>
                <a:sym typeface="Roboto"/>
              </a:rPr>
              <a:t>Introduction</a:t>
            </a:r>
            <a:r>
              <a:rPr lang="it" sz="1200" dirty="0">
                <a:solidFill>
                  <a:srgbClr val="000000"/>
                </a:solidFill>
                <a:latin typeface="Roboto"/>
                <a:ea typeface="Roboto"/>
                <a:cs typeface="Roboto"/>
                <a:sym typeface="Roboto"/>
              </a:rPr>
              <a:t>:</a:t>
            </a:r>
            <a:endParaRPr sz="1200" dirty="0">
              <a:solidFill>
                <a:srgbClr val="000000"/>
              </a:solidFill>
              <a:latin typeface="Roboto"/>
              <a:ea typeface="Roboto"/>
              <a:cs typeface="Roboto"/>
              <a:sym typeface="Roboto"/>
            </a:endParaRPr>
          </a:p>
          <a:p>
            <a:pPr marL="914400" lvl="1" indent="-304800" algn="l" rtl="0">
              <a:spcBef>
                <a:spcPts val="0"/>
              </a:spcBef>
              <a:spcAft>
                <a:spcPts val="0"/>
              </a:spcAft>
              <a:buClr>
                <a:srgbClr val="000000"/>
              </a:buClr>
              <a:buSzPts val="1200"/>
              <a:buFont typeface="Roboto"/>
              <a:buChar char="●"/>
            </a:pPr>
            <a:r>
              <a:rPr lang="it" sz="1200" dirty="0">
                <a:solidFill>
                  <a:srgbClr val="000000"/>
                </a:solidFill>
                <a:latin typeface="Roboto"/>
                <a:ea typeface="Roboto"/>
                <a:cs typeface="Roboto"/>
                <a:sym typeface="Roboto"/>
              </a:rPr>
              <a:t>Growing interest in </a:t>
            </a:r>
            <a:r>
              <a:rPr lang="it" sz="1200" b="1" i="1" dirty="0">
                <a:solidFill>
                  <a:srgbClr val="000000"/>
                </a:solidFill>
                <a:latin typeface="Roboto"/>
                <a:ea typeface="Roboto"/>
                <a:cs typeface="Roboto"/>
                <a:sym typeface="Roboto"/>
              </a:rPr>
              <a:t>vibrotactile feedback</a:t>
            </a:r>
            <a:r>
              <a:rPr lang="it" sz="1200" dirty="0">
                <a:solidFill>
                  <a:srgbClr val="000000"/>
                </a:solidFill>
                <a:latin typeface="Roboto"/>
                <a:ea typeface="Roboto"/>
                <a:cs typeface="Roboto"/>
                <a:sym typeface="Roboto"/>
              </a:rPr>
              <a:t> in prosthetics.</a:t>
            </a:r>
            <a:endParaRPr sz="1200" dirty="0">
              <a:solidFill>
                <a:srgbClr val="000000"/>
              </a:solidFill>
              <a:latin typeface="Roboto"/>
              <a:ea typeface="Roboto"/>
              <a:cs typeface="Roboto"/>
              <a:sym typeface="Roboto"/>
            </a:endParaRPr>
          </a:p>
          <a:p>
            <a:pPr marL="914400" lvl="1" indent="-304800" algn="l" rtl="0">
              <a:spcBef>
                <a:spcPts val="0"/>
              </a:spcBef>
              <a:spcAft>
                <a:spcPts val="0"/>
              </a:spcAft>
              <a:buClr>
                <a:srgbClr val="000000"/>
              </a:buClr>
              <a:buSzPts val="1200"/>
              <a:buFont typeface="Roboto"/>
              <a:buChar char="●"/>
            </a:pPr>
            <a:r>
              <a:rPr lang="it" sz="1200" dirty="0">
                <a:solidFill>
                  <a:srgbClr val="000000"/>
                </a:solidFill>
                <a:latin typeface="Roboto"/>
                <a:ea typeface="Roboto"/>
                <a:cs typeface="Roboto"/>
                <a:sym typeface="Roboto"/>
              </a:rPr>
              <a:t>Limited integration of high-frequency tactile information in prostheses.</a:t>
            </a:r>
            <a:endParaRPr sz="1200" dirty="0">
              <a:solidFill>
                <a:srgbClr val="000000"/>
              </a:solidFill>
              <a:latin typeface="Roboto"/>
              <a:ea typeface="Roboto"/>
              <a:cs typeface="Roboto"/>
              <a:sym typeface="Roboto"/>
            </a:endParaRPr>
          </a:p>
          <a:p>
            <a:pPr marL="457200" lvl="0" indent="-228600" algn="l" rtl="0">
              <a:spcBef>
                <a:spcPts val="0"/>
              </a:spcBef>
              <a:spcAft>
                <a:spcPts val="0"/>
              </a:spcAft>
              <a:buClr>
                <a:srgbClr val="000000"/>
              </a:buClr>
              <a:buSzPts val="1200"/>
              <a:buFont typeface="Roboto"/>
              <a:buNone/>
            </a:pPr>
            <a:r>
              <a:rPr lang="it" sz="1200" b="1" i="1" dirty="0">
                <a:solidFill>
                  <a:srgbClr val="000000"/>
                </a:solidFill>
                <a:latin typeface="Roboto"/>
                <a:ea typeface="Roboto"/>
                <a:cs typeface="Roboto"/>
                <a:sym typeface="Roboto"/>
              </a:rPr>
              <a:t>VIBES System</a:t>
            </a:r>
            <a:r>
              <a:rPr lang="it" sz="1200" dirty="0">
                <a:solidFill>
                  <a:srgbClr val="000000"/>
                </a:solidFill>
                <a:latin typeface="Roboto"/>
                <a:ea typeface="Roboto"/>
                <a:cs typeface="Roboto"/>
                <a:sym typeface="Roboto"/>
              </a:rPr>
              <a:t>:</a:t>
            </a:r>
            <a:endParaRPr sz="1200" dirty="0">
              <a:solidFill>
                <a:srgbClr val="000000"/>
              </a:solidFill>
              <a:latin typeface="Roboto"/>
              <a:ea typeface="Roboto"/>
              <a:cs typeface="Roboto"/>
              <a:sym typeface="Roboto"/>
            </a:endParaRPr>
          </a:p>
          <a:p>
            <a:pPr marL="914400" lvl="1" indent="-304800" algn="l" rtl="0">
              <a:spcBef>
                <a:spcPts val="0"/>
              </a:spcBef>
              <a:spcAft>
                <a:spcPts val="0"/>
              </a:spcAft>
              <a:buClr>
                <a:srgbClr val="000000"/>
              </a:buClr>
              <a:buSzPts val="1200"/>
              <a:buFont typeface="Roboto"/>
              <a:buChar char="●"/>
            </a:pPr>
            <a:r>
              <a:rPr lang="it" sz="1200" dirty="0">
                <a:solidFill>
                  <a:srgbClr val="000000"/>
                </a:solidFill>
                <a:latin typeface="Roboto"/>
                <a:ea typeface="Roboto"/>
                <a:cs typeface="Roboto"/>
                <a:sym typeface="Roboto"/>
              </a:rPr>
              <a:t>Wearable vibrotactile system for prosthetic sockets.</a:t>
            </a:r>
            <a:endParaRPr sz="1200" dirty="0">
              <a:solidFill>
                <a:srgbClr val="000000"/>
              </a:solidFill>
              <a:latin typeface="Roboto"/>
              <a:ea typeface="Roboto"/>
              <a:cs typeface="Roboto"/>
              <a:sym typeface="Roboto"/>
            </a:endParaRPr>
          </a:p>
          <a:p>
            <a:pPr marL="914400" lvl="1" indent="-304800" algn="l" rtl="0">
              <a:spcBef>
                <a:spcPts val="0"/>
              </a:spcBef>
              <a:spcAft>
                <a:spcPts val="0"/>
              </a:spcAft>
              <a:buClr>
                <a:srgbClr val="000000"/>
              </a:buClr>
              <a:buSzPts val="1200"/>
              <a:buFont typeface="Roboto"/>
              <a:buChar char="●"/>
            </a:pPr>
            <a:r>
              <a:rPr lang="it" sz="1200" dirty="0">
                <a:solidFill>
                  <a:srgbClr val="000000"/>
                </a:solidFill>
                <a:latin typeface="Roboto"/>
                <a:ea typeface="Roboto"/>
                <a:cs typeface="Roboto"/>
                <a:sym typeface="Roboto"/>
              </a:rPr>
              <a:t>Compact planar vibrotactile actuators in direct skin contact.</a:t>
            </a:r>
            <a:endParaRPr sz="1200" dirty="0">
              <a:solidFill>
                <a:srgbClr val="000000"/>
              </a:solidFill>
              <a:latin typeface="Roboto"/>
              <a:ea typeface="Roboto"/>
              <a:cs typeface="Roboto"/>
              <a:sym typeface="Roboto"/>
            </a:endParaRPr>
          </a:p>
          <a:p>
            <a:pPr marL="914400" lvl="1" indent="-304800" algn="l" rtl="0">
              <a:spcBef>
                <a:spcPts val="0"/>
              </a:spcBef>
              <a:spcAft>
                <a:spcPts val="0"/>
              </a:spcAft>
              <a:buClr>
                <a:srgbClr val="000000"/>
              </a:buClr>
              <a:buSzPts val="1200"/>
              <a:buFont typeface="Roboto"/>
              <a:buChar char="●"/>
            </a:pPr>
            <a:r>
              <a:rPr lang="it" sz="1200" dirty="0">
                <a:solidFill>
                  <a:srgbClr val="000000"/>
                </a:solidFill>
                <a:latin typeface="Roboto"/>
                <a:ea typeface="Roboto"/>
                <a:cs typeface="Roboto"/>
                <a:sym typeface="Roboto"/>
              </a:rPr>
              <a:t>Utilizes acceleration profiles from IMUs on the robotic prosthesis (SoftHand Pro).</a:t>
            </a:r>
            <a:endParaRPr sz="1200" dirty="0">
              <a:solidFill>
                <a:srgbClr val="000000"/>
              </a:solidFill>
              <a:latin typeface="Roboto"/>
              <a:ea typeface="Roboto"/>
              <a:cs typeface="Roboto"/>
              <a:sym typeface="Roboto"/>
            </a:endParaRPr>
          </a:p>
          <a:p>
            <a:pPr marL="457200" lvl="0" indent="-228600" algn="l" rtl="0">
              <a:spcBef>
                <a:spcPts val="0"/>
              </a:spcBef>
              <a:spcAft>
                <a:spcPts val="0"/>
              </a:spcAft>
              <a:buClr>
                <a:srgbClr val="000000"/>
              </a:buClr>
              <a:buSzPts val="1200"/>
              <a:buFont typeface="Roboto"/>
              <a:buNone/>
            </a:pPr>
            <a:r>
              <a:rPr lang="it" sz="1200" b="1" i="1" dirty="0">
                <a:solidFill>
                  <a:srgbClr val="000000"/>
                </a:solidFill>
                <a:latin typeface="Roboto"/>
                <a:ea typeface="Roboto"/>
                <a:cs typeface="Roboto"/>
                <a:sym typeface="Roboto"/>
              </a:rPr>
              <a:t>Objectives</a:t>
            </a:r>
            <a:r>
              <a:rPr lang="it" sz="1200" dirty="0">
                <a:solidFill>
                  <a:srgbClr val="000000"/>
                </a:solidFill>
                <a:latin typeface="Roboto"/>
                <a:ea typeface="Roboto"/>
                <a:cs typeface="Roboto"/>
                <a:sym typeface="Roboto"/>
              </a:rPr>
              <a:t>:</a:t>
            </a:r>
            <a:endParaRPr sz="1200" dirty="0">
              <a:solidFill>
                <a:srgbClr val="000000"/>
              </a:solidFill>
              <a:latin typeface="Roboto"/>
              <a:ea typeface="Roboto"/>
              <a:cs typeface="Roboto"/>
              <a:sym typeface="Roboto"/>
            </a:endParaRPr>
          </a:p>
          <a:p>
            <a:pPr marL="914400" lvl="1" indent="-304800" algn="l" rtl="0">
              <a:spcBef>
                <a:spcPts val="0"/>
              </a:spcBef>
              <a:spcAft>
                <a:spcPts val="0"/>
              </a:spcAft>
              <a:buClr>
                <a:srgbClr val="000000"/>
              </a:buClr>
              <a:buSzPts val="1200"/>
              <a:buFont typeface="Roboto"/>
              <a:buChar char="●"/>
            </a:pPr>
            <a:r>
              <a:rPr lang="it" sz="1200" dirty="0">
                <a:solidFill>
                  <a:srgbClr val="000000"/>
                </a:solidFill>
                <a:latin typeface="Roboto"/>
                <a:ea typeface="Roboto"/>
                <a:cs typeface="Roboto"/>
                <a:sym typeface="Roboto"/>
              </a:rPr>
              <a:t>Transmit high-frequency tactile information (e.g., surface roughness) to prosthetic users.</a:t>
            </a:r>
            <a:endParaRPr sz="1200" dirty="0">
              <a:solidFill>
                <a:srgbClr val="000000"/>
              </a:solidFill>
              <a:latin typeface="Roboto"/>
              <a:ea typeface="Roboto"/>
              <a:cs typeface="Roboto"/>
              <a:sym typeface="Roboto"/>
            </a:endParaRPr>
          </a:p>
          <a:p>
            <a:pPr marL="914400" lvl="1" indent="-304800" algn="l" rtl="0">
              <a:spcBef>
                <a:spcPts val="0"/>
              </a:spcBef>
              <a:spcAft>
                <a:spcPts val="0"/>
              </a:spcAft>
              <a:buClr>
                <a:srgbClr val="000000"/>
              </a:buClr>
              <a:buSzPts val="1200"/>
              <a:buFont typeface="Roboto"/>
              <a:buChar char="●"/>
            </a:pPr>
            <a:r>
              <a:rPr lang="it" sz="1200" dirty="0">
                <a:solidFill>
                  <a:srgbClr val="000000"/>
                </a:solidFill>
                <a:latin typeface="Roboto"/>
                <a:ea typeface="Roboto"/>
                <a:cs typeface="Roboto"/>
                <a:sym typeface="Roboto"/>
              </a:rPr>
              <a:t>Achieve somatotopic matching (SM) and modality matching (MM) paradigms.</a:t>
            </a:r>
            <a:endParaRPr sz="1200" dirty="0">
              <a:solidFill>
                <a:srgbClr val="000000"/>
              </a:solidFill>
              <a:latin typeface="Roboto"/>
              <a:ea typeface="Roboto"/>
              <a:cs typeface="Roboto"/>
              <a:sym typeface="Roboto"/>
            </a:endParaRPr>
          </a:p>
          <a:p>
            <a:pPr marL="0" lvl="0" indent="0" algn="l" rtl="0">
              <a:spcBef>
                <a:spcPts val="1500"/>
              </a:spcBef>
              <a:spcAft>
                <a:spcPts val="1200"/>
              </a:spcAft>
              <a:buNone/>
            </a:pPr>
            <a:endParaRPr dirty="0"/>
          </a:p>
        </p:txBody>
      </p:sp>
      <p:pic>
        <p:nvPicPr>
          <p:cNvPr id="223" name="Google Shape;223;p25"/>
          <p:cNvPicPr preferRelativeResize="0"/>
          <p:nvPr/>
        </p:nvPicPr>
        <p:blipFill>
          <a:blip r:embed="rId3">
            <a:alphaModFix/>
          </a:blip>
          <a:stretch>
            <a:fillRect/>
          </a:stretch>
        </p:blipFill>
        <p:spPr>
          <a:xfrm>
            <a:off x="2033101" y="3289175"/>
            <a:ext cx="5829749" cy="15580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37509"/>
    </mc:Choice>
    <mc:Fallback xmlns="">
      <p:transition spd="slow" advTm="3750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6"/>
          <p:cNvSpPr txBox="1"/>
          <p:nvPr/>
        </p:nvSpPr>
        <p:spPr>
          <a:xfrm>
            <a:off x="199750" y="978750"/>
            <a:ext cx="5545800" cy="3034200"/>
          </a:xfrm>
          <a:prstGeom prst="rect">
            <a:avLst/>
          </a:prstGeom>
          <a:noFill/>
          <a:ln>
            <a:noFill/>
          </a:ln>
        </p:spPr>
        <p:txBody>
          <a:bodyPr spcFirstLastPara="1" wrap="square" lIns="91425" tIns="91425" rIns="91425" bIns="91425" anchor="t" anchorCtr="0">
            <a:normAutofit/>
          </a:bodyPr>
          <a:lstStyle/>
          <a:p>
            <a:pPr marL="457200" lvl="0" indent="-228600" algn="l" rtl="0">
              <a:lnSpc>
                <a:spcPct val="115000"/>
              </a:lnSpc>
              <a:spcBef>
                <a:spcPts val="1500"/>
              </a:spcBef>
              <a:spcAft>
                <a:spcPts val="0"/>
              </a:spcAft>
              <a:buSzPts val="1200"/>
              <a:buFont typeface="Roboto"/>
              <a:buNone/>
            </a:pPr>
            <a:r>
              <a:rPr lang="it" sz="1200" b="1" i="1">
                <a:latin typeface="Roboto"/>
                <a:ea typeface="Roboto"/>
                <a:cs typeface="Roboto"/>
                <a:sym typeface="Roboto"/>
              </a:rPr>
              <a:t>Experimental Characterization</a:t>
            </a:r>
            <a:r>
              <a:rPr lang="it" sz="1200">
                <a:latin typeface="Roboto"/>
                <a:ea typeface="Roboto"/>
                <a:cs typeface="Roboto"/>
                <a:sym typeface="Roboto"/>
              </a:rPr>
              <a:t>:</a:t>
            </a:r>
            <a:endParaRPr sz="1200">
              <a:latin typeface="Roboto"/>
              <a:ea typeface="Roboto"/>
              <a:cs typeface="Roboto"/>
              <a:sym typeface="Roboto"/>
            </a:endParaRPr>
          </a:p>
          <a:p>
            <a:pPr marL="914400" lvl="1" indent="-304800" algn="l" rtl="0">
              <a:lnSpc>
                <a:spcPct val="115000"/>
              </a:lnSpc>
              <a:spcBef>
                <a:spcPts val="0"/>
              </a:spcBef>
              <a:spcAft>
                <a:spcPts val="0"/>
              </a:spcAft>
              <a:buSzPts val="1200"/>
              <a:buFont typeface="Roboto"/>
              <a:buChar char="●"/>
            </a:pPr>
            <a:r>
              <a:rPr lang="it" sz="1200">
                <a:latin typeface="Roboto"/>
                <a:ea typeface="Roboto"/>
                <a:cs typeface="Roboto"/>
                <a:sym typeface="Roboto"/>
              </a:rPr>
              <a:t>Psychophysical study with 15 able-bodied participants.</a:t>
            </a:r>
            <a:endParaRPr sz="1200">
              <a:latin typeface="Roboto"/>
              <a:ea typeface="Roboto"/>
              <a:cs typeface="Roboto"/>
              <a:sym typeface="Roboto"/>
            </a:endParaRPr>
          </a:p>
          <a:p>
            <a:pPr marL="914400" lvl="1" indent="-304800" algn="l" rtl="0">
              <a:lnSpc>
                <a:spcPct val="115000"/>
              </a:lnSpc>
              <a:spcBef>
                <a:spcPts val="0"/>
              </a:spcBef>
              <a:spcAft>
                <a:spcPts val="0"/>
              </a:spcAft>
              <a:buSzPts val="1200"/>
              <a:buFont typeface="Roboto"/>
              <a:buChar char="●"/>
            </a:pPr>
            <a:r>
              <a:rPr lang="it" sz="1200">
                <a:latin typeface="Roboto"/>
                <a:ea typeface="Roboto"/>
                <a:cs typeface="Roboto"/>
                <a:sym typeface="Roboto"/>
              </a:rPr>
              <a:t>Computing the Just Noticeable Difference (JND) for discrimination of vibrotactile cues.</a:t>
            </a:r>
            <a:endParaRPr sz="1200">
              <a:latin typeface="Roboto"/>
              <a:ea typeface="Roboto"/>
              <a:cs typeface="Roboto"/>
              <a:sym typeface="Roboto"/>
            </a:endParaRPr>
          </a:p>
          <a:p>
            <a:pPr marL="914400" lvl="1" indent="-304800" algn="l" rtl="0">
              <a:lnSpc>
                <a:spcPct val="115000"/>
              </a:lnSpc>
              <a:spcBef>
                <a:spcPts val="0"/>
              </a:spcBef>
              <a:spcAft>
                <a:spcPts val="0"/>
              </a:spcAft>
              <a:buSzPts val="1200"/>
              <a:buFont typeface="Roboto"/>
              <a:buChar char="●"/>
            </a:pPr>
            <a:r>
              <a:rPr lang="it" sz="1200">
                <a:latin typeface="Roboto"/>
                <a:ea typeface="Roboto"/>
                <a:cs typeface="Roboto"/>
                <a:sym typeface="Roboto"/>
              </a:rPr>
              <a:t>Positive results: Users could detect and distinguish contact and texture cues.</a:t>
            </a:r>
            <a:endParaRPr sz="1200">
              <a:latin typeface="Roboto"/>
              <a:ea typeface="Roboto"/>
              <a:cs typeface="Roboto"/>
              <a:sym typeface="Roboto"/>
            </a:endParaRPr>
          </a:p>
          <a:p>
            <a:pPr marL="457200" lvl="0" indent="-228600" algn="l" rtl="0">
              <a:lnSpc>
                <a:spcPct val="115000"/>
              </a:lnSpc>
              <a:spcBef>
                <a:spcPts val="0"/>
              </a:spcBef>
              <a:spcAft>
                <a:spcPts val="0"/>
              </a:spcAft>
              <a:buSzPts val="1200"/>
              <a:buFont typeface="Roboto"/>
              <a:buNone/>
            </a:pPr>
            <a:r>
              <a:rPr lang="it" sz="1200" b="1" i="1">
                <a:latin typeface="Roboto"/>
                <a:ea typeface="Roboto"/>
                <a:cs typeface="Roboto"/>
                <a:sym typeface="Roboto"/>
              </a:rPr>
              <a:t>System Design</a:t>
            </a:r>
            <a:r>
              <a:rPr lang="it" sz="1200">
                <a:latin typeface="Roboto"/>
                <a:ea typeface="Roboto"/>
                <a:cs typeface="Roboto"/>
                <a:sym typeface="Roboto"/>
              </a:rPr>
              <a:t>:</a:t>
            </a:r>
            <a:endParaRPr sz="1200">
              <a:latin typeface="Roboto"/>
              <a:ea typeface="Roboto"/>
              <a:cs typeface="Roboto"/>
              <a:sym typeface="Roboto"/>
            </a:endParaRPr>
          </a:p>
          <a:p>
            <a:pPr marL="914400" lvl="1" indent="-304800" algn="l" rtl="0">
              <a:lnSpc>
                <a:spcPct val="115000"/>
              </a:lnSpc>
              <a:spcBef>
                <a:spcPts val="0"/>
              </a:spcBef>
              <a:spcAft>
                <a:spcPts val="0"/>
              </a:spcAft>
              <a:buSzPts val="1200"/>
              <a:buFont typeface="Roboto"/>
              <a:buChar char="●"/>
            </a:pPr>
            <a:r>
              <a:rPr lang="it" sz="1200">
                <a:latin typeface="Roboto"/>
                <a:ea typeface="Roboto"/>
                <a:cs typeface="Roboto"/>
                <a:sym typeface="Roboto"/>
              </a:rPr>
              <a:t>Integration of Haptuator Planar (HP) actuators into the inner socket.</a:t>
            </a:r>
            <a:endParaRPr sz="1200">
              <a:latin typeface="Roboto"/>
              <a:ea typeface="Roboto"/>
              <a:cs typeface="Roboto"/>
              <a:sym typeface="Roboto"/>
            </a:endParaRPr>
          </a:p>
          <a:p>
            <a:pPr marL="914400" lvl="1" indent="-304800" algn="l" rtl="0">
              <a:lnSpc>
                <a:spcPct val="115000"/>
              </a:lnSpc>
              <a:spcBef>
                <a:spcPts val="0"/>
              </a:spcBef>
              <a:spcAft>
                <a:spcPts val="0"/>
              </a:spcAft>
              <a:buSzPts val="1200"/>
              <a:buFont typeface="Roboto"/>
              <a:buChar char="●"/>
            </a:pPr>
            <a:r>
              <a:rPr lang="it" sz="1200">
                <a:latin typeface="Roboto"/>
                <a:ea typeface="Roboto"/>
                <a:cs typeface="Roboto"/>
                <a:sym typeface="Roboto"/>
              </a:rPr>
              <a:t>Control strategy maps IMU-acceleration signals to activate corresponding actuators.</a:t>
            </a:r>
            <a:endParaRPr sz="1200">
              <a:latin typeface="Roboto"/>
              <a:ea typeface="Roboto"/>
              <a:cs typeface="Roboto"/>
              <a:sym typeface="Roboto"/>
            </a:endParaRPr>
          </a:p>
          <a:p>
            <a:pPr marL="457200" lvl="0" indent="-228600" algn="l" rtl="0">
              <a:lnSpc>
                <a:spcPct val="115000"/>
              </a:lnSpc>
              <a:spcBef>
                <a:spcPts val="0"/>
              </a:spcBef>
              <a:spcAft>
                <a:spcPts val="0"/>
              </a:spcAft>
              <a:buSzPts val="1200"/>
              <a:buFont typeface="Roboto"/>
              <a:buNone/>
            </a:pPr>
            <a:endParaRPr sz="1200">
              <a:latin typeface="Roboto"/>
              <a:ea typeface="Roboto"/>
              <a:cs typeface="Roboto"/>
              <a:sym typeface="Roboto"/>
            </a:endParaRPr>
          </a:p>
          <a:p>
            <a:pPr marL="0" lvl="0" indent="0" algn="l" rtl="0">
              <a:lnSpc>
                <a:spcPct val="115000"/>
              </a:lnSpc>
              <a:spcBef>
                <a:spcPts val="1500"/>
              </a:spcBef>
              <a:spcAft>
                <a:spcPts val="1200"/>
              </a:spcAft>
              <a:buNone/>
            </a:pPr>
            <a:endParaRPr sz="1300">
              <a:solidFill>
                <a:srgbClr val="233A44"/>
              </a:solidFill>
              <a:latin typeface="Calibri"/>
              <a:ea typeface="Calibri"/>
              <a:cs typeface="Calibri"/>
              <a:sym typeface="Calibri"/>
            </a:endParaRPr>
          </a:p>
        </p:txBody>
      </p:sp>
      <p:sp>
        <p:nvSpPr>
          <p:cNvPr id="229" name="Google Shape;229;p26"/>
          <p:cNvSpPr txBox="1"/>
          <p:nvPr/>
        </p:nvSpPr>
        <p:spPr>
          <a:xfrm>
            <a:off x="1091425" y="319600"/>
            <a:ext cx="6514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2400">
                <a:solidFill>
                  <a:schemeClr val="lt1"/>
                </a:solidFill>
                <a:latin typeface="Nunito"/>
                <a:ea typeface="Nunito"/>
                <a:cs typeface="Nunito"/>
                <a:sym typeface="Nunito"/>
              </a:rPr>
              <a:t>Experimental Characterization and Design</a:t>
            </a:r>
            <a:endParaRPr sz="2400">
              <a:solidFill>
                <a:schemeClr val="lt1"/>
              </a:solidFill>
              <a:latin typeface="Nunito"/>
              <a:ea typeface="Nunito"/>
              <a:cs typeface="Nunito"/>
              <a:sym typeface="Nunito"/>
            </a:endParaRPr>
          </a:p>
        </p:txBody>
      </p:sp>
      <p:pic>
        <p:nvPicPr>
          <p:cNvPr id="230" name="Google Shape;230;p26"/>
          <p:cNvPicPr preferRelativeResize="0"/>
          <p:nvPr/>
        </p:nvPicPr>
        <p:blipFill>
          <a:blip r:embed="rId3">
            <a:alphaModFix/>
          </a:blip>
          <a:stretch>
            <a:fillRect/>
          </a:stretch>
        </p:blipFill>
        <p:spPr>
          <a:xfrm>
            <a:off x="440637" y="3145975"/>
            <a:ext cx="4245075" cy="1682575"/>
          </a:xfrm>
          <a:prstGeom prst="rect">
            <a:avLst/>
          </a:prstGeom>
          <a:noFill/>
          <a:ln>
            <a:noFill/>
          </a:ln>
        </p:spPr>
      </p:pic>
      <p:pic>
        <p:nvPicPr>
          <p:cNvPr id="231" name="Google Shape;231;p26"/>
          <p:cNvPicPr preferRelativeResize="0"/>
          <p:nvPr/>
        </p:nvPicPr>
        <p:blipFill>
          <a:blip r:embed="rId4">
            <a:alphaModFix/>
          </a:blip>
          <a:stretch>
            <a:fillRect/>
          </a:stretch>
        </p:blipFill>
        <p:spPr>
          <a:xfrm>
            <a:off x="5244050" y="978750"/>
            <a:ext cx="3537426" cy="1824175"/>
          </a:xfrm>
          <a:prstGeom prst="rect">
            <a:avLst/>
          </a:prstGeom>
          <a:noFill/>
          <a:ln>
            <a:noFill/>
          </a:ln>
        </p:spPr>
      </p:pic>
      <p:pic>
        <p:nvPicPr>
          <p:cNvPr id="232" name="Google Shape;232;p26"/>
          <p:cNvPicPr preferRelativeResize="0"/>
          <p:nvPr/>
        </p:nvPicPr>
        <p:blipFill>
          <a:blip r:embed="rId5">
            <a:alphaModFix/>
          </a:blip>
          <a:stretch>
            <a:fillRect/>
          </a:stretch>
        </p:blipFill>
        <p:spPr>
          <a:xfrm>
            <a:off x="5192150" y="2907975"/>
            <a:ext cx="3641225" cy="19606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46978"/>
    </mc:Choice>
    <mc:Fallback xmlns="">
      <p:transition spd="slow" advTm="4697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body" idx="1"/>
          </p:nvPr>
        </p:nvSpPr>
        <p:spPr>
          <a:xfrm>
            <a:off x="0" y="1228425"/>
            <a:ext cx="5493000" cy="3186000"/>
          </a:xfrm>
          <a:prstGeom prst="rect">
            <a:avLst/>
          </a:prstGeom>
        </p:spPr>
        <p:txBody>
          <a:bodyPr spcFirstLastPara="1" wrap="square" lIns="91425" tIns="91425" rIns="91425" bIns="91425" anchor="b" anchorCtr="0">
            <a:normAutofit/>
          </a:bodyPr>
          <a:lstStyle/>
          <a:p>
            <a:pPr marL="457200" lvl="0" indent="-228600" algn="l" rtl="0">
              <a:lnSpc>
                <a:spcPct val="115000"/>
              </a:lnSpc>
              <a:spcBef>
                <a:spcPts val="1500"/>
              </a:spcBef>
              <a:spcAft>
                <a:spcPts val="0"/>
              </a:spcAft>
              <a:buClr>
                <a:srgbClr val="000000"/>
              </a:buClr>
              <a:buSzPts val="1200"/>
              <a:buFont typeface="Roboto"/>
              <a:buNone/>
            </a:pPr>
            <a:r>
              <a:rPr lang="it" sz="1200" b="1" i="1">
                <a:solidFill>
                  <a:srgbClr val="000000"/>
                </a:solidFill>
                <a:latin typeface="Roboto"/>
                <a:ea typeface="Roboto"/>
                <a:cs typeface="Roboto"/>
                <a:sym typeface="Roboto"/>
              </a:rPr>
              <a:t>Pilot Experiments with Prosthetic User</a:t>
            </a:r>
            <a:r>
              <a:rPr lang="it" sz="1200">
                <a:solidFill>
                  <a:srgbClr val="000000"/>
                </a:solidFill>
                <a:latin typeface="Roboto"/>
                <a:ea typeface="Roboto"/>
                <a:cs typeface="Roboto"/>
                <a:sym typeface="Roboto"/>
              </a:rPr>
              <a:t>:</a:t>
            </a:r>
            <a:endParaRPr sz="1200">
              <a:solidFill>
                <a:srgbClr val="000000"/>
              </a:solidFill>
              <a:latin typeface="Roboto"/>
              <a:ea typeface="Roboto"/>
              <a:cs typeface="Roboto"/>
              <a:sym typeface="Roboto"/>
            </a:endParaRPr>
          </a:p>
          <a:p>
            <a:pPr marL="914400" lvl="1" indent="-304800" algn="l" rtl="0">
              <a:lnSpc>
                <a:spcPct val="115000"/>
              </a:lnSpc>
              <a:spcBef>
                <a:spcPts val="0"/>
              </a:spcBef>
              <a:spcAft>
                <a:spcPts val="0"/>
              </a:spcAft>
              <a:buClr>
                <a:srgbClr val="000000"/>
              </a:buClr>
              <a:buSzPts val="1200"/>
              <a:buFont typeface="Roboto"/>
              <a:buChar char="●"/>
            </a:pPr>
            <a:r>
              <a:rPr lang="it" sz="1200">
                <a:solidFill>
                  <a:srgbClr val="000000"/>
                </a:solidFill>
                <a:latin typeface="Roboto"/>
                <a:ea typeface="Roboto"/>
                <a:cs typeface="Roboto"/>
                <a:sym typeface="Roboto"/>
              </a:rPr>
              <a:t>Positive outcomes in roughness discrimination.</a:t>
            </a:r>
            <a:endParaRPr sz="1200">
              <a:solidFill>
                <a:srgbClr val="000000"/>
              </a:solidFill>
              <a:latin typeface="Roboto"/>
              <a:ea typeface="Roboto"/>
              <a:cs typeface="Roboto"/>
              <a:sym typeface="Roboto"/>
            </a:endParaRPr>
          </a:p>
          <a:p>
            <a:pPr marL="914400" lvl="1" indent="-304800" algn="l" rtl="0">
              <a:lnSpc>
                <a:spcPct val="115000"/>
              </a:lnSpc>
              <a:spcBef>
                <a:spcPts val="0"/>
              </a:spcBef>
              <a:spcAft>
                <a:spcPts val="0"/>
              </a:spcAft>
              <a:buClr>
                <a:srgbClr val="000000"/>
              </a:buClr>
              <a:buSzPts val="1200"/>
              <a:buFont typeface="Roboto"/>
              <a:buChar char="●"/>
            </a:pPr>
            <a:r>
              <a:rPr lang="it" sz="1200">
                <a:solidFill>
                  <a:srgbClr val="000000"/>
                </a:solidFill>
                <a:latin typeface="Roboto"/>
                <a:ea typeface="Roboto"/>
                <a:cs typeface="Roboto"/>
                <a:sym typeface="Roboto"/>
              </a:rPr>
              <a:t>Active Texture Identification Experiment showed improvement with VIBES feedback.</a:t>
            </a:r>
            <a:endParaRPr sz="1200">
              <a:solidFill>
                <a:srgbClr val="000000"/>
              </a:solidFill>
              <a:latin typeface="Roboto"/>
              <a:ea typeface="Roboto"/>
              <a:cs typeface="Roboto"/>
              <a:sym typeface="Roboto"/>
            </a:endParaRPr>
          </a:p>
          <a:p>
            <a:pPr marL="914400" lvl="1" indent="-304800" algn="l" rtl="0">
              <a:lnSpc>
                <a:spcPct val="115000"/>
              </a:lnSpc>
              <a:spcBef>
                <a:spcPts val="0"/>
              </a:spcBef>
              <a:spcAft>
                <a:spcPts val="0"/>
              </a:spcAft>
              <a:buClr>
                <a:srgbClr val="000000"/>
              </a:buClr>
              <a:buSzPts val="1200"/>
              <a:buFont typeface="Roboto"/>
              <a:buChar char="●"/>
            </a:pPr>
            <a:r>
              <a:rPr lang="it" sz="1200">
                <a:solidFill>
                  <a:srgbClr val="000000"/>
                </a:solidFill>
                <a:latin typeface="Roboto"/>
                <a:ea typeface="Roboto"/>
                <a:cs typeface="Roboto"/>
                <a:sym typeface="Roboto"/>
              </a:rPr>
              <a:t>System Usability Scale (SUS) questionnaire indicated a positive user experience.</a:t>
            </a:r>
            <a:endParaRPr sz="1200">
              <a:solidFill>
                <a:srgbClr val="000000"/>
              </a:solidFill>
              <a:latin typeface="Roboto"/>
              <a:ea typeface="Roboto"/>
              <a:cs typeface="Roboto"/>
              <a:sym typeface="Roboto"/>
            </a:endParaRPr>
          </a:p>
          <a:p>
            <a:pPr marL="457200" lvl="0" indent="-228600" algn="l" rtl="0">
              <a:lnSpc>
                <a:spcPct val="115000"/>
              </a:lnSpc>
              <a:spcBef>
                <a:spcPts val="0"/>
              </a:spcBef>
              <a:spcAft>
                <a:spcPts val="0"/>
              </a:spcAft>
              <a:buClr>
                <a:srgbClr val="000000"/>
              </a:buClr>
              <a:buSzPts val="1200"/>
              <a:buFont typeface="Roboto"/>
              <a:buNone/>
            </a:pPr>
            <a:r>
              <a:rPr lang="it" sz="1200" b="1" i="1">
                <a:solidFill>
                  <a:srgbClr val="000000"/>
                </a:solidFill>
                <a:latin typeface="Roboto"/>
                <a:ea typeface="Roboto"/>
                <a:cs typeface="Roboto"/>
                <a:sym typeface="Roboto"/>
              </a:rPr>
              <a:t>Conclusion and Future Directions</a:t>
            </a:r>
            <a:r>
              <a:rPr lang="it" sz="1200">
                <a:solidFill>
                  <a:srgbClr val="000000"/>
                </a:solidFill>
                <a:latin typeface="Roboto"/>
                <a:ea typeface="Roboto"/>
                <a:cs typeface="Roboto"/>
                <a:sym typeface="Roboto"/>
              </a:rPr>
              <a:t>:</a:t>
            </a:r>
            <a:endParaRPr sz="1200">
              <a:solidFill>
                <a:srgbClr val="000000"/>
              </a:solidFill>
              <a:latin typeface="Roboto"/>
              <a:ea typeface="Roboto"/>
              <a:cs typeface="Roboto"/>
              <a:sym typeface="Roboto"/>
            </a:endParaRPr>
          </a:p>
          <a:p>
            <a:pPr marL="914400" lvl="1" indent="-304800" algn="l" rtl="0">
              <a:lnSpc>
                <a:spcPct val="115000"/>
              </a:lnSpc>
              <a:spcBef>
                <a:spcPts val="0"/>
              </a:spcBef>
              <a:spcAft>
                <a:spcPts val="0"/>
              </a:spcAft>
              <a:buClr>
                <a:srgbClr val="000000"/>
              </a:buClr>
              <a:buSzPts val="1200"/>
              <a:buFont typeface="Roboto"/>
              <a:buChar char="●"/>
            </a:pPr>
            <a:r>
              <a:rPr lang="it" sz="1200">
                <a:solidFill>
                  <a:srgbClr val="000000"/>
                </a:solidFill>
                <a:latin typeface="Roboto"/>
                <a:ea typeface="Roboto"/>
                <a:cs typeface="Roboto"/>
                <a:sym typeface="Roboto"/>
              </a:rPr>
              <a:t>VIBES is a promising solution for transmitting and restoring tactile feedback.</a:t>
            </a:r>
            <a:endParaRPr sz="1200">
              <a:solidFill>
                <a:srgbClr val="000000"/>
              </a:solidFill>
              <a:latin typeface="Roboto"/>
              <a:ea typeface="Roboto"/>
              <a:cs typeface="Roboto"/>
              <a:sym typeface="Roboto"/>
            </a:endParaRPr>
          </a:p>
          <a:p>
            <a:pPr marL="914400" lvl="1" indent="-304800" algn="l" rtl="0">
              <a:lnSpc>
                <a:spcPct val="115000"/>
              </a:lnSpc>
              <a:spcBef>
                <a:spcPts val="0"/>
              </a:spcBef>
              <a:spcAft>
                <a:spcPts val="0"/>
              </a:spcAft>
              <a:buClr>
                <a:srgbClr val="000000"/>
              </a:buClr>
              <a:buSzPts val="1200"/>
              <a:buFont typeface="Roboto"/>
              <a:buChar char="●"/>
            </a:pPr>
            <a:r>
              <a:rPr lang="it" sz="1200">
                <a:solidFill>
                  <a:srgbClr val="000000"/>
                </a:solidFill>
                <a:latin typeface="Roboto"/>
                <a:ea typeface="Roboto"/>
                <a:cs typeface="Roboto"/>
                <a:sym typeface="Roboto"/>
              </a:rPr>
              <a:t>Acknowledgment of preliminary nature and plans for further research.</a:t>
            </a:r>
            <a:endParaRPr sz="1200">
              <a:solidFill>
                <a:srgbClr val="000000"/>
              </a:solidFill>
              <a:latin typeface="Roboto"/>
              <a:ea typeface="Roboto"/>
              <a:cs typeface="Roboto"/>
              <a:sym typeface="Roboto"/>
            </a:endParaRPr>
          </a:p>
          <a:p>
            <a:pPr marL="914400" lvl="1" indent="-304800" algn="l" rtl="0">
              <a:lnSpc>
                <a:spcPct val="115000"/>
              </a:lnSpc>
              <a:spcBef>
                <a:spcPts val="0"/>
              </a:spcBef>
              <a:spcAft>
                <a:spcPts val="0"/>
              </a:spcAft>
              <a:buClr>
                <a:srgbClr val="000000"/>
              </a:buClr>
              <a:buSzPts val="1200"/>
              <a:buFont typeface="Roboto"/>
              <a:buChar char="●"/>
            </a:pPr>
            <a:r>
              <a:rPr lang="it" sz="1200">
                <a:solidFill>
                  <a:srgbClr val="000000"/>
                </a:solidFill>
                <a:latin typeface="Roboto"/>
                <a:ea typeface="Roboto"/>
                <a:cs typeface="Roboto"/>
                <a:sym typeface="Roboto"/>
              </a:rPr>
              <a:t>Mention potential areas for improvement and expansion of the study.</a:t>
            </a:r>
            <a:endParaRPr/>
          </a:p>
        </p:txBody>
      </p:sp>
      <p:pic>
        <p:nvPicPr>
          <p:cNvPr id="238" name="Google Shape;238;p27"/>
          <p:cNvPicPr preferRelativeResize="0"/>
          <p:nvPr/>
        </p:nvPicPr>
        <p:blipFill>
          <a:blip r:embed="rId3">
            <a:alphaModFix/>
          </a:blip>
          <a:stretch>
            <a:fillRect/>
          </a:stretch>
        </p:blipFill>
        <p:spPr>
          <a:xfrm>
            <a:off x="5203425" y="509350"/>
            <a:ext cx="3635774" cy="4134800"/>
          </a:xfrm>
          <a:prstGeom prst="rect">
            <a:avLst/>
          </a:prstGeom>
          <a:noFill/>
          <a:ln>
            <a:noFill/>
          </a:ln>
        </p:spPr>
      </p:pic>
      <p:sp>
        <p:nvSpPr>
          <p:cNvPr id="239" name="Google Shape;239;p27"/>
          <p:cNvSpPr txBox="1"/>
          <p:nvPr/>
        </p:nvSpPr>
        <p:spPr>
          <a:xfrm>
            <a:off x="669150" y="379525"/>
            <a:ext cx="45342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2400">
                <a:solidFill>
                  <a:schemeClr val="lt1"/>
                </a:solidFill>
                <a:latin typeface="Nunito"/>
                <a:ea typeface="Nunito"/>
                <a:cs typeface="Nunito"/>
                <a:sym typeface="Nunito"/>
              </a:rPr>
              <a:t>Experimental Results and Conclusions</a:t>
            </a:r>
            <a:endParaRPr sz="2400">
              <a:solidFill>
                <a:schemeClr val="lt1"/>
              </a:solidFill>
              <a:latin typeface="Nunito"/>
              <a:ea typeface="Nunito"/>
              <a:cs typeface="Nunito"/>
              <a:sym typeface="Nunito"/>
            </a:endParaRPr>
          </a:p>
        </p:txBody>
      </p:sp>
    </p:spTree>
  </p:cSld>
  <p:clrMapOvr>
    <a:masterClrMapping/>
  </p:clrMapOvr>
  <mc:AlternateContent xmlns:mc="http://schemas.openxmlformats.org/markup-compatibility/2006" xmlns:p14="http://schemas.microsoft.com/office/powerpoint/2010/main">
    <mc:Choice Requires="p14">
      <p:transition spd="slow" p14:dur="2000" advTm="41649"/>
    </mc:Choice>
    <mc:Fallback xmlns="">
      <p:transition spd="slow" advTm="41649"/>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8"/>
          <p:cNvSpPr txBox="1"/>
          <p:nvPr/>
        </p:nvSpPr>
        <p:spPr>
          <a:xfrm>
            <a:off x="579275" y="429475"/>
            <a:ext cx="2816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3000">
                <a:solidFill>
                  <a:schemeClr val="lt1"/>
                </a:solidFill>
                <a:latin typeface="Nunito"/>
                <a:ea typeface="Nunito"/>
                <a:cs typeface="Nunito"/>
                <a:sym typeface="Nunito"/>
              </a:rPr>
              <a:t>Conclusions</a:t>
            </a:r>
            <a:endParaRPr sz="3000">
              <a:solidFill>
                <a:schemeClr val="lt1"/>
              </a:solidFill>
              <a:latin typeface="Nunito"/>
              <a:ea typeface="Nunito"/>
              <a:cs typeface="Nunito"/>
              <a:sym typeface="Nunito"/>
            </a:endParaRPr>
          </a:p>
        </p:txBody>
      </p:sp>
      <p:sp>
        <p:nvSpPr>
          <p:cNvPr id="245" name="Google Shape;245;p28"/>
          <p:cNvSpPr txBox="1"/>
          <p:nvPr/>
        </p:nvSpPr>
        <p:spPr>
          <a:xfrm>
            <a:off x="129850" y="1178500"/>
            <a:ext cx="5583300" cy="34455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374151"/>
              </a:buClr>
              <a:buSzPts val="1400"/>
              <a:buFont typeface="Roboto"/>
              <a:buAutoNum type="arabicParenR"/>
            </a:pPr>
            <a:r>
              <a:rPr lang="it">
                <a:solidFill>
                  <a:srgbClr val="374151"/>
                </a:solidFill>
                <a:latin typeface="Roboto"/>
                <a:ea typeface="Roboto"/>
                <a:cs typeface="Roboto"/>
                <a:sym typeface="Roboto"/>
              </a:rPr>
              <a:t>Remarkable progress and innovation in the field of prosthetic technology, encompassing the intricate design and future aspirations of all of these technologies</a:t>
            </a:r>
            <a:endParaRPr>
              <a:solidFill>
                <a:srgbClr val="374151"/>
              </a:solidFill>
              <a:latin typeface="Roboto"/>
              <a:ea typeface="Roboto"/>
              <a:cs typeface="Roboto"/>
              <a:sym typeface="Roboto"/>
            </a:endParaRPr>
          </a:p>
          <a:p>
            <a:pPr marL="0" lvl="0" indent="0" algn="l" rtl="0">
              <a:spcBef>
                <a:spcPts val="0"/>
              </a:spcBef>
              <a:spcAft>
                <a:spcPts val="0"/>
              </a:spcAft>
              <a:buNone/>
            </a:pPr>
            <a:endParaRPr>
              <a:solidFill>
                <a:srgbClr val="374151"/>
              </a:solidFill>
              <a:latin typeface="Roboto"/>
              <a:ea typeface="Roboto"/>
              <a:cs typeface="Roboto"/>
              <a:sym typeface="Roboto"/>
            </a:endParaRPr>
          </a:p>
          <a:p>
            <a:pPr marL="0" lvl="0" indent="0" algn="l" rtl="0">
              <a:spcBef>
                <a:spcPts val="0"/>
              </a:spcBef>
              <a:spcAft>
                <a:spcPts val="0"/>
              </a:spcAft>
              <a:buNone/>
            </a:pPr>
            <a:endParaRPr>
              <a:solidFill>
                <a:srgbClr val="374151"/>
              </a:solidFill>
              <a:latin typeface="Roboto"/>
              <a:ea typeface="Roboto"/>
              <a:cs typeface="Roboto"/>
              <a:sym typeface="Roboto"/>
            </a:endParaRPr>
          </a:p>
          <a:p>
            <a:pPr marL="457200" lvl="0" indent="-317500" algn="l" rtl="0">
              <a:spcBef>
                <a:spcPts val="0"/>
              </a:spcBef>
              <a:spcAft>
                <a:spcPts val="0"/>
              </a:spcAft>
              <a:buClr>
                <a:srgbClr val="374151"/>
              </a:buClr>
              <a:buSzPts val="1400"/>
              <a:buFont typeface="Roboto"/>
              <a:buAutoNum type="arabicParenR"/>
            </a:pPr>
            <a:r>
              <a:rPr lang="it">
                <a:solidFill>
                  <a:srgbClr val="374151"/>
                </a:solidFill>
                <a:latin typeface="Roboto"/>
                <a:ea typeface="Roboto"/>
                <a:cs typeface="Roboto"/>
                <a:sym typeface="Roboto"/>
              </a:rPr>
              <a:t>Together, these insights underscore a collective dedication to advancing prosthetic capabilities</a:t>
            </a:r>
            <a:endParaRPr>
              <a:solidFill>
                <a:srgbClr val="374151"/>
              </a:solidFill>
              <a:latin typeface="Roboto"/>
              <a:ea typeface="Roboto"/>
              <a:cs typeface="Roboto"/>
              <a:sym typeface="Roboto"/>
            </a:endParaRPr>
          </a:p>
          <a:p>
            <a:pPr marL="0" lvl="0" indent="0" algn="l" rtl="0">
              <a:spcBef>
                <a:spcPts val="0"/>
              </a:spcBef>
              <a:spcAft>
                <a:spcPts val="0"/>
              </a:spcAft>
              <a:buNone/>
            </a:pPr>
            <a:endParaRPr>
              <a:solidFill>
                <a:srgbClr val="374151"/>
              </a:solidFill>
              <a:latin typeface="Roboto"/>
              <a:ea typeface="Roboto"/>
              <a:cs typeface="Roboto"/>
              <a:sym typeface="Roboto"/>
            </a:endParaRPr>
          </a:p>
          <a:p>
            <a:pPr marL="0" lvl="0" indent="0" algn="l" rtl="0">
              <a:spcBef>
                <a:spcPts val="0"/>
              </a:spcBef>
              <a:spcAft>
                <a:spcPts val="0"/>
              </a:spcAft>
              <a:buNone/>
            </a:pPr>
            <a:endParaRPr>
              <a:solidFill>
                <a:srgbClr val="374151"/>
              </a:solidFill>
              <a:latin typeface="Roboto"/>
              <a:ea typeface="Roboto"/>
              <a:cs typeface="Roboto"/>
              <a:sym typeface="Roboto"/>
            </a:endParaRPr>
          </a:p>
          <a:p>
            <a:pPr marL="457200" lvl="0" indent="-317500" algn="l" rtl="0">
              <a:spcBef>
                <a:spcPts val="0"/>
              </a:spcBef>
              <a:spcAft>
                <a:spcPts val="0"/>
              </a:spcAft>
              <a:buClr>
                <a:srgbClr val="374151"/>
              </a:buClr>
              <a:buSzPts val="1400"/>
              <a:buFont typeface="Roboto"/>
              <a:buAutoNum type="arabicParenR"/>
            </a:pPr>
            <a:r>
              <a:rPr lang="it">
                <a:solidFill>
                  <a:srgbClr val="374151"/>
                </a:solidFill>
                <a:latin typeface="Roboto"/>
                <a:ea typeface="Roboto"/>
                <a:cs typeface="Roboto"/>
                <a:sym typeface="Roboto"/>
              </a:rPr>
              <a:t>They also illuminate the persistent challenges of standardization and the ongoing pursuit of interdisciplinary collaboration to ensure the continued evolution and optimal integration of these technologies for the benefit of prosthetic users worldwide</a:t>
            </a:r>
            <a:endParaRPr>
              <a:solidFill>
                <a:srgbClr val="374151"/>
              </a:solidFill>
              <a:latin typeface="Roboto"/>
              <a:ea typeface="Roboto"/>
              <a:cs typeface="Roboto"/>
              <a:sym typeface="Roboto"/>
            </a:endParaRPr>
          </a:p>
        </p:txBody>
      </p:sp>
      <p:pic>
        <p:nvPicPr>
          <p:cNvPr id="246" name="Google Shape;246;p28"/>
          <p:cNvPicPr preferRelativeResize="0"/>
          <p:nvPr/>
        </p:nvPicPr>
        <p:blipFill>
          <a:blip r:embed="rId3">
            <a:alphaModFix/>
          </a:blip>
          <a:stretch>
            <a:fillRect/>
          </a:stretch>
        </p:blipFill>
        <p:spPr>
          <a:xfrm>
            <a:off x="5642963" y="551875"/>
            <a:ext cx="3196250" cy="1917750"/>
          </a:xfrm>
          <a:prstGeom prst="rect">
            <a:avLst/>
          </a:prstGeom>
          <a:noFill/>
          <a:ln>
            <a:noFill/>
          </a:ln>
        </p:spPr>
      </p:pic>
      <p:pic>
        <p:nvPicPr>
          <p:cNvPr id="247" name="Google Shape;247;p28"/>
          <p:cNvPicPr preferRelativeResize="0"/>
          <p:nvPr/>
        </p:nvPicPr>
        <p:blipFill>
          <a:blip r:embed="rId4">
            <a:alphaModFix/>
          </a:blip>
          <a:stretch>
            <a:fillRect/>
          </a:stretch>
        </p:blipFill>
        <p:spPr>
          <a:xfrm>
            <a:off x="5643088" y="2731900"/>
            <a:ext cx="3195975" cy="213331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32218"/>
    </mc:Choice>
    <mc:Fallback xmlns="">
      <p:transition spd="slow" advTm="32218"/>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9"/>
          <p:cNvSpPr txBox="1">
            <a:spLocks noGrp="1"/>
          </p:cNvSpPr>
          <p:nvPr>
            <p:ph type="title"/>
          </p:nvPr>
        </p:nvSpPr>
        <p:spPr>
          <a:xfrm>
            <a:off x="1888675" y="1397850"/>
            <a:ext cx="5377500" cy="2239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it" sz="3811"/>
              <a:t>Thank You For Listening</a:t>
            </a:r>
            <a:endParaRPr sz="3811"/>
          </a:p>
          <a:p>
            <a:pPr marL="0" lvl="0" indent="0" algn="ctr" rtl="0">
              <a:spcBef>
                <a:spcPts val="0"/>
              </a:spcBef>
              <a:spcAft>
                <a:spcPts val="0"/>
              </a:spcAft>
              <a:buNone/>
            </a:pPr>
            <a:endParaRPr/>
          </a:p>
          <a:p>
            <a:pPr marL="0" lvl="0" indent="0" algn="ctr" rtl="0">
              <a:spcBef>
                <a:spcPts val="0"/>
              </a:spcBef>
              <a:spcAft>
                <a:spcPts val="0"/>
              </a:spcAft>
              <a:buNone/>
            </a:pPr>
            <a:r>
              <a:rPr lang="it" sz="2200"/>
              <a:t>We’d Be Happy To Answer Any Question</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927200" cy="646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it"/>
              <a:t>Table Of Contents - Introduction</a:t>
            </a:r>
            <a:endParaRPr/>
          </a:p>
        </p:txBody>
      </p:sp>
      <p:sp>
        <p:nvSpPr>
          <p:cNvPr id="135" name="Google Shape;135;p14"/>
          <p:cNvSpPr txBox="1">
            <a:spLocks noGrp="1"/>
          </p:cNvSpPr>
          <p:nvPr>
            <p:ph type="body" idx="1"/>
          </p:nvPr>
        </p:nvSpPr>
        <p:spPr>
          <a:xfrm>
            <a:off x="415075" y="1994363"/>
            <a:ext cx="4494300" cy="1847100"/>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it" sz="1600" i="1"/>
              <a:t>TARGETED MUSCLE REINNERVATION</a:t>
            </a:r>
            <a:endParaRPr sz="1600" i="1"/>
          </a:p>
          <a:p>
            <a:pPr marL="457200" lvl="0" indent="-330200" algn="l" rtl="0">
              <a:spcBef>
                <a:spcPts val="0"/>
              </a:spcBef>
              <a:spcAft>
                <a:spcPts val="0"/>
              </a:spcAft>
              <a:buSzPts val="1600"/>
              <a:buChar char="●"/>
            </a:pPr>
            <a:r>
              <a:rPr lang="it" sz="1600" i="1"/>
              <a:t>PROSTHESIS TECHNOLOGY</a:t>
            </a:r>
            <a:endParaRPr sz="1600" i="1"/>
          </a:p>
          <a:p>
            <a:pPr marL="457200" lvl="0" indent="-330200" algn="l" rtl="0">
              <a:spcBef>
                <a:spcPts val="0"/>
              </a:spcBef>
              <a:spcAft>
                <a:spcPts val="0"/>
              </a:spcAft>
              <a:buSzPts val="1600"/>
              <a:buChar char="●"/>
            </a:pPr>
            <a:r>
              <a:rPr lang="it" sz="1600" i="1"/>
              <a:t>CONTROL STRATEGIES</a:t>
            </a:r>
            <a:endParaRPr sz="1600" i="1"/>
          </a:p>
          <a:p>
            <a:pPr marL="457200" lvl="0" indent="-330200" algn="l" rtl="0">
              <a:spcBef>
                <a:spcPts val="0"/>
              </a:spcBef>
              <a:spcAft>
                <a:spcPts val="0"/>
              </a:spcAft>
              <a:buSzPts val="1600"/>
              <a:buChar char="●"/>
            </a:pPr>
            <a:r>
              <a:rPr lang="it" sz="1600" i="1"/>
              <a:t>PROSTHETIC HAND DESIGN</a:t>
            </a:r>
            <a:endParaRPr sz="1600" i="1"/>
          </a:p>
          <a:p>
            <a:pPr marL="457200" lvl="0" indent="-330200" algn="l" rtl="0">
              <a:spcBef>
                <a:spcPts val="0"/>
              </a:spcBef>
              <a:spcAft>
                <a:spcPts val="0"/>
              </a:spcAft>
              <a:buSzPts val="1600"/>
              <a:buChar char="●"/>
            </a:pPr>
            <a:r>
              <a:rPr lang="it" sz="1600" i="1"/>
              <a:t>HAPTIC FEEDBACK</a:t>
            </a:r>
            <a:endParaRPr sz="1600" i="1"/>
          </a:p>
          <a:p>
            <a:pPr marL="457200" lvl="0" indent="-330200" algn="l" rtl="0">
              <a:spcBef>
                <a:spcPts val="0"/>
              </a:spcBef>
              <a:spcAft>
                <a:spcPts val="0"/>
              </a:spcAft>
              <a:buSzPts val="1600"/>
              <a:buChar char="●"/>
            </a:pPr>
            <a:r>
              <a:rPr lang="it" sz="1600" i="1"/>
              <a:t>CONCLUSIONS </a:t>
            </a:r>
            <a:endParaRPr sz="1600" i="1"/>
          </a:p>
        </p:txBody>
      </p:sp>
      <p:pic>
        <p:nvPicPr>
          <p:cNvPr id="136" name="Google Shape;136;p14"/>
          <p:cNvPicPr preferRelativeResize="0"/>
          <p:nvPr/>
        </p:nvPicPr>
        <p:blipFill rotWithShape="1">
          <a:blip r:embed="rId3">
            <a:alphaModFix/>
          </a:blip>
          <a:srcRect t="7919" b="7919"/>
          <a:stretch/>
        </p:blipFill>
        <p:spPr>
          <a:xfrm>
            <a:off x="4112325" y="1618763"/>
            <a:ext cx="4634024" cy="259832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30284"/>
    </mc:Choice>
    <mc:Fallback xmlns="">
      <p:transition spd="slow" advTm="3028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819150" y="845600"/>
            <a:ext cx="5041500" cy="760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Targeted Muscle Reinnervation</a:t>
            </a:r>
            <a:endParaRPr/>
          </a:p>
        </p:txBody>
      </p:sp>
      <p:sp>
        <p:nvSpPr>
          <p:cNvPr id="142" name="Google Shape;142;p15"/>
          <p:cNvSpPr txBox="1">
            <a:spLocks noGrp="1"/>
          </p:cNvSpPr>
          <p:nvPr>
            <p:ph type="body" idx="1"/>
          </p:nvPr>
        </p:nvSpPr>
        <p:spPr>
          <a:xfrm>
            <a:off x="819150" y="1510950"/>
            <a:ext cx="4502100" cy="212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it"/>
              <a:t>Necessity to increase the </a:t>
            </a:r>
            <a:r>
              <a:rPr lang="it" b="1"/>
              <a:t>number</a:t>
            </a:r>
            <a:r>
              <a:rPr lang="it"/>
              <a:t> of </a:t>
            </a:r>
            <a:r>
              <a:rPr lang="it" b="1"/>
              <a:t>EMG control signals</a:t>
            </a:r>
            <a:endParaRPr b="1"/>
          </a:p>
          <a:p>
            <a:pPr marL="457200" lvl="0" indent="-311150" algn="l" rtl="0">
              <a:spcBef>
                <a:spcPts val="0"/>
              </a:spcBef>
              <a:spcAft>
                <a:spcPts val="0"/>
              </a:spcAft>
              <a:buSzPts val="1300"/>
              <a:buChar char="●"/>
            </a:pPr>
            <a:r>
              <a:rPr lang="it"/>
              <a:t>More </a:t>
            </a:r>
            <a:r>
              <a:rPr lang="it" b="1"/>
              <a:t>intuitive</a:t>
            </a:r>
            <a:r>
              <a:rPr lang="it"/>
              <a:t> control</a:t>
            </a:r>
            <a:endParaRPr/>
          </a:p>
        </p:txBody>
      </p:sp>
      <p:pic>
        <p:nvPicPr>
          <p:cNvPr id="143" name="Google Shape;143;p15"/>
          <p:cNvPicPr preferRelativeResize="0"/>
          <p:nvPr/>
        </p:nvPicPr>
        <p:blipFill>
          <a:blip r:embed="rId3">
            <a:alphaModFix/>
          </a:blip>
          <a:stretch>
            <a:fillRect/>
          </a:stretch>
        </p:blipFill>
        <p:spPr>
          <a:xfrm>
            <a:off x="5995400" y="721426"/>
            <a:ext cx="2405075" cy="3700650"/>
          </a:xfrm>
          <a:prstGeom prst="rect">
            <a:avLst/>
          </a:prstGeom>
          <a:noFill/>
          <a:ln>
            <a:noFill/>
          </a:ln>
        </p:spPr>
      </p:pic>
      <p:pic>
        <p:nvPicPr>
          <p:cNvPr id="144" name="Google Shape;144;p15"/>
          <p:cNvPicPr preferRelativeResize="0"/>
          <p:nvPr/>
        </p:nvPicPr>
        <p:blipFill>
          <a:blip r:embed="rId4">
            <a:alphaModFix/>
          </a:blip>
          <a:stretch>
            <a:fillRect/>
          </a:stretch>
        </p:blipFill>
        <p:spPr>
          <a:xfrm>
            <a:off x="1137400" y="2323475"/>
            <a:ext cx="4857999" cy="2234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57036"/>
    </mc:Choice>
    <mc:Fallback xmlns="">
      <p:transition spd="slow" advTm="5703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6"/>
          <p:cNvSpPr txBox="1">
            <a:spLocks noGrp="1"/>
          </p:cNvSpPr>
          <p:nvPr>
            <p:ph type="title" idx="4294967295"/>
          </p:nvPr>
        </p:nvSpPr>
        <p:spPr>
          <a:xfrm>
            <a:off x="819150" y="845600"/>
            <a:ext cx="3709200" cy="138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Improvements</a:t>
            </a:r>
            <a:endParaRPr/>
          </a:p>
        </p:txBody>
      </p:sp>
      <p:sp>
        <p:nvSpPr>
          <p:cNvPr id="150" name="Google Shape;150;p16"/>
          <p:cNvSpPr txBox="1"/>
          <p:nvPr/>
        </p:nvSpPr>
        <p:spPr>
          <a:xfrm>
            <a:off x="819150" y="1546600"/>
            <a:ext cx="4122600" cy="2119800"/>
          </a:xfrm>
          <a:prstGeom prst="rect">
            <a:avLst/>
          </a:prstGeom>
          <a:noFill/>
          <a:ln>
            <a:noFill/>
          </a:ln>
        </p:spPr>
        <p:txBody>
          <a:bodyPr spcFirstLastPara="1" wrap="square" lIns="91425" tIns="91425" rIns="91425" bIns="91425" anchor="t" anchorCtr="0">
            <a:normAutofit/>
          </a:bodyPr>
          <a:lstStyle/>
          <a:p>
            <a:pPr marL="457200" lvl="0" indent="-311150" algn="l" rtl="0">
              <a:lnSpc>
                <a:spcPct val="115000"/>
              </a:lnSpc>
              <a:spcBef>
                <a:spcPts val="0"/>
              </a:spcBef>
              <a:spcAft>
                <a:spcPts val="0"/>
              </a:spcAft>
              <a:buClr>
                <a:srgbClr val="233A44"/>
              </a:buClr>
              <a:buSzPts val="1300"/>
              <a:buFont typeface="Calibri"/>
              <a:buChar char="●"/>
            </a:pPr>
            <a:r>
              <a:rPr lang="it" sz="1300">
                <a:solidFill>
                  <a:srgbClr val="233A44"/>
                </a:solidFill>
                <a:latin typeface="Calibri"/>
                <a:ea typeface="Calibri"/>
                <a:cs typeface="Calibri"/>
                <a:sym typeface="Calibri"/>
              </a:rPr>
              <a:t>Implantable EMG systems: </a:t>
            </a:r>
            <a:r>
              <a:rPr lang="it" sz="1300" b="1">
                <a:solidFill>
                  <a:srgbClr val="233A44"/>
                </a:solidFill>
                <a:latin typeface="Calibri"/>
                <a:ea typeface="Calibri"/>
                <a:cs typeface="Calibri"/>
                <a:sym typeface="Calibri"/>
              </a:rPr>
              <a:t>MyoPlant</a:t>
            </a:r>
            <a:r>
              <a:rPr lang="it" sz="1300">
                <a:solidFill>
                  <a:srgbClr val="233A44"/>
                </a:solidFill>
                <a:latin typeface="Calibri"/>
                <a:ea typeface="Calibri"/>
                <a:cs typeface="Calibri"/>
                <a:sym typeface="Calibri"/>
              </a:rPr>
              <a:t> and </a:t>
            </a:r>
            <a:r>
              <a:rPr lang="it" sz="1300" b="1">
                <a:solidFill>
                  <a:srgbClr val="233A44"/>
                </a:solidFill>
                <a:latin typeface="Calibri"/>
                <a:ea typeface="Calibri"/>
                <a:cs typeface="Calibri"/>
                <a:sym typeface="Calibri"/>
              </a:rPr>
              <a:t>IMES</a:t>
            </a:r>
            <a:endParaRPr sz="1300" b="1">
              <a:solidFill>
                <a:srgbClr val="233A44"/>
              </a:solidFill>
              <a:latin typeface="Calibri"/>
              <a:ea typeface="Calibri"/>
              <a:cs typeface="Calibri"/>
              <a:sym typeface="Calibri"/>
            </a:endParaRPr>
          </a:p>
          <a:p>
            <a:pPr marL="457200" lvl="0" indent="-311150" algn="l" rtl="0">
              <a:lnSpc>
                <a:spcPct val="115000"/>
              </a:lnSpc>
              <a:spcBef>
                <a:spcPts val="0"/>
              </a:spcBef>
              <a:spcAft>
                <a:spcPts val="0"/>
              </a:spcAft>
              <a:buClr>
                <a:srgbClr val="233A44"/>
              </a:buClr>
              <a:buSzPts val="1300"/>
              <a:buFont typeface="Calibri"/>
              <a:buChar char="●"/>
            </a:pPr>
            <a:r>
              <a:rPr lang="it" sz="1300">
                <a:solidFill>
                  <a:srgbClr val="233A44"/>
                </a:solidFill>
                <a:latin typeface="Calibri"/>
                <a:ea typeface="Calibri"/>
                <a:cs typeface="Calibri"/>
                <a:sym typeface="Calibri"/>
              </a:rPr>
              <a:t>Neurostimulation artifact removal algorithms</a:t>
            </a:r>
            <a:endParaRPr sz="1300">
              <a:solidFill>
                <a:srgbClr val="233A44"/>
              </a:solidFill>
              <a:latin typeface="Calibri"/>
              <a:ea typeface="Calibri"/>
              <a:cs typeface="Calibri"/>
              <a:sym typeface="Calibri"/>
            </a:endParaRPr>
          </a:p>
          <a:p>
            <a:pPr marL="457200" lvl="0" indent="-311150" algn="l" rtl="0">
              <a:lnSpc>
                <a:spcPct val="115000"/>
              </a:lnSpc>
              <a:spcBef>
                <a:spcPts val="0"/>
              </a:spcBef>
              <a:spcAft>
                <a:spcPts val="0"/>
              </a:spcAft>
              <a:buClr>
                <a:srgbClr val="233A44"/>
              </a:buClr>
              <a:buSzPts val="1300"/>
              <a:buFont typeface="Calibri"/>
              <a:buChar char="●"/>
            </a:pPr>
            <a:r>
              <a:rPr lang="it" sz="1300" b="1">
                <a:solidFill>
                  <a:srgbClr val="233A44"/>
                </a:solidFill>
                <a:latin typeface="Calibri"/>
                <a:ea typeface="Calibri"/>
                <a:cs typeface="Calibri"/>
                <a:sym typeface="Calibri"/>
              </a:rPr>
              <a:t>Osseointegration</a:t>
            </a:r>
            <a:endParaRPr sz="1300" b="1">
              <a:solidFill>
                <a:srgbClr val="233A44"/>
              </a:solidFill>
              <a:latin typeface="Calibri"/>
              <a:ea typeface="Calibri"/>
              <a:cs typeface="Calibri"/>
              <a:sym typeface="Calibri"/>
            </a:endParaRPr>
          </a:p>
        </p:txBody>
      </p:sp>
      <p:pic>
        <p:nvPicPr>
          <p:cNvPr id="151" name="Google Shape;151;p16"/>
          <p:cNvPicPr preferRelativeResize="0"/>
          <p:nvPr/>
        </p:nvPicPr>
        <p:blipFill>
          <a:blip r:embed="rId3">
            <a:alphaModFix/>
          </a:blip>
          <a:stretch>
            <a:fillRect/>
          </a:stretch>
        </p:blipFill>
        <p:spPr>
          <a:xfrm>
            <a:off x="1107275" y="2399150"/>
            <a:ext cx="4251774" cy="2218325"/>
          </a:xfrm>
          <a:prstGeom prst="rect">
            <a:avLst/>
          </a:prstGeom>
          <a:noFill/>
          <a:ln>
            <a:noFill/>
          </a:ln>
        </p:spPr>
      </p:pic>
      <p:pic>
        <p:nvPicPr>
          <p:cNvPr id="152" name="Google Shape;152;p16"/>
          <p:cNvPicPr preferRelativeResize="0"/>
          <p:nvPr/>
        </p:nvPicPr>
        <p:blipFill>
          <a:blip r:embed="rId4">
            <a:alphaModFix/>
          </a:blip>
          <a:stretch>
            <a:fillRect/>
          </a:stretch>
        </p:blipFill>
        <p:spPr>
          <a:xfrm>
            <a:off x="5521500" y="1977175"/>
            <a:ext cx="2746750" cy="26403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77649"/>
    </mc:Choice>
    <mc:Fallback xmlns="">
      <p:transition spd="slow" advTm="7764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17"/>
          <p:cNvPicPr preferRelativeResize="0"/>
          <p:nvPr/>
        </p:nvPicPr>
        <p:blipFill>
          <a:blip r:embed="rId3">
            <a:alphaModFix/>
          </a:blip>
          <a:stretch>
            <a:fillRect/>
          </a:stretch>
        </p:blipFill>
        <p:spPr>
          <a:xfrm>
            <a:off x="3631200" y="1125525"/>
            <a:ext cx="5265649" cy="2867212"/>
          </a:xfrm>
          <a:prstGeom prst="rect">
            <a:avLst/>
          </a:prstGeom>
          <a:noFill/>
          <a:ln>
            <a:noFill/>
          </a:ln>
        </p:spPr>
      </p:pic>
      <p:sp>
        <p:nvSpPr>
          <p:cNvPr id="158" name="Google Shape;158;p17"/>
          <p:cNvSpPr txBox="1">
            <a:spLocks noGrp="1"/>
          </p:cNvSpPr>
          <p:nvPr>
            <p:ph type="title"/>
          </p:nvPr>
        </p:nvSpPr>
        <p:spPr>
          <a:xfrm>
            <a:off x="819150" y="845600"/>
            <a:ext cx="3984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it" sz="2800"/>
              <a:t>Prosthesis Technology</a:t>
            </a:r>
            <a:endParaRPr sz="2800"/>
          </a:p>
        </p:txBody>
      </p:sp>
      <p:sp>
        <p:nvSpPr>
          <p:cNvPr id="159" name="Google Shape;159;p17"/>
          <p:cNvSpPr txBox="1">
            <a:spLocks noGrp="1"/>
          </p:cNvSpPr>
          <p:nvPr>
            <p:ph type="body" idx="1"/>
          </p:nvPr>
        </p:nvSpPr>
        <p:spPr>
          <a:xfrm>
            <a:off x="819150" y="1461200"/>
            <a:ext cx="2942100" cy="274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b="1"/>
              <a:t>Cosmetic</a:t>
            </a:r>
            <a:r>
              <a:rPr lang="it"/>
              <a:t> </a:t>
            </a:r>
            <a:r>
              <a:rPr lang="it" b="1"/>
              <a:t>prostheses </a:t>
            </a:r>
            <a:r>
              <a:rPr lang="it"/>
              <a:t>are used to restored the aesthetic aspect, while </a:t>
            </a:r>
            <a:r>
              <a:rPr lang="it" b="1"/>
              <a:t>active</a:t>
            </a:r>
            <a:r>
              <a:rPr lang="it"/>
              <a:t> ones are used to restore, as far as possible, the functionality of the lost arm.</a:t>
            </a:r>
            <a:endParaRPr/>
          </a:p>
          <a:p>
            <a:pPr marL="0" lvl="0" indent="0" algn="l" rtl="0">
              <a:spcBef>
                <a:spcPts val="1200"/>
              </a:spcBef>
              <a:spcAft>
                <a:spcPts val="0"/>
              </a:spcAft>
              <a:buNone/>
            </a:pPr>
            <a:r>
              <a:rPr lang="it" b="1"/>
              <a:t>The most used control system</a:t>
            </a:r>
            <a:r>
              <a:rPr lang="it"/>
              <a:t> is the </a:t>
            </a:r>
            <a:r>
              <a:rPr lang="it" b="1"/>
              <a:t>myoelectric </a:t>
            </a:r>
            <a:r>
              <a:rPr lang="it"/>
              <a:t>one, which exploits the electromyographic (EMG) signals. </a:t>
            </a:r>
            <a:endParaRPr/>
          </a:p>
          <a:p>
            <a:pPr marL="0" lvl="0" indent="0" algn="l" rtl="0">
              <a:spcBef>
                <a:spcPts val="1200"/>
              </a:spcBef>
              <a:spcAft>
                <a:spcPts val="0"/>
              </a:spcAft>
              <a:buNone/>
            </a:pPr>
            <a:r>
              <a:rPr lang="it"/>
              <a:t>The control system must be </a:t>
            </a:r>
            <a:r>
              <a:rPr lang="it" b="1"/>
              <a:t>simple</a:t>
            </a:r>
            <a:r>
              <a:rPr lang="it"/>
              <a:t>,</a:t>
            </a:r>
            <a:r>
              <a:rPr lang="it" b="1"/>
              <a:t> direct </a:t>
            </a:r>
            <a:r>
              <a:rPr lang="it"/>
              <a:t>and </a:t>
            </a:r>
            <a:r>
              <a:rPr lang="it" b="1"/>
              <a:t>user-friendly</a:t>
            </a:r>
            <a:r>
              <a:rPr lang="it"/>
              <a:t>.</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advTm="24623"/>
    </mc:Choice>
    <mc:Fallback xmlns="">
      <p:transition spd="slow" advTm="2462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idx="4294967295"/>
          </p:nvPr>
        </p:nvSpPr>
        <p:spPr>
          <a:xfrm>
            <a:off x="819150" y="845600"/>
            <a:ext cx="3709200" cy="138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Control Strategies:</a:t>
            </a:r>
            <a:endParaRPr/>
          </a:p>
          <a:p>
            <a:pPr marL="0" lvl="0" indent="0" algn="l" rtl="0">
              <a:spcBef>
                <a:spcPts val="0"/>
              </a:spcBef>
              <a:spcAft>
                <a:spcPts val="0"/>
              </a:spcAft>
              <a:buNone/>
            </a:pPr>
            <a:r>
              <a:rPr lang="it" sz="2500" u="sng"/>
              <a:t>Direct Control</a:t>
            </a:r>
            <a:r>
              <a:rPr lang="it" sz="2500"/>
              <a:t> (DC)</a:t>
            </a:r>
            <a:endParaRPr sz="2500"/>
          </a:p>
        </p:txBody>
      </p:sp>
      <p:sp>
        <p:nvSpPr>
          <p:cNvPr id="165" name="Google Shape;165;p18"/>
          <p:cNvSpPr txBox="1"/>
          <p:nvPr/>
        </p:nvSpPr>
        <p:spPr>
          <a:xfrm>
            <a:off x="4572000" y="639625"/>
            <a:ext cx="4301700" cy="1459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sz="1300">
                <a:solidFill>
                  <a:schemeClr val="dk2"/>
                </a:solidFill>
                <a:latin typeface="Calibri"/>
                <a:ea typeface="Calibri"/>
                <a:cs typeface="Calibri"/>
                <a:sym typeface="Calibri"/>
              </a:rPr>
              <a:t>The </a:t>
            </a:r>
            <a:r>
              <a:rPr lang="it" sz="1300" b="1">
                <a:solidFill>
                  <a:schemeClr val="dk2"/>
                </a:solidFill>
                <a:latin typeface="Calibri"/>
                <a:ea typeface="Calibri"/>
                <a:cs typeface="Calibri"/>
                <a:sym typeface="Calibri"/>
              </a:rPr>
              <a:t>on/off strategy</a:t>
            </a:r>
            <a:r>
              <a:rPr lang="it" sz="1300">
                <a:solidFill>
                  <a:schemeClr val="dk2"/>
                </a:solidFill>
                <a:latin typeface="Calibri"/>
                <a:ea typeface="Calibri"/>
                <a:cs typeface="Calibri"/>
                <a:sym typeface="Calibri"/>
              </a:rPr>
              <a:t> is used to control one DoF and to allow two opposite movements to exceed a threshold.</a:t>
            </a:r>
            <a:endParaRPr sz="1300">
              <a:solidFill>
                <a:schemeClr val="dk2"/>
              </a:solidFill>
              <a:latin typeface="Calibri"/>
              <a:ea typeface="Calibri"/>
              <a:cs typeface="Calibri"/>
              <a:sym typeface="Calibri"/>
            </a:endParaRPr>
          </a:p>
          <a:p>
            <a:pPr marL="0" lvl="0" indent="0" algn="l" rtl="0">
              <a:lnSpc>
                <a:spcPct val="115000"/>
              </a:lnSpc>
              <a:spcBef>
                <a:spcPts val="1200"/>
              </a:spcBef>
              <a:spcAft>
                <a:spcPts val="1200"/>
              </a:spcAft>
              <a:buNone/>
            </a:pPr>
            <a:r>
              <a:rPr lang="it" sz="1300">
                <a:solidFill>
                  <a:schemeClr val="dk2"/>
                </a:solidFill>
                <a:latin typeface="Calibri"/>
                <a:ea typeface="Calibri"/>
                <a:cs typeface="Calibri"/>
                <a:sym typeface="Calibri"/>
              </a:rPr>
              <a:t>In the </a:t>
            </a:r>
            <a:r>
              <a:rPr lang="it" sz="1300" b="1">
                <a:solidFill>
                  <a:schemeClr val="dk2"/>
                </a:solidFill>
                <a:latin typeface="Calibri"/>
                <a:ea typeface="Calibri"/>
                <a:cs typeface="Calibri"/>
                <a:sym typeface="Calibri"/>
              </a:rPr>
              <a:t>proportional control strategy</a:t>
            </a:r>
            <a:r>
              <a:rPr lang="it" sz="1300">
                <a:solidFill>
                  <a:schemeClr val="dk2"/>
                </a:solidFill>
                <a:latin typeface="Calibri"/>
                <a:ea typeface="Calibri"/>
                <a:cs typeface="Calibri"/>
                <a:sym typeface="Calibri"/>
              </a:rPr>
              <a:t>, the output applied to the motor is proportional to the level/intensity of the EMG signals’ contraction.</a:t>
            </a:r>
            <a:endParaRPr sz="1300">
              <a:solidFill>
                <a:schemeClr val="dk2"/>
              </a:solidFill>
              <a:latin typeface="Calibri"/>
              <a:ea typeface="Calibri"/>
              <a:cs typeface="Calibri"/>
              <a:sym typeface="Calibri"/>
            </a:endParaRPr>
          </a:p>
        </p:txBody>
      </p:sp>
      <p:pic>
        <p:nvPicPr>
          <p:cNvPr id="166" name="Google Shape;166;p18"/>
          <p:cNvPicPr preferRelativeResize="0"/>
          <p:nvPr/>
        </p:nvPicPr>
        <p:blipFill>
          <a:blip r:embed="rId3">
            <a:alphaModFix/>
          </a:blip>
          <a:stretch>
            <a:fillRect/>
          </a:stretch>
        </p:blipFill>
        <p:spPr>
          <a:xfrm>
            <a:off x="871700" y="2098823"/>
            <a:ext cx="7400624" cy="2633152"/>
          </a:xfrm>
          <a:prstGeom prst="rect">
            <a:avLst/>
          </a:prstGeom>
          <a:noFill/>
          <a:ln>
            <a:noFill/>
          </a:ln>
        </p:spPr>
      </p:pic>
      <p:sp>
        <p:nvSpPr>
          <p:cNvPr id="167" name="Google Shape;167;p18"/>
          <p:cNvSpPr txBox="1"/>
          <p:nvPr/>
        </p:nvSpPr>
        <p:spPr>
          <a:xfrm>
            <a:off x="871700" y="4408875"/>
            <a:ext cx="1382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900"/>
              <a:t>shoulder disarticulation</a:t>
            </a:r>
            <a:endParaRPr sz="900"/>
          </a:p>
          <a:p>
            <a:pPr marL="0" lvl="0" indent="0" algn="ctr" rtl="0">
              <a:spcBef>
                <a:spcPts val="0"/>
              </a:spcBef>
              <a:spcAft>
                <a:spcPts val="0"/>
              </a:spcAft>
              <a:buNone/>
            </a:pPr>
            <a:r>
              <a:rPr lang="it" sz="900"/>
              <a:t>amputee</a:t>
            </a:r>
            <a:endParaRPr sz="900"/>
          </a:p>
        </p:txBody>
      </p:sp>
    </p:spTree>
  </p:cSld>
  <p:clrMapOvr>
    <a:masterClrMapping/>
  </p:clrMapOvr>
  <mc:AlternateContent xmlns:mc="http://schemas.openxmlformats.org/markup-compatibility/2006" xmlns:p14="http://schemas.microsoft.com/office/powerpoint/2010/main">
    <mc:Choice Requires="p14">
      <p:transition spd="slow" p14:dur="2000" advTm="53023"/>
    </mc:Choice>
    <mc:Fallback xmlns="">
      <p:transition spd="slow" advTm="5302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9"/>
          <p:cNvSpPr txBox="1">
            <a:spLocks noGrp="1"/>
          </p:cNvSpPr>
          <p:nvPr>
            <p:ph type="title" idx="4294967295"/>
          </p:nvPr>
        </p:nvSpPr>
        <p:spPr>
          <a:xfrm>
            <a:off x="819150" y="845600"/>
            <a:ext cx="3753000" cy="1383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sz="3133"/>
              <a:t>Control Strategies:</a:t>
            </a:r>
            <a:endParaRPr sz="3133"/>
          </a:p>
          <a:p>
            <a:pPr marL="0" lvl="0" indent="0" algn="l" rtl="0">
              <a:spcBef>
                <a:spcPts val="0"/>
              </a:spcBef>
              <a:spcAft>
                <a:spcPts val="0"/>
              </a:spcAft>
              <a:buNone/>
            </a:pPr>
            <a:r>
              <a:rPr lang="it" u="sng"/>
              <a:t>Pattern Recognition</a:t>
            </a:r>
            <a:r>
              <a:rPr lang="it"/>
              <a:t> (PR)</a:t>
            </a:r>
            <a:endParaRPr/>
          </a:p>
          <a:p>
            <a:pPr marL="0" lvl="0" indent="0" algn="l" rtl="0">
              <a:spcBef>
                <a:spcPts val="0"/>
              </a:spcBef>
              <a:spcAft>
                <a:spcPts val="0"/>
              </a:spcAft>
              <a:buNone/>
            </a:pPr>
            <a:r>
              <a:rPr lang="it" u="sng"/>
              <a:t> </a:t>
            </a:r>
            <a:endParaRPr/>
          </a:p>
        </p:txBody>
      </p:sp>
      <p:sp>
        <p:nvSpPr>
          <p:cNvPr id="173" name="Google Shape;173;p19"/>
          <p:cNvSpPr txBox="1"/>
          <p:nvPr/>
        </p:nvSpPr>
        <p:spPr>
          <a:xfrm>
            <a:off x="4572000" y="264750"/>
            <a:ext cx="4309500" cy="21198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it" sz="1300">
                <a:solidFill>
                  <a:srgbClr val="233A44"/>
                </a:solidFill>
                <a:latin typeface="Calibri"/>
                <a:ea typeface="Calibri"/>
                <a:cs typeface="Calibri"/>
                <a:sym typeface="Calibri"/>
              </a:rPr>
              <a:t>These strategies use </a:t>
            </a:r>
            <a:r>
              <a:rPr lang="it" sz="1300" b="1">
                <a:solidFill>
                  <a:srgbClr val="233A44"/>
                </a:solidFill>
                <a:latin typeface="Calibri"/>
                <a:ea typeface="Calibri"/>
                <a:cs typeface="Calibri"/>
                <a:sym typeface="Calibri"/>
              </a:rPr>
              <a:t>machine learning</a:t>
            </a:r>
            <a:r>
              <a:rPr lang="it" sz="1300">
                <a:solidFill>
                  <a:srgbClr val="233A44"/>
                </a:solidFill>
                <a:latin typeface="Calibri"/>
                <a:ea typeface="Calibri"/>
                <a:cs typeface="Calibri"/>
                <a:sym typeface="Calibri"/>
              </a:rPr>
              <a:t> techniques.</a:t>
            </a:r>
            <a:endParaRPr sz="1300">
              <a:solidFill>
                <a:srgbClr val="233A44"/>
              </a:solidFill>
              <a:latin typeface="Calibri"/>
              <a:ea typeface="Calibri"/>
              <a:cs typeface="Calibri"/>
              <a:sym typeface="Calibri"/>
            </a:endParaRPr>
          </a:p>
          <a:p>
            <a:pPr marL="0" lvl="0" indent="0" algn="l" rtl="0">
              <a:lnSpc>
                <a:spcPct val="115000"/>
              </a:lnSpc>
              <a:spcBef>
                <a:spcPts val="1200"/>
              </a:spcBef>
              <a:spcAft>
                <a:spcPts val="0"/>
              </a:spcAft>
              <a:buNone/>
            </a:pPr>
            <a:r>
              <a:rPr lang="it" sz="1300">
                <a:solidFill>
                  <a:srgbClr val="233A44"/>
                </a:solidFill>
                <a:latin typeface="Calibri"/>
                <a:ea typeface="Calibri"/>
                <a:cs typeface="Calibri"/>
                <a:sym typeface="Calibri"/>
              </a:rPr>
              <a:t>The </a:t>
            </a:r>
            <a:r>
              <a:rPr lang="it" sz="1300" b="1">
                <a:solidFill>
                  <a:srgbClr val="233A44"/>
                </a:solidFill>
                <a:latin typeface="Calibri"/>
                <a:ea typeface="Calibri"/>
                <a:cs typeface="Calibri"/>
                <a:sym typeface="Calibri"/>
              </a:rPr>
              <a:t>sequential control</a:t>
            </a:r>
            <a:r>
              <a:rPr lang="it" sz="1300">
                <a:solidFill>
                  <a:srgbClr val="233A44"/>
                </a:solidFill>
                <a:latin typeface="Calibri"/>
                <a:ea typeface="Calibri"/>
                <a:cs typeface="Calibri"/>
                <a:sym typeface="Calibri"/>
              </a:rPr>
              <a:t> technique works by only moving one DoF at a time.</a:t>
            </a:r>
            <a:endParaRPr sz="1300">
              <a:solidFill>
                <a:srgbClr val="233A44"/>
              </a:solidFill>
              <a:latin typeface="Calibri"/>
              <a:ea typeface="Calibri"/>
              <a:cs typeface="Calibri"/>
              <a:sym typeface="Calibri"/>
            </a:endParaRPr>
          </a:p>
          <a:p>
            <a:pPr marL="0" lvl="0" indent="0" algn="l" rtl="0">
              <a:lnSpc>
                <a:spcPct val="115000"/>
              </a:lnSpc>
              <a:spcBef>
                <a:spcPts val="1200"/>
              </a:spcBef>
              <a:spcAft>
                <a:spcPts val="1200"/>
              </a:spcAft>
              <a:buNone/>
            </a:pPr>
            <a:r>
              <a:rPr lang="it" sz="1300">
                <a:solidFill>
                  <a:srgbClr val="233A44"/>
                </a:solidFill>
                <a:latin typeface="Calibri"/>
                <a:ea typeface="Calibri"/>
                <a:cs typeface="Calibri"/>
                <a:sym typeface="Calibri"/>
              </a:rPr>
              <a:t>The </a:t>
            </a:r>
            <a:r>
              <a:rPr lang="it" sz="1300" b="1">
                <a:solidFill>
                  <a:srgbClr val="233A44"/>
                </a:solidFill>
                <a:latin typeface="Calibri"/>
                <a:ea typeface="Calibri"/>
                <a:cs typeface="Calibri"/>
                <a:sym typeface="Calibri"/>
              </a:rPr>
              <a:t>simultaneous method</a:t>
            </a:r>
            <a:r>
              <a:rPr lang="it" sz="1300">
                <a:solidFill>
                  <a:srgbClr val="233A44"/>
                </a:solidFill>
                <a:latin typeface="Calibri"/>
                <a:ea typeface="Calibri"/>
                <a:cs typeface="Calibri"/>
                <a:sym typeface="Calibri"/>
              </a:rPr>
              <a:t> is used to control multi-DoF prostheses, handling more than one joint at the same time.</a:t>
            </a:r>
            <a:endParaRPr sz="1300">
              <a:solidFill>
                <a:srgbClr val="233A44"/>
              </a:solidFill>
              <a:latin typeface="Calibri"/>
              <a:ea typeface="Calibri"/>
              <a:cs typeface="Calibri"/>
              <a:sym typeface="Calibri"/>
            </a:endParaRPr>
          </a:p>
        </p:txBody>
      </p:sp>
      <p:pic>
        <p:nvPicPr>
          <p:cNvPr id="174" name="Google Shape;174;p19"/>
          <p:cNvPicPr preferRelativeResize="0"/>
          <p:nvPr/>
        </p:nvPicPr>
        <p:blipFill>
          <a:blip r:embed="rId3">
            <a:alphaModFix/>
          </a:blip>
          <a:stretch>
            <a:fillRect/>
          </a:stretch>
        </p:blipFill>
        <p:spPr>
          <a:xfrm>
            <a:off x="895525" y="1936601"/>
            <a:ext cx="7352949" cy="2854873"/>
          </a:xfrm>
          <a:prstGeom prst="rect">
            <a:avLst/>
          </a:prstGeom>
          <a:noFill/>
          <a:ln>
            <a:noFill/>
          </a:ln>
        </p:spPr>
      </p:pic>
      <p:sp>
        <p:nvSpPr>
          <p:cNvPr id="175" name="Google Shape;175;p19"/>
          <p:cNvSpPr txBox="1"/>
          <p:nvPr/>
        </p:nvSpPr>
        <p:spPr>
          <a:xfrm>
            <a:off x="895525" y="4550500"/>
            <a:ext cx="1382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900"/>
              <a:t>shoulder disarticulation</a:t>
            </a:r>
            <a:endParaRPr sz="900"/>
          </a:p>
          <a:p>
            <a:pPr marL="0" lvl="0" indent="0" algn="ctr" rtl="0">
              <a:spcBef>
                <a:spcPts val="0"/>
              </a:spcBef>
              <a:spcAft>
                <a:spcPts val="0"/>
              </a:spcAft>
              <a:buNone/>
            </a:pPr>
            <a:r>
              <a:rPr lang="it" sz="900"/>
              <a:t>amputee</a:t>
            </a:r>
            <a:endParaRPr sz="900"/>
          </a:p>
        </p:txBody>
      </p:sp>
    </p:spTree>
  </p:cSld>
  <p:clrMapOvr>
    <a:masterClrMapping/>
  </p:clrMapOvr>
  <mc:AlternateContent xmlns:mc="http://schemas.openxmlformats.org/markup-compatibility/2006" xmlns:p14="http://schemas.microsoft.com/office/powerpoint/2010/main">
    <mc:Choice Requires="p14">
      <p:transition spd="slow" p14:dur="2000" advTm="18614"/>
    </mc:Choice>
    <mc:Fallback xmlns="">
      <p:transition spd="slow" advTm="1861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a:spLocks noGrp="1"/>
          </p:cNvSpPr>
          <p:nvPr>
            <p:ph type="title" idx="4294967295"/>
          </p:nvPr>
        </p:nvSpPr>
        <p:spPr>
          <a:xfrm>
            <a:off x="819150" y="845600"/>
            <a:ext cx="3753000" cy="10569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it" sz="2833"/>
              <a:t>Comparison Between DC and PR Control</a:t>
            </a:r>
            <a:endParaRPr sz="2500"/>
          </a:p>
        </p:txBody>
      </p:sp>
      <p:sp>
        <p:nvSpPr>
          <p:cNvPr id="181" name="Google Shape;181;p20"/>
          <p:cNvSpPr txBox="1"/>
          <p:nvPr/>
        </p:nvSpPr>
        <p:spPr>
          <a:xfrm>
            <a:off x="819150" y="1902500"/>
            <a:ext cx="4309500" cy="2303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it" sz="1300" b="1">
                <a:solidFill>
                  <a:srgbClr val="233A44"/>
                </a:solidFill>
                <a:latin typeface="Calibri"/>
                <a:ea typeface="Calibri"/>
                <a:cs typeface="Calibri"/>
                <a:sym typeface="Calibri"/>
              </a:rPr>
              <a:t>Simultaneous PR</a:t>
            </a:r>
            <a:r>
              <a:rPr lang="it" sz="1300">
                <a:solidFill>
                  <a:srgbClr val="233A44"/>
                </a:solidFill>
                <a:latin typeface="Calibri"/>
                <a:ea typeface="Calibri"/>
                <a:cs typeface="Calibri"/>
                <a:sym typeface="Calibri"/>
              </a:rPr>
              <a:t> control works better in path efficiencies, and task completion times when compared to both DC and traditional PR strategies.</a:t>
            </a:r>
            <a:endParaRPr sz="1300">
              <a:solidFill>
                <a:srgbClr val="233A44"/>
              </a:solidFill>
              <a:latin typeface="Calibri"/>
              <a:ea typeface="Calibri"/>
              <a:cs typeface="Calibri"/>
              <a:sym typeface="Calibri"/>
            </a:endParaRPr>
          </a:p>
          <a:p>
            <a:pPr marL="0" lvl="0" indent="0" algn="l" rtl="0">
              <a:lnSpc>
                <a:spcPct val="115000"/>
              </a:lnSpc>
              <a:spcBef>
                <a:spcPts val="1200"/>
              </a:spcBef>
              <a:spcAft>
                <a:spcPts val="0"/>
              </a:spcAft>
              <a:buNone/>
            </a:pPr>
            <a:r>
              <a:rPr lang="it" sz="1300" b="1">
                <a:solidFill>
                  <a:srgbClr val="233A44"/>
                </a:solidFill>
                <a:latin typeface="Calibri"/>
                <a:ea typeface="Calibri"/>
                <a:cs typeface="Calibri"/>
                <a:sym typeface="Calibri"/>
              </a:rPr>
              <a:t>Patients </a:t>
            </a:r>
            <a:r>
              <a:rPr lang="it" sz="1300">
                <a:solidFill>
                  <a:srgbClr val="233A44"/>
                </a:solidFill>
                <a:latin typeface="Calibri"/>
                <a:ea typeface="Calibri"/>
                <a:cs typeface="Calibri"/>
                <a:sym typeface="Calibri"/>
              </a:rPr>
              <a:t>generally favor PR control due to its intuitive nature, especially for tasks involving multiple DoFs.</a:t>
            </a:r>
            <a:endParaRPr sz="1300">
              <a:solidFill>
                <a:srgbClr val="233A44"/>
              </a:solidFill>
              <a:latin typeface="Calibri"/>
              <a:ea typeface="Calibri"/>
              <a:cs typeface="Calibri"/>
              <a:sym typeface="Calibri"/>
            </a:endParaRPr>
          </a:p>
          <a:p>
            <a:pPr marL="0" lvl="0" indent="0" algn="l" rtl="0">
              <a:lnSpc>
                <a:spcPct val="115000"/>
              </a:lnSpc>
              <a:spcBef>
                <a:spcPts val="1200"/>
              </a:spcBef>
              <a:spcAft>
                <a:spcPts val="0"/>
              </a:spcAft>
              <a:buNone/>
            </a:pPr>
            <a:r>
              <a:rPr lang="it" sz="1300" b="1">
                <a:solidFill>
                  <a:srgbClr val="233A44"/>
                </a:solidFill>
                <a:latin typeface="Calibri"/>
                <a:ea typeface="Calibri"/>
                <a:cs typeface="Calibri"/>
                <a:sym typeface="Calibri"/>
              </a:rPr>
              <a:t>The choice between DC and PR</a:t>
            </a:r>
            <a:r>
              <a:rPr lang="it" sz="1300">
                <a:solidFill>
                  <a:srgbClr val="233A44"/>
                </a:solidFill>
                <a:latin typeface="Calibri"/>
                <a:ea typeface="Calibri"/>
                <a:cs typeface="Calibri"/>
                <a:sym typeface="Calibri"/>
              </a:rPr>
              <a:t> depends on factors such as amputation level, desired control complexity and user preferences.</a:t>
            </a:r>
            <a:endParaRPr sz="1300">
              <a:solidFill>
                <a:srgbClr val="233A44"/>
              </a:solidFill>
              <a:latin typeface="Calibri"/>
              <a:ea typeface="Calibri"/>
              <a:cs typeface="Calibri"/>
              <a:sym typeface="Calibri"/>
            </a:endParaRPr>
          </a:p>
        </p:txBody>
      </p:sp>
      <p:pic>
        <p:nvPicPr>
          <p:cNvPr id="182" name="Google Shape;182;p20"/>
          <p:cNvPicPr preferRelativeResize="0"/>
          <p:nvPr/>
        </p:nvPicPr>
        <p:blipFill>
          <a:blip r:embed="rId3">
            <a:alphaModFix/>
          </a:blip>
          <a:stretch>
            <a:fillRect/>
          </a:stretch>
        </p:blipFill>
        <p:spPr>
          <a:xfrm>
            <a:off x="5366000" y="1047750"/>
            <a:ext cx="3048000" cy="3048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45611"/>
    </mc:Choice>
    <mc:Fallback xmlns="">
      <p:transition spd="slow" advTm="4561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1"/>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Design Criteria for Prosthetic Hand</a:t>
            </a:r>
            <a:endParaRPr/>
          </a:p>
        </p:txBody>
      </p:sp>
      <p:sp>
        <p:nvSpPr>
          <p:cNvPr id="188" name="Google Shape;188;p21"/>
          <p:cNvSpPr txBox="1">
            <a:spLocks noGrp="1"/>
          </p:cNvSpPr>
          <p:nvPr>
            <p:ph type="body" idx="1"/>
          </p:nvPr>
        </p:nvSpPr>
        <p:spPr>
          <a:xfrm>
            <a:off x="819150" y="1871100"/>
            <a:ext cx="4428300" cy="30924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it" b="1" i="1"/>
              <a:t>Functional Requirements: </a:t>
            </a:r>
            <a:endParaRPr b="1" i="1"/>
          </a:p>
          <a:p>
            <a:pPr marL="914400" lvl="1" indent="-298450" algn="l" rtl="0">
              <a:spcBef>
                <a:spcPts val="0"/>
              </a:spcBef>
              <a:spcAft>
                <a:spcPts val="0"/>
              </a:spcAft>
              <a:buSzPts val="1100"/>
              <a:buChar char="○"/>
            </a:pPr>
            <a:r>
              <a:rPr lang="it" i="1"/>
              <a:t>Power Grasp (35% of ADLs)</a:t>
            </a:r>
            <a:endParaRPr i="1"/>
          </a:p>
          <a:p>
            <a:pPr marL="914400" lvl="1" indent="-298450" algn="l" rtl="0">
              <a:spcBef>
                <a:spcPts val="0"/>
              </a:spcBef>
              <a:spcAft>
                <a:spcPts val="0"/>
              </a:spcAft>
              <a:buSzPts val="1100"/>
              <a:buChar char="○"/>
            </a:pPr>
            <a:r>
              <a:rPr lang="it" i="1"/>
              <a:t>Precision Grasp (30% of ADLs)</a:t>
            </a:r>
            <a:endParaRPr i="1"/>
          </a:p>
          <a:p>
            <a:pPr marL="914400" lvl="1" indent="-298450" algn="l" rtl="0">
              <a:spcBef>
                <a:spcPts val="0"/>
              </a:spcBef>
              <a:spcAft>
                <a:spcPts val="0"/>
              </a:spcAft>
              <a:buSzPts val="1100"/>
              <a:buChar char="○"/>
            </a:pPr>
            <a:r>
              <a:rPr lang="it" i="1"/>
              <a:t>Lateral Grasp (20% of ADLs)</a:t>
            </a:r>
            <a:endParaRPr i="1"/>
          </a:p>
          <a:p>
            <a:pPr marL="914400" lvl="1" indent="-298450" algn="l" rtl="0">
              <a:spcBef>
                <a:spcPts val="0"/>
              </a:spcBef>
              <a:spcAft>
                <a:spcPts val="0"/>
              </a:spcAft>
              <a:buSzPts val="1100"/>
              <a:buChar char="○"/>
            </a:pPr>
            <a:r>
              <a:rPr lang="it" i="1"/>
              <a:t>Pressing Key/Buttons (7% of ADLs)</a:t>
            </a:r>
            <a:endParaRPr i="1"/>
          </a:p>
          <a:p>
            <a:pPr marL="914400" lvl="1" indent="-298450" algn="l" rtl="0">
              <a:spcBef>
                <a:spcPts val="0"/>
              </a:spcBef>
              <a:spcAft>
                <a:spcPts val="0"/>
              </a:spcAft>
              <a:buSzPts val="1100"/>
              <a:buChar char="○"/>
            </a:pPr>
            <a:r>
              <a:rPr lang="it" i="1"/>
              <a:t>Basic Gestures/Natural Position (40% of day time)</a:t>
            </a:r>
            <a:endParaRPr i="1"/>
          </a:p>
          <a:p>
            <a:pPr marL="457200" lvl="0" indent="-311150" algn="l" rtl="0">
              <a:spcBef>
                <a:spcPts val="0"/>
              </a:spcBef>
              <a:spcAft>
                <a:spcPts val="0"/>
              </a:spcAft>
              <a:buSzPts val="1300"/>
              <a:buChar char="●"/>
            </a:pPr>
            <a:r>
              <a:rPr lang="it" b="1" i="1"/>
              <a:t>Bioinspired Design:</a:t>
            </a:r>
            <a:endParaRPr b="1" i="1"/>
          </a:p>
          <a:p>
            <a:pPr marL="914400" lvl="1" indent="-298450" algn="l" rtl="0">
              <a:spcBef>
                <a:spcPts val="0"/>
              </a:spcBef>
              <a:spcAft>
                <a:spcPts val="0"/>
              </a:spcAft>
              <a:buSzPts val="1100"/>
              <a:buChar char="○"/>
            </a:pPr>
            <a:r>
              <a:rPr lang="it" i="1"/>
              <a:t>Target Mass (around 400g) </a:t>
            </a:r>
            <a:endParaRPr i="1"/>
          </a:p>
          <a:p>
            <a:pPr marL="914400" lvl="1" indent="-298450" algn="l" rtl="0">
              <a:spcBef>
                <a:spcPts val="0"/>
              </a:spcBef>
              <a:spcAft>
                <a:spcPts val="0"/>
              </a:spcAft>
              <a:buSzPts val="1100"/>
              <a:buChar char="○"/>
            </a:pPr>
            <a:r>
              <a:rPr lang="it" i="1"/>
              <a:t>Mimic Human Hand RoM</a:t>
            </a:r>
            <a:endParaRPr i="1"/>
          </a:p>
          <a:p>
            <a:pPr marL="914400" lvl="1" indent="-298450" algn="l" rtl="0">
              <a:spcBef>
                <a:spcPts val="0"/>
              </a:spcBef>
              <a:spcAft>
                <a:spcPts val="0"/>
              </a:spcAft>
              <a:buSzPts val="1100"/>
              <a:buChar char="○"/>
            </a:pPr>
            <a:r>
              <a:rPr lang="it" i="1"/>
              <a:t>Minimize Perceived Weight for Ease of Use</a:t>
            </a:r>
            <a:endParaRPr i="1"/>
          </a:p>
          <a:p>
            <a:pPr marL="914400" lvl="1" indent="-298450" algn="l" rtl="0">
              <a:spcBef>
                <a:spcPts val="0"/>
              </a:spcBef>
              <a:spcAft>
                <a:spcPts val="0"/>
              </a:spcAft>
              <a:buSzPts val="1100"/>
              <a:buChar char="○"/>
            </a:pPr>
            <a:r>
              <a:rPr lang="it" i="1"/>
              <a:t>Reduce Compensatory Movements &amp; Overuse Syndromes</a:t>
            </a:r>
            <a:endParaRPr i="1"/>
          </a:p>
          <a:p>
            <a:pPr marL="457200" lvl="0" indent="-311150" algn="l" rtl="0">
              <a:spcBef>
                <a:spcPts val="0"/>
              </a:spcBef>
              <a:spcAft>
                <a:spcPts val="0"/>
              </a:spcAft>
              <a:buSzPts val="1300"/>
              <a:buChar char="●"/>
            </a:pPr>
            <a:r>
              <a:rPr lang="it" b="1" i="1"/>
              <a:t>Performance Metrics:</a:t>
            </a:r>
            <a:endParaRPr b="1" i="1"/>
          </a:p>
          <a:p>
            <a:pPr marL="914400" lvl="1" indent="-298450" algn="l" rtl="0">
              <a:spcBef>
                <a:spcPts val="0"/>
              </a:spcBef>
              <a:spcAft>
                <a:spcPts val="0"/>
              </a:spcAft>
              <a:buSzPts val="1100"/>
              <a:buChar char="○"/>
            </a:pPr>
            <a:r>
              <a:rPr lang="it" i="1"/>
              <a:t>Speed (whole hand closing in &lt; 2s)</a:t>
            </a:r>
            <a:endParaRPr i="1"/>
          </a:p>
          <a:p>
            <a:pPr marL="914400" lvl="1" indent="-298450" algn="l" rtl="0">
              <a:spcBef>
                <a:spcPts val="0"/>
              </a:spcBef>
              <a:spcAft>
                <a:spcPts val="0"/>
              </a:spcAft>
              <a:buSzPts val="1100"/>
              <a:buChar char="○"/>
            </a:pPr>
            <a:r>
              <a:rPr lang="it" i="1"/>
              <a:t>Grasping Force (able to grasp everyday objects)</a:t>
            </a:r>
            <a:endParaRPr i="1"/>
          </a:p>
          <a:p>
            <a:pPr marL="914400" lvl="1" indent="-298450" algn="l" rtl="0">
              <a:spcBef>
                <a:spcPts val="0"/>
              </a:spcBef>
              <a:spcAft>
                <a:spcPts val="0"/>
              </a:spcAft>
              <a:buSzPts val="1100"/>
              <a:buChar char="○"/>
            </a:pPr>
            <a:r>
              <a:rPr lang="it" i="1"/>
              <a:t>Low Power Consumption</a:t>
            </a:r>
            <a:endParaRPr i="1"/>
          </a:p>
        </p:txBody>
      </p:sp>
      <p:pic>
        <p:nvPicPr>
          <p:cNvPr id="189" name="Google Shape;189;p21"/>
          <p:cNvPicPr preferRelativeResize="0"/>
          <p:nvPr/>
        </p:nvPicPr>
        <p:blipFill>
          <a:blip r:embed="rId3">
            <a:alphaModFix/>
          </a:blip>
          <a:stretch>
            <a:fillRect/>
          </a:stretch>
        </p:blipFill>
        <p:spPr>
          <a:xfrm>
            <a:off x="5358625" y="277500"/>
            <a:ext cx="3385324" cy="4588500"/>
          </a:xfrm>
          <a:prstGeom prst="rect">
            <a:avLst/>
          </a:prstGeom>
          <a:noFill/>
          <a:ln>
            <a:noFill/>
          </a:ln>
        </p:spPr>
      </p:pic>
      <p:sp>
        <p:nvSpPr>
          <p:cNvPr id="190" name="Google Shape;190;p21"/>
          <p:cNvSpPr txBox="1"/>
          <p:nvPr/>
        </p:nvSpPr>
        <p:spPr>
          <a:xfrm>
            <a:off x="971025" y="431325"/>
            <a:ext cx="3709200" cy="179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a:p>
          <a:p>
            <a:pPr marL="0" lvl="0" indent="0" algn="l" rtl="0">
              <a:spcBef>
                <a:spcPts val="0"/>
              </a:spcBef>
              <a:spcAft>
                <a:spcPts val="0"/>
              </a:spcAft>
              <a:buNone/>
            </a:pPr>
            <a:endParaRPr sz="1300">
              <a:solidFill>
                <a:schemeClr val="dk2"/>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advTm="36795"/>
    </mc:Choice>
    <mc:Fallback>
      <p:transition spd="slow" advTm="36795"/>
    </mc:Fallback>
  </mc:AlternateContent>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2492</Words>
  <Application>Microsoft Office PowerPoint</Application>
  <PresentationFormat>Presentazione su schermo (16:9)</PresentationFormat>
  <Paragraphs>142</Paragraphs>
  <Slides>17</Slides>
  <Notes>17</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17</vt:i4>
      </vt:variant>
    </vt:vector>
  </HeadingPairs>
  <TitlesOfParts>
    <vt:vector size="24" baseType="lpstr">
      <vt:lpstr>gg sans</vt:lpstr>
      <vt:lpstr>Calibri</vt:lpstr>
      <vt:lpstr>Arial</vt:lpstr>
      <vt:lpstr>Roboto</vt:lpstr>
      <vt:lpstr>Söhne</vt:lpstr>
      <vt:lpstr>Nunito</vt:lpstr>
      <vt:lpstr>Shift</vt:lpstr>
      <vt:lpstr>SmartHand Transradial Hand Prosthesis</vt:lpstr>
      <vt:lpstr>Table Of Contents - Introduction</vt:lpstr>
      <vt:lpstr>Targeted Muscle Reinnervation</vt:lpstr>
      <vt:lpstr>Improvements</vt:lpstr>
      <vt:lpstr>Prosthesis Technology</vt:lpstr>
      <vt:lpstr>Control Strategies: Direct Control (DC)</vt:lpstr>
      <vt:lpstr>Control Strategies: Pattern Recognition (PR)  </vt:lpstr>
      <vt:lpstr>Comparison Between DC and PR Control</vt:lpstr>
      <vt:lpstr>Design Criteria for Prosthetic Hand</vt:lpstr>
      <vt:lpstr>MyHand (2016) [SSSA]</vt:lpstr>
      <vt:lpstr>SmartHand (2011)</vt:lpstr>
      <vt:lpstr>Pros and Cons Comparison</vt:lpstr>
      <vt:lpstr>Sensory Feedback - System Overview</vt:lpstr>
      <vt:lpstr>Presentazione standard di PowerPoint</vt:lpstr>
      <vt:lpstr>Presentazione standard di PowerPoint</vt:lpstr>
      <vt:lpstr>Presentazione standard di PowerPoint</vt:lpstr>
      <vt:lpstr>Thank You For Listening  We’d Be Happy To Answer Any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SmartHand Transradial Hand Prosthesis</dc:title>
  <dc:creator>Manuel Delucchi</dc:creator>
  <cp:lastModifiedBy>Manuel Delucchi</cp:lastModifiedBy>
  <cp:revision>3</cp:revision>
  <dcterms:modified xsi:type="dcterms:W3CDTF">2023-12-04T23:54:55Z</dcterms:modified>
</cp:coreProperties>
</file>