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3"/>
  </p:handoutMasterIdLst>
  <p:sldIdLst>
    <p:sldId id="317" r:id="rId3"/>
    <p:sldId id="307" r:id="rId5"/>
    <p:sldId id="324" r:id="rId6"/>
    <p:sldId id="319" r:id="rId7"/>
    <p:sldId id="308" r:id="rId8"/>
    <p:sldId id="278" r:id="rId9"/>
    <p:sldId id="309" r:id="rId10"/>
    <p:sldId id="326"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287" userDrawn="1">
          <p15:clr>
            <a:srgbClr val="A4A3A4"/>
          </p15:clr>
        </p15:guide>
        <p15:guide id="5" orient="horz" pos="1944" userDrawn="1">
          <p15:clr>
            <a:srgbClr val="A4A3A4"/>
          </p15:clr>
        </p15:guide>
        <p15:guide id="6" orient="horz"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showGuides="1">
      <p:cViewPr varScale="1">
        <p:scale>
          <a:sx n="81" d="100"/>
          <a:sy n="81" d="100"/>
        </p:scale>
        <p:origin x="754" y="72"/>
      </p:cViewPr>
      <p:guideLst>
        <p:guide orient="horz" pos="528"/>
        <p:guide pos="3864"/>
        <p:guide orient="horz" pos="1272"/>
        <p:guide orient="horz" pos="2287"/>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6"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18"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6"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7" name="Table Placeholder 4"/>
          <p:cNvSpPr>
            <a:spLocks noGrp="1"/>
          </p:cNvSpPr>
          <p:nvPr>
            <p:ph type="tbl" sz="quarter" idx="14" hasCustomPrompt="1"/>
          </p:nvPr>
        </p:nvSpPr>
        <p:spPr>
          <a:xfrm>
            <a:off x="914400" y="2039111"/>
            <a:ext cx="10360025" cy="3374136"/>
          </a:xfrm>
        </p:spPr>
        <p:txBody>
          <a:bodyPr/>
          <a:lstStyle/>
          <a:p>
            <a:r>
              <a:rPr lang="en-US"/>
              <a:t>Click icon to add table</a:t>
            </a:r>
            <a:endParaRPr lang="en-US"/>
          </a:p>
        </p:txBody>
      </p:sp>
      <p:sp>
        <p:nvSpPr>
          <p:cNvPr id="3"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endParaRPr lang="en-US" dirty="0"/>
          </a:p>
        </p:txBody>
      </p:sp>
      <p:sp>
        <p:nvSpPr>
          <p:cNvPr id="3"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p:cNvGrpSpPr/>
          <p:nvPr userDrawn="1"/>
        </p:nvGrpSpPr>
        <p:grpSpPr>
          <a:xfrm flipH="1">
            <a:off x="8970744" y="5209684"/>
            <a:ext cx="3221255" cy="1682471"/>
            <a:chOff x="-1483620" y="3988558"/>
            <a:chExt cx="4239452" cy="2903598"/>
          </a:xfrm>
        </p:grpSpPr>
        <p:sp>
          <p:nvSpPr>
            <p:cNvPr id="4"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5"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2">
    <p:bg>
      <p:bgPr>
        <a:solidFill>
          <a:schemeClr val="bg2"/>
        </a:solidFill>
        <a:effectLst/>
      </p:bgPr>
    </p:bg>
    <p:spTree>
      <p:nvGrpSpPr>
        <p:cNvPr id="1" name=""/>
        <p:cNvGrpSpPr/>
        <p:nvPr/>
      </p:nvGrpSpPr>
      <p:grpSpPr>
        <a:xfrm>
          <a:off x="0" y="0"/>
          <a:ext cx="0" cy="0"/>
          <a:chOff x="0" y="0"/>
          <a:chExt cx="0" cy="0"/>
        </a:xfrm>
      </p:grpSpPr>
      <p:sp>
        <p:nvSpPr>
          <p:cNvPr id="5"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endParaRPr lang="en-US" dirty="0"/>
          </a:p>
        </p:txBody>
      </p:sp>
      <p:sp>
        <p:nvSpPr>
          <p:cNvPr id="3"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endParaRPr lang="en-US" dirty="0"/>
          </a:p>
        </p:txBody>
      </p:sp>
      <p:pic>
        <p:nvPicPr>
          <p:cNvPr id="9"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8"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endParaRPr lang="en-US" dirty="0"/>
          </a:p>
        </p:txBody>
      </p:sp>
      <p:sp>
        <p:nvSpPr>
          <p:cNvPr id="5"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p:cNvGrpSpPr/>
          <p:nvPr userDrawn="1"/>
        </p:nvGrpSpPr>
        <p:grpSpPr>
          <a:xfrm flipH="1">
            <a:off x="8970744" y="5209684"/>
            <a:ext cx="3221255" cy="1682471"/>
            <a:chOff x="-1483620" y="3988558"/>
            <a:chExt cx="4239452" cy="2903598"/>
          </a:xfrm>
        </p:grpSpPr>
        <p:sp>
          <p:nvSpPr>
            <p:cNvPr id="9"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endParaRPr lang="en-US" dirty="0"/>
          </a:p>
        </p:txBody>
      </p:sp>
      <p:sp>
        <p:nvSpPr>
          <p:cNvPr id="12"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endParaRPr lang="en-US" dirty="0"/>
          </a:p>
        </p:txBody>
      </p:sp>
      <p:sp>
        <p:nvSpPr>
          <p:cNvPr id="32"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1" y="1"/>
            <a:ext cx="12192000" cy="6800411"/>
            <a:chOff x="1" y="1"/>
            <a:chExt cx="12192000" cy="6800411"/>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8"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endParaRPr lang="en-US" dirty="0"/>
          </a:p>
        </p:txBody>
      </p:sp>
      <p:sp>
        <p:nvSpPr>
          <p:cNvPr id="10"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cxnSp>
        <p:nvCxnSpPr>
          <p:cNvPr id="8" name="Straight Connector 7"/>
          <p:cNvCxnSpPr>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5924" y="914400"/>
            <a:ext cx="10360152" cy="5029200"/>
          </a:xfrm>
        </p:spPr>
        <p:txBody>
          <a:bodyPr anchor="ctr"/>
          <a:lstStyle/>
          <a:p>
            <a:r>
              <a:rPr lang="en-IN" sz="6600" u="sng" dirty="0">
                <a:solidFill>
                  <a:srgbClr val="000000"/>
                </a:solidFill>
                <a:effectLst/>
                <a:latin typeface="Arial Black" panose="020B0A04020102020204" pitchFamily="34" charset="0"/>
                <a:ea typeface="Arial" panose="020B0604020202020204" pitchFamily="34" charset="0"/>
              </a:rPr>
              <a:t>Predict Liver Disease</a:t>
            </a:r>
            <a:endParaRPr lang="en-US" sz="66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67" y="914400"/>
            <a:ext cx="5641848" cy="5029200"/>
          </a:xfrm>
        </p:spPr>
        <p:txBody>
          <a:bodyPr/>
          <a:lstStyle/>
          <a:p>
            <a:r>
              <a:rPr lang="en-US" sz="4800" b="1" dirty="0">
                <a:solidFill>
                  <a:schemeClr val="tx1"/>
                </a:solidFill>
                <a:latin typeface="Times New Roman" panose="02020603050405020304" pitchFamily="18" charset="0"/>
                <a:cs typeface="Times New Roman" panose="02020603050405020304" pitchFamily="18" charset="0"/>
              </a:rPr>
              <a:t>Group:3</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868956" y="1142999"/>
            <a:ext cx="4190999" cy="4296267"/>
          </a:xfrm>
        </p:spPr>
        <p:txBody>
          <a:bodyPr>
            <a:normAutofit fontScale="92500"/>
          </a:bodyPr>
          <a:lstStyle/>
          <a:p>
            <a:pPr algn="l">
              <a:lnSpc>
                <a:spcPct val="150000"/>
              </a:lnSpc>
            </a:pP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endPar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AKSHATA LAXMAN PATIL</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ANUSHRI DEVIDAS SAMRUT</a:t>
            </a:r>
            <a:endParaRPr lang="en-US"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IN" dirty="0">
                <a:latin typeface="Times New Roman" panose="02020603050405020304" pitchFamily="18" charset="0"/>
                <a:cs typeface="Times New Roman" panose="02020603050405020304" pitchFamily="18" charset="0"/>
              </a:rPr>
              <a:t>Bharath M N</a:t>
            </a:r>
            <a:endParaRPr lang="en-IN" dirty="0">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IN" dirty="0">
                <a:latin typeface="Times New Roman" panose="02020603050405020304" pitchFamily="18" charset="0"/>
                <a:cs typeface="Times New Roman" panose="02020603050405020304" pitchFamily="18" charset="0"/>
              </a:rPr>
              <a:t>GOWTHAM T H</a:t>
            </a:r>
            <a:endParaRPr lang="en-IN" dirty="0">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IN" dirty="0">
                <a:latin typeface="Times New Roman" panose="02020603050405020304" pitchFamily="18" charset="0"/>
                <a:cs typeface="Times New Roman" panose="02020603050405020304" pitchFamily="18" charset="0"/>
              </a:rPr>
              <a:t>Manu D P</a:t>
            </a:r>
            <a:endParaRPr lang="en-IN" dirty="0">
              <a:latin typeface="Times New Roman" panose="02020603050405020304" pitchFamily="18" charset="0"/>
              <a:cs typeface="Times New Roman" panose="02020603050405020304" pitchFamily="18" charset="0"/>
            </a:endParaRPr>
          </a:p>
          <a:p>
            <a:pPr algn="l">
              <a:lnSpc>
                <a:spcPct val="150000"/>
              </a:lnSpc>
              <a:spcBef>
                <a:spcPts val="100"/>
              </a:spcBef>
              <a:spcAft>
                <a:spcPts val="100"/>
              </a:spcAft>
            </a:pPr>
            <a:r>
              <a:rPr lang="en-IN" dirty="0">
                <a:latin typeface="Times New Roman" panose="02020603050405020304" pitchFamily="18" charset="0"/>
                <a:cs typeface="Times New Roman" panose="02020603050405020304" pitchFamily="18" charset="0"/>
              </a:rPr>
              <a:t>RAKESH B O</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1395" y="914400"/>
            <a:ext cx="11322685" cy="5434330"/>
          </a:xfrm>
        </p:spPr>
        <p:txBody>
          <a:bodyPr/>
          <a:p>
            <a:pPr marL="0" indent="0" algn="l"/>
            <a:r>
              <a:rPr lang="en-US" altLang="en-GB" sz="2000">
                <a:solidFill>
                  <a:schemeClr val="accent6">
                    <a:lumMod val="10000"/>
                  </a:schemeClr>
                </a:solidFill>
                <a:latin typeface="Times New Roman" panose="02020603050405020304" pitchFamily="18" charset="0"/>
                <a:cs typeface="Times New Roman" panose="02020603050405020304" pitchFamily="18" charset="0"/>
              </a:rPr>
              <a:t>1.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The liver is a vital organ responsible for detoxification, metabolism, protein synthesis, and digestion.</a:t>
            </a: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r>
              <a:rPr lang="en-US" altLang="en-GB" sz="2000">
                <a:solidFill>
                  <a:schemeClr val="accent6">
                    <a:lumMod val="10000"/>
                  </a:schemeClr>
                </a:solidFill>
                <a:latin typeface="Times New Roman" panose="02020603050405020304" pitchFamily="18" charset="0"/>
                <a:cs typeface="Times New Roman" panose="02020603050405020304" pitchFamily="18" charset="0"/>
              </a:rPr>
              <a:t>2.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Common liver diseases include hepatitis, fatty liver, cirrhosis, and liver cancer, affecting its structure and </a:t>
            </a:r>
            <a:r>
              <a:rPr lang="en-US" altLang="en-GB" sz="2000">
                <a:solidFill>
                  <a:schemeClr val="accent6">
                    <a:lumMod val="10000"/>
                  </a:schemeClr>
                </a:solidFill>
                <a:latin typeface="Times New Roman" panose="02020603050405020304" pitchFamily="18" charset="0"/>
                <a:cs typeface="Times New Roman" panose="02020603050405020304" pitchFamily="18" charset="0"/>
              </a:rPr>
              <a:t>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function.</a:t>
            </a: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r>
              <a:rPr lang="en-US" altLang="en-GB" sz="2000">
                <a:solidFill>
                  <a:schemeClr val="accent6">
                    <a:lumMod val="10000"/>
                  </a:schemeClr>
                </a:solidFill>
                <a:latin typeface="Times New Roman" panose="02020603050405020304" pitchFamily="18" charset="0"/>
                <a:cs typeface="Times New Roman" panose="02020603050405020304" pitchFamily="18" charset="0"/>
              </a:rPr>
              <a:t>3.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Liver diseases can result from viral infections, alcohol consumption, obesity, genetic disorders, or </a:t>
            </a:r>
            <a:r>
              <a:rPr lang="en-US" altLang="en-GB" sz="2000">
                <a:solidFill>
                  <a:schemeClr val="accent6">
                    <a:lumMod val="10000"/>
                  </a:schemeClr>
                </a:solidFill>
                <a:latin typeface="Times New Roman" panose="02020603050405020304" pitchFamily="18" charset="0"/>
                <a:cs typeface="Times New Roman" panose="02020603050405020304" pitchFamily="18" charset="0"/>
              </a:rPr>
              <a:t>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exposure </a:t>
            </a:r>
            <a:r>
              <a:rPr lang="en-US" altLang="en-GB" sz="2000">
                <a:solidFill>
                  <a:schemeClr val="accent6">
                    <a:lumMod val="10000"/>
                  </a:schemeClr>
                </a:solidFill>
                <a:latin typeface="Times New Roman" panose="02020603050405020304" pitchFamily="18" charset="0"/>
                <a:cs typeface="Times New Roman" panose="02020603050405020304" pitchFamily="18" charset="0"/>
              </a:rPr>
              <a:t>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to</a:t>
            </a:r>
            <a:r>
              <a:rPr lang="en-US" altLang="en-GB" sz="2000">
                <a:solidFill>
                  <a:schemeClr val="accent6">
                    <a:lumMod val="10000"/>
                  </a:schemeClr>
                </a:solidFill>
                <a:latin typeface="Times New Roman" panose="02020603050405020304" pitchFamily="18" charset="0"/>
                <a:cs typeface="Times New Roman" panose="02020603050405020304" pitchFamily="18" charset="0"/>
              </a:rPr>
              <a:t>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toxins.</a:t>
            </a: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br>
              <a:rPr lang="en-GB" altLang="en-US" sz="2000">
                <a:solidFill>
                  <a:schemeClr val="accent6">
                    <a:lumMod val="10000"/>
                  </a:schemeClr>
                </a:solidFill>
                <a:latin typeface="Times New Roman" panose="02020603050405020304" pitchFamily="18" charset="0"/>
                <a:cs typeface="Times New Roman" panose="02020603050405020304" pitchFamily="18" charset="0"/>
              </a:rPr>
            </a:br>
            <a:r>
              <a:rPr lang="en-US" altLang="en-GB" sz="2000">
                <a:solidFill>
                  <a:schemeClr val="accent6">
                    <a:lumMod val="10000"/>
                  </a:schemeClr>
                </a:solidFill>
                <a:latin typeface="Times New Roman" panose="02020603050405020304" pitchFamily="18" charset="0"/>
                <a:cs typeface="Times New Roman" panose="02020603050405020304" pitchFamily="18" charset="0"/>
              </a:rPr>
              <a:t>4.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Liver diseases are a significant health concern worldwide, requiring early detection and treatment to </a:t>
            </a:r>
            <a:r>
              <a:rPr lang="en-US" altLang="en-GB" sz="2000">
                <a:solidFill>
                  <a:schemeClr val="accent6">
                    <a:lumMod val="10000"/>
                  </a:schemeClr>
                </a:solidFill>
                <a:latin typeface="Times New Roman" panose="02020603050405020304" pitchFamily="18" charset="0"/>
                <a:cs typeface="Times New Roman" panose="02020603050405020304" pitchFamily="18" charset="0"/>
              </a:rPr>
              <a:t> 				</a:t>
            </a:r>
            <a:r>
              <a:rPr lang="en-GB" altLang="en-US" sz="2000">
                <a:solidFill>
                  <a:schemeClr val="accent6">
                    <a:lumMod val="10000"/>
                  </a:schemeClr>
                </a:solidFill>
                <a:latin typeface="Times New Roman" panose="02020603050405020304" pitchFamily="18" charset="0"/>
                <a:cs typeface="Times New Roman" panose="02020603050405020304" pitchFamily="18" charset="0"/>
              </a:rPr>
              <a:t>prevent severe complications like liver failure.</a:t>
            </a:r>
            <a:endParaRPr lang="en-GB" altLang="en-US" sz="200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85420" y="172085"/>
            <a:ext cx="6957060" cy="822325"/>
          </a:xfrm>
          <a:prstGeom prst="rect">
            <a:avLst/>
          </a:prstGeom>
          <a:noFill/>
        </p:spPr>
        <p:txBody>
          <a:bodyPr wrap="square" rtlCol="0">
            <a:noAutofit/>
          </a:bodyPr>
          <a:p>
            <a:r>
              <a:rPr lang="en-US" altLang="en-GB" sz="4800" b="1">
                <a:latin typeface="Times New Roman" panose="02020603050405020304" pitchFamily="18" charset="0"/>
                <a:cs typeface="Times New Roman" panose="02020603050405020304" pitchFamily="18" charset="0"/>
              </a:rPr>
              <a:t>INTRODUCTION</a:t>
            </a:r>
            <a:endParaRPr lang="en-US" altLang="en-GB" sz="4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641848" cy="716437"/>
          </a:xfrm>
        </p:spPr>
        <p:txBody>
          <a:bodyPr/>
          <a:lstStyle/>
          <a:p>
            <a:r>
              <a:rPr lang="en-US" b="1" dirty="0">
                <a:latin typeface="Times New Roman" panose="02020603050405020304" pitchFamily="18" charset="0"/>
                <a:cs typeface="Times New Roman" panose="02020603050405020304" pitchFamily="18" charset="0"/>
              </a:rPr>
              <a:t>EDA</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12536" y="737474"/>
            <a:ext cx="8766927"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 Visualize Missing values                                                             Cleaned Missing values        </a:t>
            </a:r>
            <a:endParaRPr lang="en-IN" dirty="0"/>
          </a:p>
        </p:txBody>
      </p:sp>
      <p:pic>
        <p:nvPicPr>
          <p:cNvPr id="6" name="Picture 5"/>
          <p:cNvPicPr>
            <a:picLocks noChangeAspect="1"/>
          </p:cNvPicPr>
          <p:nvPr/>
        </p:nvPicPr>
        <p:blipFill>
          <a:blip r:embed="rId1"/>
          <a:stretch>
            <a:fillRect/>
          </a:stretch>
        </p:blipFill>
        <p:spPr>
          <a:xfrm>
            <a:off x="793634" y="1497175"/>
            <a:ext cx="4848214" cy="4939646"/>
          </a:xfrm>
          <a:prstGeom prst="rect">
            <a:avLst/>
          </a:prstGeom>
        </p:spPr>
      </p:pic>
      <p:pic>
        <p:nvPicPr>
          <p:cNvPr id="8" name="Picture 7"/>
          <p:cNvPicPr>
            <a:picLocks noChangeAspect="1"/>
          </p:cNvPicPr>
          <p:nvPr/>
        </p:nvPicPr>
        <p:blipFill>
          <a:blip r:embed="rId2"/>
          <a:stretch>
            <a:fillRect/>
          </a:stretch>
        </p:blipFill>
        <p:spPr>
          <a:xfrm>
            <a:off x="6779232" y="1483035"/>
            <a:ext cx="4619134" cy="49679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27044" cy="1055802"/>
          </a:xfrm>
        </p:spPr>
        <p:txBody>
          <a:bodyPr/>
          <a:lstStyle/>
          <a:p>
            <a:r>
              <a:rPr lang="en-US" b="1" dirty="0">
                <a:latin typeface="Times New Roman" panose="02020603050405020304" pitchFamily="18" charset="0"/>
                <a:cs typeface="Times New Roman" panose="02020603050405020304" pitchFamily="18" charset="0"/>
              </a:rPr>
              <a:t>MODEL</a:t>
            </a:r>
            <a:r>
              <a:rPr lang="en-US" dirty="0"/>
              <a:t> </a:t>
            </a:r>
            <a:r>
              <a:rPr lang="en-US" b="1" dirty="0">
                <a:latin typeface="Times New Roman" panose="02020603050405020304" pitchFamily="18" charset="0"/>
                <a:cs typeface="Times New Roman" panose="02020603050405020304" pitchFamily="18" charset="0"/>
              </a:rPr>
              <a:t>BUILDING</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3356" y="1027522"/>
            <a:ext cx="11425287"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model-building process involved the application of five machine learning algorithms, namely:</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 (SVM)</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K-Nearest Neighbor (KNN) Classifier</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Classifier</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Boosting Classifier</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Model Evaluation and Selection</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 confusion matrix and classification report were generated for all models to provide a detailed understanding of their performance. Among the five models, Logistic Regression outperformed the others, delivering the highest accuracy and balanced performance across all evaluation metrics.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Logistic Regression </a:t>
            </a:r>
            <a:r>
              <a:rPr lang="en-US" sz="2000" dirty="0">
                <a:latin typeface="Times New Roman" panose="02020603050405020304" pitchFamily="18" charset="0"/>
                <a:cs typeface="Times New Roman" panose="02020603050405020304" pitchFamily="18" charset="0"/>
              </a:rPr>
              <a:t>model was finalized as the best-performing model for this classification task due to its simplicity, robustness, and superior accuracy.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4562" y="94268"/>
            <a:ext cx="5449824" cy="936930"/>
          </a:xfrm>
        </p:spPr>
        <p:txBody>
          <a:bodyPr anchor="b"/>
          <a:lstStyle/>
          <a:p>
            <a:r>
              <a:rPr lang="en-US" b="1" dirty="0">
                <a:latin typeface="Times New Roman" panose="02020603050405020304" pitchFamily="18" charset="0"/>
                <a:cs typeface="Times New Roman" panose="02020603050405020304" pitchFamily="18" charset="0"/>
              </a:rPr>
              <a:t>CHALLENGES</a:t>
            </a:r>
            <a:endParaRPr lang="en-US" b="1"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0"/>
          </p:nvPr>
        </p:nvSpPr>
        <p:spPr>
          <a:xfrm>
            <a:off x="565608" y="1117076"/>
            <a:ext cx="10297773" cy="5538247"/>
          </a:xfrm>
        </p:spPr>
        <p:txBody>
          <a:bodyPr/>
          <a:lstStyle/>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Imbalanced Dataset</a:t>
            </a:r>
            <a:br>
              <a:rPr lang="en-US" sz="1800"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The dataset had an uneven distribution of classes, with significantly fewer instances of liver disease. This imbalance posed challenges in training the models effectively and achieving unbiased predictions.</a:t>
            </a:r>
            <a:endParaRPr lang="en-US" sz="1800" cap="none"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Feature Selection</a:t>
            </a:r>
            <a:br>
              <a:rPr lang="en-US" sz="1800"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Irrelevant or redundant features could lead to overfitting or decreased model performance, requiring careful preprocessing and feature engineering.</a:t>
            </a:r>
            <a:endParaRPr lang="en-US" sz="1800" cap="none"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Overfitting in Complex Models</a:t>
            </a:r>
            <a:br>
              <a:rPr lang="en-US" sz="1800"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Advanced models like gradient boosting and random forest were prone to overfitting due to their complexity, especially on a smaller dataset. </a:t>
            </a:r>
            <a:endParaRPr lang="en-US" sz="1800" cap="none"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Hyperparameter Tuning</a:t>
            </a:r>
            <a:br>
              <a:rPr lang="en-US" sz="1800"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Achieving optimal performance for models like SVM, KNN, and gradient boosting required extensive hyperparameter tuning.</a:t>
            </a:r>
            <a:endParaRPr lang="en-US"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371761" y="4883085"/>
            <a:ext cx="184731" cy="369332"/>
          </a:xfrm>
          <a:prstGeom prst="rect">
            <a:avLst/>
          </a:prstGeom>
          <a:noFill/>
        </p:spPr>
        <p:txBody>
          <a:bodyPr wrap="non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9427" y="-103693"/>
            <a:ext cx="10077254" cy="914400"/>
          </a:xfrm>
        </p:spPr>
        <p:txBody>
          <a:bodyPr/>
          <a:lstStyle/>
          <a:p>
            <a:r>
              <a:rPr lang="en-US" sz="4800" b="1" dirty="0">
                <a:latin typeface="Times New Roman" panose="02020603050405020304" pitchFamily="18" charset="0"/>
                <a:cs typeface="Times New Roman" panose="02020603050405020304" pitchFamily="18" charset="0"/>
              </a:rPr>
              <a:t>TO OVERCOME CHALLENGES:</a:t>
            </a:r>
            <a:endParaRPr lang="en-US" sz="4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77047" y="1081287"/>
            <a:ext cx="9426102" cy="4524315"/>
          </a:xfrm>
          <a:prstGeom prst="rect">
            <a:avLst/>
          </a:prstGeom>
          <a:noFill/>
        </p:spPr>
        <p:txBody>
          <a:bodyPr wrap="square" rtlCol="0">
            <a:spAutoFit/>
          </a:bodyPr>
          <a:lstStyle/>
          <a:p>
            <a:pPr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Imbalanced Dataset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Resampled the dataset using oversampling and under sampling techniques during preprocessing to balance class distribution.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low-variance features and conducted preprocessing steps like normalization to ensure relevant data is retained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Employed grid search and randomized search for efficient hyperparameter optimization.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0510"/>
            <a:ext cx="9119235" cy="716280"/>
          </a:xfrm>
        </p:spPr>
        <p:txBody>
          <a:bodyPr/>
          <a:p>
            <a:r>
              <a:rPr lang="en-US" sz="4800" b="1">
                <a:solidFill>
                  <a:schemeClr val="tx1"/>
                </a:solidFill>
                <a:latin typeface="Times New Roman" panose="02020603050405020304" pitchFamily="18" charset="0"/>
                <a:cs typeface="Times New Roman" panose="02020603050405020304" pitchFamily="18" charset="0"/>
                <a:sym typeface="+mn-ea"/>
              </a:rPr>
              <a:t>DEPLOYMENT</a:t>
            </a:r>
            <a:r>
              <a:rPr lang="en-US" sz="48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 </a:t>
            </a:r>
            <a:endParaRPr lang="en-US" altLang="en-GB" sz="4800"/>
          </a:p>
        </p:txBody>
      </p:sp>
      <p:sp>
        <p:nvSpPr>
          <p:cNvPr id="4" name="Slide Number Placeholder 3"/>
          <p:cNvSpPr>
            <a:spLocks noGrp="1"/>
          </p:cNvSpPr>
          <p:nvPr>
            <p:ph type="sldNum" sz="quarter" idx="4"/>
          </p:nvPr>
        </p:nvSpPr>
        <p:spPr/>
        <p:txBody>
          <a:bodyPr/>
          <a:p>
            <a:fld id="{58FB4751-880F-D840-AAA9-3A15815CC996}" type="slidenum">
              <a:rPr lang="en-US" smtClean="0"/>
            </a:fld>
            <a:endParaRPr lang="en-US" dirty="0"/>
          </a:p>
        </p:txBody>
      </p:sp>
      <p:pic>
        <p:nvPicPr>
          <p:cNvPr id="6" name="Picture 5" descr="Screenshot 2025-01-07 110035"/>
          <p:cNvPicPr>
            <a:picLocks noChangeAspect="1"/>
          </p:cNvPicPr>
          <p:nvPr/>
        </p:nvPicPr>
        <p:blipFill>
          <a:blip r:embed="rId1"/>
          <a:stretch>
            <a:fillRect/>
          </a:stretch>
        </p:blipFill>
        <p:spPr>
          <a:xfrm>
            <a:off x="401955" y="986790"/>
            <a:ext cx="4669790" cy="5434330"/>
          </a:xfrm>
          <a:prstGeom prst="rect">
            <a:avLst/>
          </a:prstGeom>
        </p:spPr>
      </p:pic>
      <p:pic>
        <p:nvPicPr>
          <p:cNvPr id="7" name="Picture 6" descr="Screenshot 2025-01-07 110104"/>
          <p:cNvPicPr>
            <a:picLocks noChangeAspect="1"/>
          </p:cNvPicPr>
          <p:nvPr/>
        </p:nvPicPr>
        <p:blipFill>
          <a:blip r:embed="rId2"/>
          <a:stretch>
            <a:fillRect/>
          </a:stretch>
        </p:blipFill>
        <p:spPr>
          <a:xfrm>
            <a:off x="6096000" y="986790"/>
            <a:ext cx="5257800" cy="5530215"/>
          </a:xfrm>
          <a:prstGeom prst="rect">
            <a:avLst/>
          </a:prstGeom>
        </p:spPr>
      </p:pic>
      <p:sp>
        <p:nvSpPr>
          <p:cNvPr id="8" name="Text Box 7"/>
          <p:cNvSpPr txBox="1"/>
          <p:nvPr/>
        </p:nvSpPr>
        <p:spPr>
          <a:xfrm>
            <a:off x="5718810" y="270510"/>
            <a:ext cx="4923155" cy="379730"/>
          </a:xfrm>
          <a:prstGeom prst="rect">
            <a:avLst/>
          </a:prstGeom>
          <a:noFill/>
        </p:spPr>
        <p:txBody>
          <a:bodyPr wrap="square" rtlCol="0">
            <a:noAutofit/>
          </a:bodyPr>
          <a:p>
            <a:r>
              <a:rPr lang="en-GB" altLang="en-US" sz="1400" u="sng">
                <a:solidFill>
                  <a:srgbClr val="00B0F0"/>
                </a:solidFill>
                <a:latin typeface="Times New Roman" panose="02020603050405020304" pitchFamily="18" charset="0"/>
                <a:cs typeface="Times New Roman" panose="02020603050405020304" pitchFamily="18" charset="0"/>
              </a:rPr>
              <a:t>https://excelr-project-cqcpx3buzrdeav5wvmpcdu.streamlit.app/</a:t>
            </a:r>
            <a:endParaRPr lang="en-GB" altLang="en-US" sz="1400" u="sng">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5641848" cy="1459149"/>
          </a:xfrm>
        </p:spPr>
        <p:txBody>
          <a:bodyPr/>
          <a:lstStyle/>
          <a:p>
            <a:r>
              <a:rPr lang="en-IN" sz="4800" b="1" dirty="0">
                <a:latin typeface="Times New Roman" panose="02020603050405020304" pitchFamily="18" charset="0"/>
                <a:cs typeface="Times New Roman" panose="02020603050405020304" pitchFamily="18" charset="0"/>
              </a:rPr>
              <a:t>Conclusion:</a:t>
            </a:r>
            <a:br>
              <a:rPr lang="en-IN" sz="4800" b="1" dirty="0">
                <a:latin typeface="Times New Roman" panose="02020603050405020304" pitchFamily="18" charset="0"/>
                <a:cs typeface="Times New Roman" panose="02020603050405020304" pitchFamily="18" charset="0"/>
              </a:rPr>
            </a:br>
            <a:endParaRPr lang="en-US" dirty="0"/>
          </a:p>
        </p:txBody>
      </p:sp>
      <p:sp>
        <p:nvSpPr>
          <p:cNvPr id="2" name="TextBox 1"/>
          <p:cNvSpPr txBox="1"/>
          <p:nvPr/>
        </p:nvSpPr>
        <p:spPr>
          <a:xfrm>
            <a:off x="2300140" y="1564849"/>
            <a:ext cx="8173039" cy="280698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liver disease prediction project demonstrated the effectiveness of machine learning models, with logistic regression emerging as the most accurate and interpretable model. This project addresses the gap by providing a reliable and efficient tool to predict liver disease using machine learning models. It empowers healthcare professionals with data-driven insights, improving diagnostic accuracy and enabling proactive patient care.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datastoreItem>
</file>

<file path=customXml/itemProps2.xml><?xml version="1.0" encoding="utf-8"?>
<ds:datastoreItem xmlns:ds="http://schemas.openxmlformats.org/officeDocument/2006/customXml" ds:itemID="{85DF9CEC-52C2-4D14-B2F5-11176002A8B6}">
  <ds:schemaRefs/>
</ds:datastoreItem>
</file>

<file path=customXml/itemProps3.xml><?xml version="1.0" encoding="utf-8"?>
<ds:datastoreItem xmlns:ds="http://schemas.openxmlformats.org/officeDocument/2006/customXml" ds:itemID="{1249AD37-9510-4A2D-B790-12C439A83F93}">
  <ds:schemaRefs/>
</ds:datastoreItem>
</file>

<file path=docProps/app.xml><?xml version="1.0" encoding="utf-8"?>
<Properties xmlns="http://schemas.openxmlformats.org/officeDocument/2006/extended-properties" xmlns:vt="http://schemas.openxmlformats.org/officeDocument/2006/docPropsVTypes">
  <Template>{45AD4D50-3667-4415-A622-C08FDAC8DDAB}tf11964407_win32</Template>
  <TotalTime>0</TotalTime>
  <Words>3168</Words>
  <Application>WPS Presentation</Application>
  <PresentationFormat>Widescreen</PresentationFormat>
  <Paragraphs>57</Paragraphs>
  <Slides>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Sagona Book</vt:lpstr>
      <vt:lpstr>PMingLiU-ExtB</vt:lpstr>
      <vt:lpstr>Courier New</vt:lpstr>
      <vt:lpstr>Arial Black</vt:lpstr>
      <vt:lpstr>Times New Roman</vt:lpstr>
      <vt:lpstr>Gill Sans Nova Light</vt:lpstr>
      <vt:lpstr>Segoe Print</vt:lpstr>
      <vt:lpstr>Microsoft YaHei</vt:lpstr>
      <vt:lpstr>Arial Unicode MS</vt:lpstr>
      <vt:lpstr>Calibri</vt:lpstr>
      <vt:lpstr>Custom</vt:lpstr>
      <vt:lpstr>Predict Liver Disease</vt:lpstr>
      <vt:lpstr>Group:3</vt:lpstr>
      <vt:lpstr>1. The liver is a vital organ responsible for detoxification, metabolism, protein synthesis, and digestion.   2. Common liver diseases include hepatitis, fatty liver, cirrhosis, and liver cancer, affecting its structure and     				          function.   3. Liver diseases can result from viral infections, alcohol consumption, obesity, genetic disorders, or 					     exposure  to toxins.   4. Liver diseases are a significant health concern worldwide, requiring early detection and treatment to  				prevent severe complications like liver failure.</vt:lpstr>
      <vt:lpstr>EDA</vt:lpstr>
      <vt:lpstr>MODEL BUILDING</vt:lpstr>
      <vt:lpstr>CHALLENGES</vt:lpstr>
      <vt:lpstr>TO OVERCOME CHALLENGES:</vt:lpstr>
      <vt:lpstr>DEPLOYMENT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Akshata Patil</dc:creator>
  <cp:lastModifiedBy>DD Brothers.</cp:lastModifiedBy>
  <cp:revision>7</cp:revision>
  <dcterms:created xsi:type="dcterms:W3CDTF">2025-01-03T12:43:00Z</dcterms:created>
  <dcterms:modified xsi:type="dcterms:W3CDTF">2025-01-07T08:35:11Z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DD03E82F3C664B7F926EA3F173EE0D0F_12</vt:lpwstr>
  </property>
  <property fmtid="{D5CDD505-2E9C-101B-9397-08002B2CF9AE}" pid="5" name="KSOProductBuildVer">
    <vt:lpwstr>2057-12.2.0.18639</vt:lpwstr>
  </property>
</Properties>
</file>