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gomir Manuel" initials="DM" lastIdx="1" clrIdx="0">
    <p:extLst>
      <p:ext uri="{19B8F6BF-5375-455C-9EA6-DF929625EA0E}">
        <p15:presenceInfo xmlns:p15="http://schemas.microsoft.com/office/powerpoint/2012/main" userId="72492aa50e5f59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A0264-7141-4828-A2B3-FEA265CCD0E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9856A-6966-4B77-A4BF-770EAA4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9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1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CCA51-1D8A-4288-BD00-124BBC5EF36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5561-73D9-4360-8F2E-BA97A7A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3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1553477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 TREES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3443"/>
            <a:ext cx="9144000" cy="2917295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DATA STRUCTURES AND ALGORITHMS</a:t>
            </a:r>
          </a:p>
          <a:p>
            <a:r>
              <a:rPr lang="en-US" sz="4000" b="1" dirty="0" smtClean="0"/>
              <a:t>LECTURE 1</a:t>
            </a:r>
            <a:endParaRPr lang="en-US" sz="4000" b="1" dirty="0"/>
          </a:p>
          <a:p>
            <a:endParaRPr lang="en-US" sz="3600" dirty="0" smtClean="0"/>
          </a:p>
          <a:p>
            <a:r>
              <a:rPr lang="en-US" sz="3600" dirty="0" smtClean="0"/>
              <a:t>							</a:t>
            </a:r>
            <a:r>
              <a:rPr lang="en-US" sz="2800" dirty="0" smtClean="0"/>
              <a:t>Prof: Manu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04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4047"/>
          </a:xfrm>
        </p:spPr>
        <p:txBody>
          <a:bodyPr>
            <a:normAutofit/>
          </a:bodyPr>
          <a:lstStyle/>
          <a:p>
            <a:r>
              <a:rPr lang="en-US" dirty="0" smtClean="0"/>
              <a:t>To keep the tree balanced, we use some </a:t>
            </a:r>
            <a:r>
              <a:rPr lang="en-US" dirty="0" err="1" smtClean="0"/>
              <a:t>trickies</a:t>
            </a:r>
            <a:r>
              <a:rPr lang="en-US" dirty="0" smtClean="0"/>
              <a:t> called ROTATIONS. There are 4 of them: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 </a:t>
            </a:r>
            <a:r>
              <a:rPr lang="en-US" dirty="0" err="1" smtClean="0"/>
              <a:t>Right</a:t>
            </a:r>
            <a:r>
              <a:rPr lang="en-US" dirty="0" smtClean="0"/>
              <a:t> Rotation or Simple Left Rotation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Left </a:t>
            </a:r>
            <a:r>
              <a:rPr lang="en-US" dirty="0" err="1" smtClean="0"/>
              <a:t>Left</a:t>
            </a:r>
            <a:r>
              <a:rPr lang="en-US" dirty="0" smtClean="0"/>
              <a:t> Rotation or Simple Right Rotation.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Left Right Rotation or Double Right Rotation.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 Left Rotation or Double Left Rotation.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Now, we will see some examples to understand how they work. The example shows 4 cases which happen when we insert a new node. They work in mirror for when deleting a node.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1" r="20132" b="32387"/>
          <a:stretch/>
        </p:blipFill>
        <p:spPr>
          <a:xfrm>
            <a:off x="8028433" y="2209800"/>
            <a:ext cx="3566160" cy="3340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 t="11531" r="15186" b="8876"/>
          <a:stretch/>
        </p:blipFill>
        <p:spPr>
          <a:xfrm>
            <a:off x="4096512" y="1563624"/>
            <a:ext cx="3886200" cy="50109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14820" r="27916" b="40171"/>
          <a:stretch/>
        </p:blipFill>
        <p:spPr>
          <a:xfrm>
            <a:off x="463296" y="2502053"/>
            <a:ext cx="3468624" cy="3144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121"/>
            <a:ext cx="7108767" cy="1097915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cases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55" y="1705214"/>
            <a:ext cx="10515600" cy="4351338"/>
          </a:xfrm>
        </p:spPr>
        <p:txBody>
          <a:bodyPr/>
          <a:lstStyle/>
          <a:p>
            <a:r>
              <a:rPr lang="en-US" dirty="0" smtClean="0"/>
              <a:t>1. Simple Left Rotation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4690" y="3602736"/>
                <a:ext cx="1394460" cy="372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𝑛𝑠𝑒𝑟𝑡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9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690" y="3602736"/>
                <a:ext cx="1394460" cy="372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43073" y="3601132"/>
                <a:ext cx="1394460" cy="38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073" y="3601132"/>
                <a:ext cx="1394460" cy="384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017281" y="1883664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7445" y="3601132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37747" y="5365742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7235" y="2317387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53820" y="4360646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49668" y="4279392"/>
            <a:ext cx="36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7251" y="4626032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4211" y="2492510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5" t="17334" r="37422" b="32400"/>
          <a:stretch/>
        </p:blipFill>
        <p:spPr>
          <a:xfrm>
            <a:off x="3675998" y="1225296"/>
            <a:ext cx="4062167" cy="4846319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06623" y="1156574"/>
            <a:ext cx="10515600" cy="4351338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Simple Right Rotation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07258" y="3054096"/>
                <a:ext cx="1394460" cy="372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𝑛𝑠𝑒𝑟𝑡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58" y="3054096"/>
                <a:ext cx="1394460" cy="372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15641" y="3052492"/>
                <a:ext cx="1394460" cy="38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41" y="3052492"/>
                <a:ext cx="1394460" cy="3843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510529" y="1225296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88849" y="2962911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44112" y="4526932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1" t="17200" r="28489" b="42400"/>
          <a:stretch/>
        </p:blipFill>
        <p:spPr>
          <a:xfrm>
            <a:off x="8064175" y="1859344"/>
            <a:ext cx="3099816" cy="277063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1" t="17867" r="43556" b="47066"/>
          <a:stretch/>
        </p:blipFill>
        <p:spPr>
          <a:xfrm>
            <a:off x="724457" y="2121408"/>
            <a:ext cx="2405311" cy="287544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833539" y="1859344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57267" y="3426249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51971" y="3426249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26155" y="1936742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2795" y="4023424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887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15" y="3084330"/>
            <a:ext cx="3884295" cy="353293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t="7759" r="4132" b="15761"/>
          <a:stretch/>
        </p:blipFill>
        <p:spPr>
          <a:xfrm>
            <a:off x="7820346" y="1462866"/>
            <a:ext cx="2130552" cy="21854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0" t="7697" r="21139" b="39503"/>
          <a:stretch/>
        </p:blipFill>
        <p:spPr>
          <a:xfrm>
            <a:off x="1122762" y="1594628"/>
            <a:ext cx="1737360" cy="15087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5" t="10086" r="20515" b="23353"/>
          <a:stretch/>
        </p:blipFill>
        <p:spPr>
          <a:xfrm>
            <a:off x="4494414" y="1430292"/>
            <a:ext cx="1691640" cy="190195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8926" y="155448"/>
            <a:ext cx="10708193" cy="1274844"/>
          </a:xfrm>
        </p:spPr>
        <p:txBody>
          <a:bodyPr/>
          <a:lstStyle/>
          <a:p>
            <a:r>
              <a:rPr lang="en-US" dirty="0" smtClean="0"/>
              <a:t>3. Double Left Rotation – consists of two rotations, one to left and one to right. Be x the node in cause. We perform one rotation to right having the left child of x as a root and then a left rotation from x.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1196" y="1955866"/>
                <a:ext cx="1394460" cy="372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𝑛𝑠𝑒𝑟𝑡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7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196" y="1955866"/>
                <a:ext cx="1394460" cy="3721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25886" y="1927620"/>
                <a:ext cx="1394460" cy="38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86" y="1927620"/>
                <a:ext cx="1394460" cy="3843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091802" y="1245626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5485" y="1946927"/>
            <a:ext cx="36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6670" y="2555574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88886" y="1490012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3737" y="2127290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19277" y="4658628"/>
                <a:ext cx="1394460" cy="38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77" y="4658628"/>
                <a:ext cx="1394460" cy="384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/>
          <p:cNvSpPr txBox="1">
            <a:spLocks/>
          </p:cNvSpPr>
          <p:nvPr/>
        </p:nvSpPr>
        <p:spPr>
          <a:xfrm>
            <a:off x="6586837" y="3803904"/>
            <a:ext cx="5172347" cy="262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OBS: We cannot perform single left rotation because 8 will became the root and there won’t be a BST. The right node will be 7 which is greater than 8. Contradiction!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05" y="1311490"/>
            <a:ext cx="2857500" cy="2857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2" y="1417093"/>
            <a:ext cx="2857500" cy="2857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8926" y="155448"/>
            <a:ext cx="10708193" cy="127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  <a:r>
              <a:rPr lang="en-US" dirty="0" smtClean="0"/>
              <a:t>. Double Right Rotation – consists of two rotations, one to left and one to right. Be x the node in cause. We perform one rotation to left having the right child of x as a root and then a right rotation from x.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1196" y="1955866"/>
                <a:ext cx="1394460" cy="372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𝑛𝑠𝑒𝑟𝑡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196" y="1955866"/>
                <a:ext cx="1394460" cy="3721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25886" y="1927620"/>
                <a:ext cx="1394460" cy="38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86" y="1927620"/>
                <a:ext cx="1394460" cy="3843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91187" y="1364689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0172" y="2194439"/>
            <a:ext cx="36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48655" y="3192200"/>
            <a:ext cx="33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1181" y="1503943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1542" y="2706950"/>
            <a:ext cx="4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19277" y="4658628"/>
                <a:ext cx="1394460" cy="38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77" y="4658628"/>
                <a:ext cx="1394460" cy="384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29" y="1265298"/>
            <a:ext cx="2857500" cy="2857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23" y="3660726"/>
            <a:ext cx="322793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6" y="365125"/>
            <a:ext cx="5303520" cy="5636664"/>
          </a:xfrm>
        </p:spPr>
        <p:txBody>
          <a:bodyPr>
            <a:normAutofit/>
          </a:bodyPr>
          <a:lstStyle/>
          <a:p>
            <a:r>
              <a:rPr lang="en-US" sz="6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LEFT ROTATION</a:t>
            </a:r>
            <a:b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937760" cy="5811838"/>
          </a:xfrm>
        </p:spPr>
      </p:pic>
    </p:spTree>
    <p:extLst>
      <p:ext uri="{BB962C8B-B14F-4D97-AF65-F5344CB8AC3E}">
        <p14:creationId xmlns:p14="http://schemas.microsoft.com/office/powerpoint/2010/main" val="21134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211345"/>
            <a:ext cx="3890356" cy="6165124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5019" y="356812"/>
            <a:ext cx="5843846" cy="5636664"/>
          </a:xfrm>
        </p:spPr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LEFT ROTATION.</a:t>
            </a:r>
            <a:b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460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4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Simulate the AVL tree for the following operations:</a:t>
            </a:r>
          </a:p>
          <a:p>
            <a:pPr>
              <a:buFontTx/>
              <a:buChar char="-"/>
            </a:pPr>
            <a:r>
              <a:rPr lang="en-US" dirty="0" smtClean="0"/>
              <a:t>Insert 7, 15, 21, 18, 20, 29, 30, 9, 8. </a:t>
            </a:r>
          </a:p>
          <a:p>
            <a:pPr>
              <a:buFontTx/>
              <a:buChar char="-"/>
            </a:pPr>
            <a:r>
              <a:rPr lang="en-US" dirty="0" smtClean="0"/>
              <a:t>Delete 20, 18 and 15.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this site </a:t>
            </a:r>
            <a:r>
              <a:rPr lang="en-US" dirty="0"/>
              <a:t>to check: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://www.cs.usfca.edu/~galles/visualization/AVLtree.html</a:t>
            </a:r>
          </a:p>
        </p:txBody>
      </p:sp>
    </p:spTree>
    <p:extLst>
      <p:ext uri="{BB962C8B-B14F-4D97-AF65-F5344CB8AC3E}">
        <p14:creationId xmlns:p14="http://schemas.microsoft.com/office/powerpoint/2010/main" val="28060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071167" cy="5919297"/>
          </a:xfrm>
        </p:spPr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b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ATTENTION: </a:t>
            </a:r>
            <a:b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SPOILERS ALERT in next pages.</a:t>
            </a:r>
            <a:b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look if you did not try by yourself.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68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2" r="863"/>
          <a:stretch/>
        </p:blipFill>
        <p:spPr>
          <a:xfrm>
            <a:off x="1080655" y="935275"/>
            <a:ext cx="10307781" cy="35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AVL? Why AVL?</a:t>
            </a:r>
            <a:endParaRPr lang="en-US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1225"/>
          </a:xfrm>
        </p:spPr>
        <p:txBody>
          <a:bodyPr>
            <a:normAutofit/>
          </a:bodyPr>
          <a:lstStyle/>
          <a:p>
            <a:r>
              <a:rPr lang="en-US" dirty="0" smtClean="0"/>
              <a:t>AVL tree is a self-balancing BST(binary search tree) where the difference between heights of left and right subtrees cannot be more than one for each node in the tree. In this case, height of a node is defined as the length of the longest downward path to a leaf.</a:t>
            </a:r>
          </a:p>
          <a:p>
            <a:r>
              <a:rPr lang="en-US" dirty="0" smtClean="0"/>
              <a:t>AVL tree is named after its inventors Georgy </a:t>
            </a:r>
            <a:r>
              <a:rPr lang="en-US" b="1" dirty="0" smtClean="0"/>
              <a:t>A</a:t>
            </a:r>
            <a:r>
              <a:rPr lang="en-US" dirty="0" smtClean="0"/>
              <a:t>delson-</a:t>
            </a:r>
            <a:r>
              <a:rPr lang="en-US" b="1" dirty="0" err="1" smtClean="0"/>
              <a:t>V</a:t>
            </a:r>
            <a:r>
              <a:rPr lang="en-US" dirty="0" err="1" smtClean="0"/>
              <a:t>elsky</a:t>
            </a:r>
            <a:r>
              <a:rPr lang="en-US" dirty="0" smtClean="0"/>
              <a:t> and </a:t>
            </a:r>
            <a:r>
              <a:rPr lang="en-US" dirty="0" err="1" smtClean="0"/>
              <a:t>Evgenii</a:t>
            </a:r>
            <a:r>
              <a:rPr lang="en-US" dirty="0" smtClean="0"/>
              <a:t> </a:t>
            </a:r>
            <a:r>
              <a:rPr lang="en-US" b="1" dirty="0" smtClean="0"/>
              <a:t>L</a:t>
            </a:r>
            <a:r>
              <a:rPr lang="en-US" dirty="0" smtClean="0"/>
              <a:t>andis.</a:t>
            </a:r>
          </a:p>
          <a:p>
            <a:r>
              <a:rPr lang="en-US" dirty="0" smtClean="0"/>
              <a:t>All operations such as Search, Insert, Delete, Minimum, Maximum, </a:t>
            </a:r>
            <a:r>
              <a:rPr lang="en-US" dirty="0" err="1" smtClean="0"/>
              <a:t>Succesor</a:t>
            </a:r>
            <a:r>
              <a:rPr lang="en-US" dirty="0" smtClean="0"/>
              <a:t>, Predecessor take O(log n), where n is the number of nodes.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7"/>
          <a:stretch/>
        </p:blipFill>
        <p:spPr>
          <a:xfrm>
            <a:off x="1014152" y="1229425"/>
            <a:ext cx="10072255" cy="43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r="23679"/>
          <a:stretch/>
        </p:blipFill>
        <p:spPr>
          <a:xfrm>
            <a:off x="116379" y="257694"/>
            <a:ext cx="6831952" cy="596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t="606"/>
          <a:stretch/>
        </p:blipFill>
        <p:spPr>
          <a:xfrm>
            <a:off x="6874625" y="20781"/>
            <a:ext cx="5126182" cy="68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11" y="1825625"/>
            <a:ext cx="1095478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https://www.geeksforgeeks.org/avl-tree-set-1-insertion/</a:t>
            </a:r>
          </a:p>
          <a:p>
            <a:r>
              <a:rPr lang="en-US" sz="2000" dirty="0"/>
              <a:t>https://www.geeksforgeeks.org/avl-tree-set-2-deletion/</a:t>
            </a:r>
          </a:p>
          <a:p>
            <a:r>
              <a:rPr lang="en-US" sz="2000" dirty="0"/>
              <a:t>https://en.wikipedia.org/wiki/AVL_tree</a:t>
            </a:r>
          </a:p>
          <a:p>
            <a:r>
              <a:rPr lang="en-US" sz="2000" dirty="0"/>
              <a:t>https://courses.csail.mit.edu/6.006/spring11/rec/rec04.pdf</a:t>
            </a:r>
          </a:p>
          <a:p>
            <a:r>
              <a:rPr lang="en-US" sz="2000" dirty="0"/>
              <a:t>https://www.cs.cmu.edu/~wlovas/15122-r11/lectures/18-avl.pdf</a:t>
            </a:r>
          </a:p>
          <a:p>
            <a:r>
              <a:rPr lang="en-US" sz="2000" dirty="0"/>
              <a:t>https://ocw.mit.edu/courses/electrical-engineering-and-computer-science/6-006-introduction-to-algorithms-fall-2011/lecture-videos/MIT6_006F11_lec06.pdf</a:t>
            </a:r>
          </a:p>
          <a:p>
            <a:r>
              <a:rPr lang="en-US" sz="2000" dirty="0"/>
              <a:t>https://ocw.mit.edu/courses/electrical-engineering-and-computer-science/6-006-introduction-to-algorithms-fall-2011/lecture-videos/MIT6_006F11_lec06_orig.pdf</a:t>
            </a:r>
          </a:p>
          <a:p>
            <a:r>
              <a:rPr lang="en-US" sz="2000" dirty="0"/>
              <a:t>https://ipfs.io/ipfs/QmXoypizjW3WknFiJnKLwHCnL72vedxjQkDDP1mXWo6uco/wiki/AVL_tree.html</a:t>
            </a:r>
          </a:p>
        </p:txBody>
      </p:sp>
    </p:spTree>
    <p:extLst>
      <p:ext uri="{BB962C8B-B14F-4D97-AF65-F5344CB8AC3E}">
        <p14:creationId xmlns:p14="http://schemas.microsoft.com/office/powerpoint/2010/main" val="40067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0023"/>
                <a:ext cx="10515600" cy="4125017"/>
              </a:xfrm>
            </p:spPr>
            <p:txBody>
              <a:bodyPr/>
              <a:lstStyle/>
              <a:p>
                <a:r>
                  <a:rPr lang="en-US" dirty="0" smtClean="0"/>
                  <a:t>Let x be a node in an AVL tree.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dirty="0" err="1" smtClean="0"/>
                  <a:t>x.right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x.left</a:t>
                </a:r>
                <a:r>
                  <a:rPr lang="en-US" dirty="0" smtClean="0"/>
                  <a:t> are the right and the left subtrees.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 a conclusion,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h𝑒𝑖𝑔h𝑡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h𝑒𝑖𝑔h𝑡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𝐵𝑆𝑇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define this number as </a:t>
                </a:r>
                <a:r>
                  <a:rPr lang="en-US" b="1" i="1" dirty="0" smtClean="0"/>
                  <a:t>BALANCE FACTOR</a:t>
                </a:r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0023"/>
                <a:ext cx="10515600" cy="4125017"/>
              </a:xfrm>
              <a:blipFill>
                <a:blip r:embed="rId2"/>
                <a:stretch>
                  <a:fillRect l="-1217" t="-2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1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7772"/>
            <a:ext cx="5751822" cy="58956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887613" y="1986742"/>
            <a:ext cx="4866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colored with yellow is the height. Here, the height is inverted as the height we know for a regular tree. In this case height is:</a:t>
            </a:r>
          </a:p>
          <a:p>
            <a:r>
              <a:rPr lang="en-US" dirty="0" smtClean="0"/>
              <a:t>height[x] = max{height[</a:t>
            </a:r>
            <a:r>
              <a:rPr lang="en-US" dirty="0" err="1" smtClean="0"/>
              <a:t>x.left</a:t>
            </a:r>
            <a:r>
              <a:rPr lang="en-US" dirty="0" smtClean="0"/>
              <a:t>], height[</a:t>
            </a:r>
            <a:r>
              <a:rPr lang="en-US" dirty="0" err="1" smtClean="0"/>
              <a:t>x.right</a:t>
            </a:r>
            <a:r>
              <a:rPr lang="en-US" dirty="0" smtClean="0"/>
              <a:t>]} + 1. We invert the height to recalculate the balance factor in O(1). </a:t>
            </a:r>
          </a:p>
          <a:p>
            <a:endParaRPr lang="en-US" dirty="0"/>
          </a:p>
          <a:p>
            <a:r>
              <a:rPr lang="en-US" dirty="0" smtClean="0"/>
              <a:t>The number colored with blue is the balance factor.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CONVENTION: the height for a NIL node is -1.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56262" y="1718831"/>
            <a:ext cx="12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  <a:r>
              <a:rPr lang="en-US" dirty="0" smtClean="0"/>
              <a:t>            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2541" y="3795614"/>
            <a:ext cx="12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            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6367" y="3815792"/>
            <a:ext cx="12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1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70C0"/>
                </a:solidFill>
              </a:rPr>
              <a:t>-1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1460" y="4667771"/>
            <a:ext cx="12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            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2898" y="4690036"/>
            <a:ext cx="12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            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5104" y="2700514"/>
            <a:ext cx="12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70C0"/>
                </a:solidFill>
              </a:rPr>
              <a:t>-1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7820" y="3735286"/>
            <a:ext cx="12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70C0"/>
                </a:solidFill>
              </a:rPr>
              <a:t>-1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5794" y="3735286"/>
            <a:ext cx="12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            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4593" y="2740955"/>
            <a:ext cx="12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70C0"/>
                </a:solidFill>
              </a:rPr>
              <a:t>-1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complexity 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9493"/>
              </a:xfrm>
            </p:spPr>
            <p:txBody>
              <a:bodyPr/>
              <a:lstStyle/>
              <a:p>
                <a:r>
                  <a:rPr lang="en-US" dirty="0" smtClean="0"/>
                  <a:t>It is important for a tree to be balance because as we know the complexity of classical operation for a BST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where h is the height of the BST. For a balanced tree, h is </a:t>
                </a:r>
                <a:r>
                  <a:rPr lang="en-US" i="1" dirty="0" smtClean="0"/>
                  <a:t>log n. </a:t>
                </a:r>
                <a:r>
                  <a:rPr lang="en-US" dirty="0" smtClean="0"/>
                  <a:t>So we reduce the number of steps exponential.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𝐴𝑉𝐿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We know that the worst case is when every node differ by 1. The maximum number will be if for every node the BF is 0 (it is perfectly balanced). This scenario is impossible all the time. So we know the following 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9493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8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that relation is true?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990600" y="1978025"/>
                <a:ext cx="10515600" cy="28295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Since we have the height h for a node, this node must have a child that has height h-1. To minimize the number of nodes in this tree we would consider that that sub-tree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nodes. Taking the property of an AVL tree into account, if one child has height h-1, the minimum height of the other child is h-2. So the left subtree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nodes, and the right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.Finally, that +1 comes because of the root.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2829502"/>
              </a:xfrm>
              <a:prstGeom prst="rect">
                <a:avLst/>
              </a:prstGeom>
              <a:blipFill>
                <a:blip r:embed="rId2"/>
                <a:stretch>
                  <a:fillRect l="-1217" t="-3441" r="-1855"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67" y="1923213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example: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90600" y="1978025"/>
                <a:ext cx="517744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Base cases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2.  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=1+1+2=4→</m:t>
                    </m:r>
                  </m:oMath>
                </a14:m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5177444" cy="4351338"/>
              </a:xfrm>
              <a:prstGeom prst="rect">
                <a:avLst/>
              </a:prstGeom>
              <a:blipFill>
                <a:blip r:embed="rId3"/>
                <a:stretch>
                  <a:fillRect l="-247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27"/>
          <a:stretch/>
        </p:blipFill>
        <p:spPr>
          <a:xfrm>
            <a:off x="5215890" y="4427566"/>
            <a:ext cx="2857500" cy="19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36" y="652260"/>
            <a:ext cx="28575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8448" y="599577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For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So we take the previous ones and create a minimum AVL.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448" y="599577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35" y="2368434"/>
            <a:ext cx="28575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22" y="2416261"/>
            <a:ext cx="2857500" cy="28575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4272743" y="2081010"/>
            <a:ext cx="847897" cy="6123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454471" y="2081010"/>
            <a:ext cx="847725" cy="6705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32637" y="2521628"/>
            <a:ext cx="2878454" cy="2721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74490" y="2320606"/>
            <a:ext cx="2030728" cy="20414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09129" y="5003598"/>
                <a:ext cx="7452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29" y="5003598"/>
                <a:ext cx="74520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52635" y="3079720"/>
                <a:ext cx="7369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35" y="3079720"/>
                <a:ext cx="73693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1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5747"/>
                <a:ext cx="10375669" cy="416785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−2∙2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&gt;…&gt;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&gt;…&gt;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−2∙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, as we know from the base case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𝑜𝑔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5747"/>
                <a:ext cx="10375669" cy="41678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2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641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AVL TREES</vt:lpstr>
      <vt:lpstr>What is an AVL? Why AVL?</vt:lpstr>
      <vt:lpstr>Property</vt:lpstr>
      <vt:lpstr>EXAMPLE:</vt:lpstr>
      <vt:lpstr>Proof of complexity </vt:lpstr>
      <vt:lpstr>Why that relation is true?</vt:lpstr>
      <vt:lpstr>Quick example:</vt:lpstr>
      <vt:lpstr>PowerPoint Presentation</vt:lpstr>
      <vt:lpstr>Proof:</vt:lpstr>
      <vt:lpstr>Rotations</vt:lpstr>
      <vt:lpstr>Base cases for understanding</vt:lpstr>
      <vt:lpstr>PowerPoint Presentation</vt:lpstr>
      <vt:lpstr>PowerPoint Presentation</vt:lpstr>
      <vt:lpstr>PowerPoint Presentation</vt:lpstr>
      <vt:lpstr>Generalisation  SIMPLE LEFT ROTATION </vt:lpstr>
      <vt:lpstr>DOUBLE LEFT ROTATION. </vt:lpstr>
      <vt:lpstr>Exercises:</vt:lpstr>
      <vt:lpstr>Implementation details  ATTENTION:  SPOILERS ALERT in next pages.  Do not look if you did not try by yourself. 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Greatest common divisor and Lowest common multiple</dc:title>
  <dc:creator>Dragomir Manuel</dc:creator>
  <cp:lastModifiedBy>Dragomir Manuel</cp:lastModifiedBy>
  <cp:revision>27</cp:revision>
  <dcterms:created xsi:type="dcterms:W3CDTF">2019-07-09T21:28:24Z</dcterms:created>
  <dcterms:modified xsi:type="dcterms:W3CDTF">2019-07-11T13:55:56Z</dcterms:modified>
</cp:coreProperties>
</file>