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E70BD-57ED-4026-B000-BA6C1E618202}" type="datetimeFigureOut">
              <a:rPr lang="it-IT" smtClean="0"/>
              <a:t>07/04/2023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585A0-BC0A-46E8-AB7C-6027475F74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6253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endParaRPr lang="en-US" sz="2800" b="0" kern="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A547FE-0631-4D6F-97D0-112862CF071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68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81AD-62C0-40F8-96FA-56E436BFF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0E1CA-9ABB-42EC-B47F-CCC0468C3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A40BF-A003-45FA-A36C-0F72EF63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9FA8-7F2D-40DE-97AC-C6A59504485F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669C5-2A79-4779-AA6E-11894B2C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E372E-CC1F-45BA-97D6-5E099C7C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C449-1396-406F-B7CE-7608AF629DD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7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65A7-51B7-4EF2-B85E-0AFBC1B5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3C5AF-78D5-4A2C-960A-CF160407F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C0788-8F73-46F6-B5A3-D20CFBD2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9FA8-7F2D-40DE-97AC-C6A59504485F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C6B5E-E21F-47F9-8BDC-B767257C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D0E97-3CCB-4719-9DDF-1F7A0573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C449-1396-406F-B7CE-7608AF629DD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6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8780B0-27A1-43C4-8328-31859555E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FBDF8-A8E7-4ACD-8E2F-F7C423FFE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217F0-18FB-4E42-9DE5-DFBE1BC1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9FA8-7F2D-40DE-97AC-C6A59504485F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C8894-D0E0-4F78-9519-4387BFD1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2D912-F823-43A1-8EE3-5054C6B7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C449-1396-406F-B7CE-7608AF629DD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4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F7F8-20FB-4D97-9F99-F85488C7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7F153-6E71-4E4E-BB10-B7E923E5D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D34F8-8961-48D9-8CF0-921FA4AA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9FA8-7F2D-40DE-97AC-C6A59504485F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21C18-6F26-4974-8373-47678F90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C44A9-AEA3-4CF8-83E5-2D717530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C449-1396-406F-B7CE-7608AF629DD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4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109A-3E62-4639-97E0-9B77DAF8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A8A08-411A-4D26-8EAF-4A2517948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97F77-2E14-4F93-99DF-D2BDCB7A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9FA8-7F2D-40DE-97AC-C6A59504485F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85FAA-B580-40F8-AEAD-747941E6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28337-972C-46AC-8E06-C4C0D995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C449-1396-406F-B7CE-7608AF629DD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2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0E89A-F8B4-47D6-8051-AB0BE0EE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53385-17DD-4C74-9D3A-3B22979CE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BF7DC-D403-4090-A3B3-C14331700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17C85-125F-48A3-B2D0-35A73EF5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9FA8-7F2D-40DE-97AC-C6A59504485F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25D16-A721-493E-9B2A-99A61EFE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1BD04-CBFC-4F29-BA20-08071714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C449-1396-406F-B7CE-7608AF629DD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0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D42B-0007-486D-97C3-14364A66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315FA-AFD4-40E1-8EC3-CF37E8B3A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E732B-725C-4B6A-8E04-352410521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7E25F-52B5-4572-B050-CF54C0B9B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932DD-E3AD-4096-96DB-B91D17C61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35FAC-7BBE-4EFE-B388-5FA1B242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9FA8-7F2D-40DE-97AC-C6A59504485F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C9F075-5510-427E-B963-7A77FD7A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5A6D8-CF91-4D83-B7C9-5CA302BB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C449-1396-406F-B7CE-7608AF629DD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9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7EED-D27C-4596-BF7D-4B18C812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21E518-B16E-439B-971F-A16384D0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9FA8-7F2D-40DE-97AC-C6A59504485F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48190-AE5D-4CAB-8295-5591A161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F1BFD-64EF-463B-891D-6DB396AB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C449-1396-406F-B7CE-7608AF629DD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6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32A0E-8E12-4E76-BAAC-673542B7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9FA8-7F2D-40DE-97AC-C6A59504485F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DECFD-2866-4441-8848-E49F6BDC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88411-6D82-4BD0-9980-926B28EF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C449-1396-406F-B7CE-7608AF629DD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5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24D4-E751-48D8-B107-E18C3ADD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1A453-014F-4631-A814-1C7B8EAD5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F5F7C-E82A-4548-AAD9-05C35D4B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E2CD2-372F-4B0F-B84B-2E0B733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9FA8-7F2D-40DE-97AC-C6A59504485F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42737-8E92-45B8-A712-C8A0F400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854A9-1307-42B8-BDFD-0CFA5EF4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C449-1396-406F-B7CE-7608AF629DD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7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D71C-F123-459E-B363-38573C40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880C9-D3BA-4815-9479-774FDCC81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8F6D1-4D04-44EC-859A-5AD577552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F09DB-92B5-4451-8939-7B2B17D7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9FA8-7F2D-40DE-97AC-C6A59504485F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0682D-3C5F-4CCA-AF1C-AB410AEB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E8E25-0DF7-4BAD-B1C2-8F28E198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C449-1396-406F-B7CE-7608AF629DD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5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9DC7B-CC7B-49A2-94B3-27353BD4F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D1FF3-C62B-49D8-89AC-CD6129D39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89D9-E905-4F69-98C1-FED07C905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F9FA8-7F2D-40DE-97AC-C6A59504485F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2835-ADC9-47BB-BA0F-30958044E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5F06F-B03D-40C8-B686-18B66BD5A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DC449-1396-406F-B7CE-7608AF629DD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6943E94-6944-489A-8864-BDAB371EA4CF}"/>
              </a:ext>
            </a:extLst>
          </p:cNvPr>
          <p:cNvCxnSpPr>
            <a:cxnSpLocks/>
          </p:cNvCxnSpPr>
          <p:nvPr/>
        </p:nvCxnSpPr>
        <p:spPr>
          <a:xfrm>
            <a:off x="1320908" y="1758609"/>
            <a:ext cx="0" cy="571317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F479FD4-358C-437D-878B-50924186AC02}"/>
              </a:ext>
            </a:extLst>
          </p:cNvPr>
          <p:cNvCxnSpPr>
            <a:cxnSpLocks/>
          </p:cNvCxnSpPr>
          <p:nvPr/>
        </p:nvCxnSpPr>
        <p:spPr>
          <a:xfrm flipV="1">
            <a:off x="1491596" y="1758609"/>
            <a:ext cx="0" cy="571317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06A8FED-2DE9-489D-910D-F699A012F1DE}"/>
              </a:ext>
            </a:extLst>
          </p:cNvPr>
          <p:cNvCxnSpPr/>
          <p:nvPr/>
        </p:nvCxnSpPr>
        <p:spPr>
          <a:xfrm>
            <a:off x="0" y="3696997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3F3BC6F-F00A-44C5-A415-3F07B7C56FCE}"/>
              </a:ext>
            </a:extLst>
          </p:cNvPr>
          <p:cNvCxnSpPr>
            <a:cxnSpLocks/>
          </p:cNvCxnSpPr>
          <p:nvPr/>
        </p:nvCxnSpPr>
        <p:spPr>
          <a:xfrm>
            <a:off x="1342830" y="430856"/>
            <a:ext cx="520097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ED5341E-BA4E-4896-A54C-8D545853C1E7}"/>
              </a:ext>
            </a:extLst>
          </p:cNvPr>
          <p:cNvCxnSpPr>
            <a:cxnSpLocks/>
          </p:cNvCxnSpPr>
          <p:nvPr/>
        </p:nvCxnSpPr>
        <p:spPr>
          <a:xfrm>
            <a:off x="2324880" y="443556"/>
            <a:ext cx="520097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9F36D4E-5841-4BCE-9E61-ACA7E7DF2C58}"/>
              </a:ext>
            </a:extLst>
          </p:cNvPr>
          <p:cNvCxnSpPr>
            <a:cxnSpLocks/>
          </p:cNvCxnSpPr>
          <p:nvPr/>
        </p:nvCxnSpPr>
        <p:spPr>
          <a:xfrm>
            <a:off x="1830283" y="2630437"/>
            <a:ext cx="520097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424ACDDD-60C3-6075-2159-CC5EED48F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3970" y="891931"/>
            <a:ext cx="811772" cy="81177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9697F0F-B416-35DC-F442-87053B8A0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890" y="149993"/>
            <a:ext cx="6175827" cy="348721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108A357-3C52-ABD4-A921-3B761FA69E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97" y="2378430"/>
            <a:ext cx="867934" cy="86793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6CE0AD2-0903-A6DC-EF10-A5E0B43618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615" y="189631"/>
            <a:ext cx="482449" cy="48244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262677C-70B8-F313-5C51-05EF5BD463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55742" y="129437"/>
            <a:ext cx="562945" cy="56294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3BC0022-9A2C-3473-FBD9-75364A1AD0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11" y="150860"/>
            <a:ext cx="520097" cy="52009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81A0FB9-0E4A-9A71-4156-DC6FB7C2CF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54027" y="2045197"/>
            <a:ext cx="1309462" cy="1309462"/>
          </a:xfrm>
          <a:prstGeom prst="rect">
            <a:avLst/>
          </a:prstGeom>
        </p:spPr>
      </p:pic>
      <p:pic>
        <p:nvPicPr>
          <p:cNvPr id="17" name="Immagine 16" descr="Immagine che contiene cerchio&#10;&#10;Descrizione generata automaticamente">
            <a:extLst>
              <a:ext uri="{FF2B5EF4-FFF2-40B4-BE49-F238E27FC236}">
                <a16:creationId xmlns:a16="http://schemas.microsoft.com/office/drawing/2014/main" id="{ACA065EB-0A0B-87AF-CE02-91A8FF4F45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270" y="2504881"/>
            <a:ext cx="477743" cy="430856"/>
          </a:xfrm>
          <a:prstGeom prst="rect">
            <a:avLst/>
          </a:pr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F51304F6-2E8D-A0F2-70D6-CDDDD6BC0F59}"/>
              </a:ext>
            </a:extLst>
          </p:cNvPr>
          <p:cNvSpPr/>
          <p:nvPr/>
        </p:nvSpPr>
        <p:spPr>
          <a:xfrm>
            <a:off x="2874245" y="3270467"/>
            <a:ext cx="300789" cy="267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F11EBC7-9973-A4C7-7BB8-641DDA27A474}"/>
              </a:ext>
            </a:extLst>
          </p:cNvPr>
          <p:cNvSpPr txBox="1"/>
          <p:nvPr/>
        </p:nvSpPr>
        <p:spPr>
          <a:xfrm>
            <a:off x="120316" y="4014151"/>
            <a:ext cx="11586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Step 1</a:t>
            </a:r>
            <a:r>
              <a:rPr lang="it-IT" sz="1200" dirty="0"/>
              <a:t>: L’azienda è dotata di un programma gestionale che permette l’inserimento di dati un database relazionale. Questi dati vengono immessi da un utente, i dati possono essere gli acquisti effettuati dall’azienda, la merce in magazzino oppure le vendite. Un data </a:t>
            </a:r>
            <a:r>
              <a:rPr lang="it-IT" sz="1200" dirty="0" err="1"/>
              <a:t>engineer</a:t>
            </a:r>
            <a:r>
              <a:rPr lang="it-IT" sz="1200" dirty="0"/>
              <a:t> trasforma</a:t>
            </a:r>
            <a:r>
              <a:rPr lang="it-IT" sz="1200"/>
              <a:t>(processo ETL) </a:t>
            </a:r>
            <a:r>
              <a:rPr lang="it-IT" sz="1200" dirty="0"/>
              <a:t>questi dati (schema </a:t>
            </a:r>
            <a:r>
              <a:rPr lang="it-IT" sz="1200" dirty="0" err="1"/>
              <a:t>oltp</a:t>
            </a:r>
            <a:r>
              <a:rPr lang="it-IT" sz="1200" dirty="0"/>
              <a:t>) in uno schema OLAP il quale permette un efficiente analisi dei dati. Lo schema OLAP è uno star schema, il quale ottimizza la lettura dei dati tramite una </a:t>
            </a:r>
            <a:r>
              <a:rPr lang="it-IT" sz="1200" dirty="0" err="1"/>
              <a:t>denormalizzazione</a:t>
            </a:r>
            <a:r>
              <a:rPr lang="it-IT" sz="1200" dirty="0"/>
              <a:t> di questi ultimi.</a:t>
            </a:r>
          </a:p>
          <a:p>
            <a:r>
              <a:rPr lang="it-IT" sz="1200" b="1" dirty="0"/>
              <a:t>Step 2</a:t>
            </a:r>
            <a:r>
              <a:rPr lang="it-IT" sz="1200" dirty="0"/>
              <a:t>: Alcuni dati come immagini, video, audio,.. Finiscono in un data </a:t>
            </a:r>
            <a:r>
              <a:rPr lang="it-IT" sz="1200" dirty="0" err="1"/>
              <a:t>lake</a:t>
            </a:r>
            <a:r>
              <a:rPr lang="it-IT" sz="1200" dirty="0"/>
              <a:t> il quale è un contenitore dove si raccolgono tutti questi dati. Questo processo ELT lo effettua sempre il data </a:t>
            </a:r>
            <a:r>
              <a:rPr lang="it-IT" sz="1200" dirty="0" err="1"/>
              <a:t>engineer</a:t>
            </a:r>
            <a:r>
              <a:rPr lang="it-IT" sz="1200" dirty="0"/>
              <a:t>. Questi dati vengono utilizzati da applicazioni Machine </a:t>
            </a:r>
            <a:r>
              <a:rPr lang="it-IT" sz="1200" dirty="0" err="1"/>
              <a:t>Learnig</a:t>
            </a:r>
            <a:r>
              <a:rPr lang="it-IT" sz="1200" dirty="0"/>
              <a:t> oppure AI, il quale sono creati dal data scientist.</a:t>
            </a:r>
          </a:p>
          <a:p>
            <a:r>
              <a:rPr lang="it-IT" sz="1200" b="1" dirty="0"/>
              <a:t>Step 3</a:t>
            </a:r>
            <a:r>
              <a:rPr lang="it-IT" sz="1200" dirty="0"/>
              <a:t>: I risultati dello step 1 e 2 vengono acquisiti e </a:t>
            </a:r>
            <a:r>
              <a:rPr lang="it-IT" sz="1200" dirty="0" err="1"/>
              <a:t>trasfromati</a:t>
            </a:r>
            <a:r>
              <a:rPr lang="it-IT" sz="1200" dirty="0"/>
              <a:t> da data </a:t>
            </a:r>
            <a:r>
              <a:rPr lang="it-IT" sz="1200" dirty="0" err="1"/>
              <a:t>analyst</a:t>
            </a:r>
            <a:r>
              <a:rPr lang="it-IT" sz="1200" dirty="0"/>
              <a:t> che si occupa di sviluppare la soluzione di BI</a:t>
            </a:r>
          </a:p>
          <a:p>
            <a:r>
              <a:rPr lang="it-IT" sz="1200" b="1" dirty="0"/>
              <a:t>Step 4</a:t>
            </a:r>
            <a:r>
              <a:rPr lang="it-IT" sz="1200" dirty="0"/>
              <a:t>: Il data </a:t>
            </a:r>
            <a:r>
              <a:rPr lang="it-IT" sz="1200" dirty="0" err="1"/>
              <a:t>analyst</a:t>
            </a:r>
            <a:r>
              <a:rPr lang="it-IT" sz="1200" dirty="0"/>
              <a:t> avrà sviluppato il report di BI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A0914FF7-A923-8803-18F3-140B3B03F4E2}"/>
              </a:ext>
            </a:extLst>
          </p:cNvPr>
          <p:cNvSpPr/>
          <p:nvPr/>
        </p:nvSpPr>
        <p:spPr>
          <a:xfrm>
            <a:off x="360947" y="891931"/>
            <a:ext cx="3035117" cy="2378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C0A35F4-1413-8441-07AA-B830EA6713A8}"/>
              </a:ext>
            </a:extLst>
          </p:cNvPr>
          <p:cNvSpPr/>
          <p:nvPr/>
        </p:nvSpPr>
        <p:spPr>
          <a:xfrm>
            <a:off x="360947" y="110988"/>
            <a:ext cx="3035117" cy="618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6D5075E0-63AB-323D-3C95-17348EAAB622}"/>
              </a:ext>
            </a:extLst>
          </p:cNvPr>
          <p:cNvSpPr/>
          <p:nvPr/>
        </p:nvSpPr>
        <p:spPr>
          <a:xfrm>
            <a:off x="3356095" y="-9665"/>
            <a:ext cx="234090" cy="24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9036CE97-D6C2-3392-4DDE-CAC1615FF4A6}"/>
              </a:ext>
            </a:extLst>
          </p:cNvPr>
          <p:cNvSpPr/>
          <p:nvPr/>
        </p:nvSpPr>
        <p:spPr>
          <a:xfrm>
            <a:off x="4368403" y="1055392"/>
            <a:ext cx="315062" cy="31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AEA0630-70BA-97E8-6CE1-26653525DDD7}"/>
              </a:ext>
            </a:extLst>
          </p:cNvPr>
          <p:cNvSpPr/>
          <p:nvPr/>
        </p:nvSpPr>
        <p:spPr>
          <a:xfrm>
            <a:off x="10890746" y="593735"/>
            <a:ext cx="271942" cy="27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6" name="Callout: freccia a destra 25">
            <a:extLst>
              <a:ext uri="{FF2B5EF4-FFF2-40B4-BE49-F238E27FC236}">
                <a16:creationId xmlns:a16="http://schemas.microsoft.com/office/drawing/2014/main" id="{221A13B0-1FCD-B548-2BF0-578E53DD8133}"/>
              </a:ext>
            </a:extLst>
          </p:cNvPr>
          <p:cNvSpPr/>
          <p:nvPr/>
        </p:nvSpPr>
        <p:spPr>
          <a:xfrm>
            <a:off x="3682552" y="129438"/>
            <a:ext cx="914400" cy="3141028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41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194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Wingdings</vt:lpstr>
      <vt:lpstr>Office Theme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Manuel Drei</dc:creator>
  <cp:lastModifiedBy>Manuel Drei</cp:lastModifiedBy>
  <cp:revision>1</cp:revision>
  <dcterms:created xsi:type="dcterms:W3CDTF">2023-04-07T18:48:21Z</dcterms:created>
  <dcterms:modified xsi:type="dcterms:W3CDTF">2023-04-07T19:41:06Z</dcterms:modified>
</cp:coreProperties>
</file>