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ormorant Garamond Bold Italics" charset="1" panose="00000800000000000000"/>
      <p:regular r:id="rId21"/>
    </p:embeddedFont>
    <p:embeddedFont>
      <p:font typeface="Quicksan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478342"/>
            <a:ext cx="16229942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Final Project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08475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Global Social Media Virality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29 April,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 Emmanuel Mokua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10865" y="2694819"/>
            <a:ext cx="9506976" cy="5704186"/>
          </a:xfrm>
          <a:custGeom>
            <a:avLst/>
            <a:gdLst/>
            <a:ahLst/>
            <a:cxnLst/>
            <a:rect r="r" b="b" t="t" l="l"/>
            <a:pathLst>
              <a:path h="5704186" w="9506976">
                <a:moveTo>
                  <a:pt x="0" y="0"/>
                </a:moveTo>
                <a:lnTo>
                  <a:pt x="9506976" y="0"/>
                </a:lnTo>
                <a:lnTo>
                  <a:pt x="9506976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Why Short-Form Wins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0953" y="3759100"/>
            <a:ext cx="7225224" cy="366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Thumb-friendly, auto-play, quick dopamine hits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Algorithm boosts “time watched per pixel”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Shorter watch times increase watch probability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665" y="2331765"/>
            <a:ext cx="11301259" cy="5862528"/>
          </a:xfrm>
          <a:custGeom>
            <a:avLst/>
            <a:gdLst/>
            <a:ahLst/>
            <a:cxnLst/>
            <a:rect r="r" b="b" t="t" l="l"/>
            <a:pathLst>
              <a:path h="5862528" w="11301259">
                <a:moveTo>
                  <a:pt x="0" y="0"/>
                </a:moveTo>
                <a:lnTo>
                  <a:pt x="11301259" y="0"/>
                </a:lnTo>
                <a:lnTo>
                  <a:pt x="11301259" y="5862528"/>
                </a:lnTo>
                <a:lnTo>
                  <a:pt x="0" y="5862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Average View Globally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22600" y="2937335"/>
            <a:ext cx="6268988" cy="488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America averages highest views on content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India leads in comment interactions on video posts.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Short form videos account for majority of views in USA.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6256" y="4231184"/>
            <a:ext cx="1065548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YouTube edges others by 5-8 % engagement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5 hashtags dominate viral tier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Shorts/Reels beat every other format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India drives both clicks(comments) in this specific dataset</a:t>
            </a:r>
          </a:p>
        </p:txBody>
      </p:sp>
      <p:sp>
        <p:nvSpPr>
          <p:cNvPr name="AutoShape 4" id="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Strategy Recommendations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6256" y="4231184"/>
            <a:ext cx="1065548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Prioritize Shorts/Reels; cross-post to YT &amp; IG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Frame content with #Fitness or #Education hooks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Schedule drops for India-friendly time zones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Foster comment threads; ask direct questions</a:t>
            </a:r>
          </a:p>
        </p:txBody>
      </p:sp>
      <p:sp>
        <p:nvSpPr>
          <p:cNvPr name="AutoShape 4" id="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Limitations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06181" y="4514659"/>
            <a:ext cx="8075637" cy="1124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5973" indent="-292986" lvl="1">
              <a:lnSpc>
                <a:spcPts val="4613"/>
              </a:lnSpc>
              <a:buFont typeface="Arial"/>
              <a:buChar char="•"/>
            </a:pPr>
            <a:r>
              <a:rPr lang="en-US" sz="271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 watch-time, sentiment, o</a:t>
            </a:r>
            <a:r>
              <a:rPr lang="en-US" sz="2714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 retention metrics</a:t>
            </a:r>
          </a:p>
          <a:p>
            <a:pPr algn="l" marL="585973" indent="-292986" lvl="1">
              <a:lnSpc>
                <a:spcPts val="4613"/>
              </a:lnSpc>
              <a:buFont typeface="Arial"/>
              <a:buChar char="•"/>
            </a:pPr>
            <a:r>
              <a:rPr lang="en-US" sz="2714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Bias in data because it is only for 1 year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4293667"/>
            <a:ext cx="9960491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Every second, about 3.4 million swipes decide 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what the world sees next.</a:t>
            </a:r>
          </a:p>
          <a:p>
            <a:pPr algn="ctr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This projects dissects a part of that global scroll— across platforms, formats, hashtags, and regions— to reveal the repeatable patterns behind true social-media virality.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Hacking Virality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91419" y="4204151"/>
            <a:ext cx="10795887" cy="1162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4815" indent="-307407" lvl="1">
              <a:lnSpc>
                <a:spcPts val="4841"/>
              </a:lnSpc>
              <a:buFont typeface="Arial"/>
              <a:buChar char="•"/>
            </a:pPr>
            <a:r>
              <a:rPr lang="en-US" sz="28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Social Feeds = billions of micro engagement activities</a:t>
            </a:r>
          </a:p>
          <a:p>
            <a:pPr algn="l" marL="614815" indent="-307407" lvl="1">
              <a:lnSpc>
                <a:spcPts val="4841"/>
              </a:lnSpc>
              <a:buFont typeface="Arial"/>
              <a:buChar char="•"/>
            </a:pPr>
            <a:r>
              <a:rPr lang="en-US" sz="28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5000 posts analyzed to figure out what patterns drive virality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42272" y="6194203"/>
            <a:ext cx="11803456" cy="1064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257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goal being to turn data into actionable insight that creators &amp; brand managers can use to drive virality for their content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131113"/>
            <a:ext cx="7699391" cy="6024773"/>
          </a:xfrm>
          <a:custGeom>
            <a:avLst/>
            <a:gdLst/>
            <a:ahLst/>
            <a:cxnLst/>
            <a:rect r="r" b="b" t="t" l="l"/>
            <a:pathLst>
              <a:path h="6024773" w="7699391">
                <a:moveTo>
                  <a:pt x="0" y="0"/>
                </a:moveTo>
                <a:lnTo>
                  <a:pt x="7699391" y="0"/>
                </a:lnTo>
                <a:lnTo>
                  <a:pt x="7699391" y="6024774"/>
                </a:lnTo>
                <a:lnTo>
                  <a:pt x="0" y="6024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Cleaning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5171" y="3211419"/>
            <a:ext cx="6938067" cy="4292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4929"/>
              </a:lnSpc>
              <a:buFont typeface="Arial"/>
              <a:buChar char="•"/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Lower-cased all categorical columns</a:t>
            </a:r>
          </a:p>
          <a:p>
            <a:pPr algn="l" marL="626107" indent="-313054" lvl="1">
              <a:lnSpc>
                <a:spcPts val="4929"/>
              </a:lnSpc>
              <a:buFont typeface="Arial"/>
              <a:buChar char="•"/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Removed 98 null / duplicate rows</a:t>
            </a:r>
          </a:p>
          <a:p>
            <a:pPr algn="l" marL="626107" indent="-313054" lvl="1">
              <a:lnSpc>
                <a:spcPts val="4929"/>
              </a:lnSpc>
              <a:buFont typeface="Arial"/>
              <a:buChar char="•"/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Expressed engagement rate as a percentage</a:t>
            </a:r>
          </a:p>
          <a:p>
            <a:pPr algn="l" marL="626107" indent="-313054" lvl="1">
              <a:lnSpc>
                <a:spcPts val="4929"/>
              </a:lnSpc>
              <a:buFont typeface="Arial"/>
              <a:buChar char="•"/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Dataset didn’t have null values so it the process to get to cleaner dataset was faster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9924" y="2470701"/>
            <a:ext cx="9506976" cy="5704186"/>
          </a:xfrm>
          <a:custGeom>
            <a:avLst/>
            <a:gdLst/>
            <a:ahLst/>
            <a:cxnLst/>
            <a:rect r="r" b="b" t="t" l="l"/>
            <a:pathLst>
              <a:path h="5704186" w="9506976">
                <a:moveTo>
                  <a:pt x="0" y="0"/>
                </a:moveTo>
                <a:lnTo>
                  <a:pt x="9506976" y="0"/>
                </a:lnTo>
                <a:lnTo>
                  <a:pt x="9506976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Who owns the feed?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15776" y="3893570"/>
            <a:ext cx="7225224" cy="243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Post volume fairly even across platforms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YouTube uploads lead by ~8 %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TikTok &amp; IG close behind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30429" y="2871009"/>
            <a:ext cx="10243424" cy="5121712"/>
          </a:xfrm>
          <a:custGeom>
            <a:avLst/>
            <a:gdLst/>
            <a:ahLst/>
            <a:cxnLst/>
            <a:rect r="r" b="b" t="t" l="l"/>
            <a:pathLst>
              <a:path h="5121712" w="10243424">
                <a:moveTo>
                  <a:pt x="0" y="0"/>
                </a:moveTo>
                <a:lnTo>
                  <a:pt x="10243424" y="0"/>
                </a:lnTo>
                <a:lnTo>
                  <a:pt x="10243424" y="5121712"/>
                </a:lnTo>
                <a:lnTo>
                  <a:pt x="0" y="5121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Engagement Breakdown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95071" y="3176394"/>
            <a:ext cx="7225224" cy="366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YouTube tops avg engagement (257 k)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Likes account for a majority of the engagement metrics.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People comment less on content across platforms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2207567"/>
            <a:ext cx="8479228" cy="5871866"/>
          </a:xfrm>
          <a:custGeom>
            <a:avLst/>
            <a:gdLst/>
            <a:ahLst/>
            <a:cxnLst/>
            <a:rect r="r" b="b" t="t" l="l"/>
            <a:pathLst>
              <a:path h="5871866" w="8479228">
                <a:moveTo>
                  <a:pt x="0" y="0"/>
                </a:moveTo>
                <a:lnTo>
                  <a:pt x="8479228" y="0"/>
                </a:lnTo>
                <a:lnTo>
                  <a:pt x="8479228" y="5871866"/>
                </a:lnTo>
                <a:lnTo>
                  <a:pt x="0" y="5871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Engagement Heatmap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45776" y="3116629"/>
            <a:ext cx="7225224" cy="427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Short vertical clips ignite higher interactions on tiktok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Real-time content foster comment threads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Traditional posts underperform across the board.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58700" y="0"/>
            <a:ext cx="7829300" cy="10287000"/>
            <a:chOff x="0" y="0"/>
            <a:chExt cx="206203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203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62038">
                  <a:moveTo>
                    <a:pt x="0" y="0"/>
                  </a:moveTo>
                  <a:lnTo>
                    <a:pt x="2062038" y="0"/>
                  </a:lnTo>
                  <a:lnTo>
                    <a:pt x="206203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062038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1606" y="3181440"/>
            <a:ext cx="9663706" cy="4831853"/>
          </a:xfrm>
          <a:custGeom>
            <a:avLst/>
            <a:gdLst/>
            <a:ahLst/>
            <a:cxnLst/>
            <a:rect r="r" b="b" t="t" l="l"/>
            <a:pathLst>
              <a:path h="4831853" w="9663706">
                <a:moveTo>
                  <a:pt x="0" y="0"/>
                </a:moveTo>
                <a:lnTo>
                  <a:pt x="9663706" y="0"/>
                </a:lnTo>
                <a:lnTo>
                  <a:pt x="9663706" y="4831853"/>
                </a:lnTo>
                <a:lnTo>
                  <a:pt x="0" y="4831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2873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Consistently Viral Hashtags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60738" y="2832747"/>
            <a:ext cx="7225224" cy="427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#fitness, #education are the top hashtags to boost posts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#fitness, #education appear in about 41% of the posts that go viral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#gaming performs the worst in hashtag category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000" y="2857965"/>
            <a:ext cx="10068365" cy="5323648"/>
          </a:xfrm>
          <a:custGeom>
            <a:avLst/>
            <a:gdLst/>
            <a:ahLst/>
            <a:cxnLst/>
            <a:rect r="r" b="b" t="t" l="l"/>
            <a:pathLst>
              <a:path h="5323648" w="10068365">
                <a:moveTo>
                  <a:pt x="0" y="0"/>
                </a:moveTo>
                <a:lnTo>
                  <a:pt x="10068365" y="0"/>
                </a:lnTo>
                <a:lnTo>
                  <a:pt x="10068365" y="5323648"/>
                </a:lnTo>
                <a:lnTo>
                  <a:pt x="0" y="5323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Format Matters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75541" y="3430394"/>
            <a:ext cx="7225224" cy="366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Short-form vertical video = 265 k average engagement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Outperforms full-length video across all metrics</a:t>
            </a:r>
          </a:p>
          <a:p>
            <a:pPr algn="l" marL="759065" indent="-379533" lvl="1">
              <a:lnSpc>
                <a:spcPts val="4922"/>
              </a:lnSpc>
              <a:buFont typeface="Arial"/>
              <a:buChar char="•"/>
            </a:pPr>
            <a:r>
              <a:rPr lang="en-US" sz="351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Few videos go super viral (power law)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DAGmBWoDLI4</dc:identifier>
  <dcterms:modified xsi:type="dcterms:W3CDTF">2011-08-01T06:04:30Z</dcterms:modified>
  <cp:revision>1</cp:revision>
  <dc:title>White Blue Simple Modern Enhancing Sales Strategy Presentation</dc:title>
</cp:coreProperties>
</file>