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Montserrat Ultra-Bold" charset="1" panose="00000900000000000000"/>
      <p:regular r:id="rId16"/>
    </p:embeddedFont>
    <p:embeddedFont>
      <p:font typeface="Montserrat" charset="1" panose="00000500000000000000"/>
      <p:regular r:id="rId17"/>
    </p:embeddedFont>
    <p:embeddedFont>
      <p:font typeface="Montserrat Bold" charset="1" panose="00000800000000000000"/>
      <p:regular r:id="rId18"/>
    </p:embeddedFont>
    <p:embeddedFont>
      <p:font typeface="Canva Sans Bold" charset="1" panose="020B0803030501040103"/>
      <p:regular r:id="rId19"/>
    </p:embeddedFont>
    <p:embeddedFont>
      <p:font typeface="Canva Sans" charset="1" panose="020B0503030501040103"/>
      <p:regular r:id="rId20"/>
    </p:embeddedFont>
    <p:embeddedFont>
      <p:font typeface="Canva Sans Italics" charset="1" panose="020B05030305010401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09601" cy="664722"/>
          </a:xfrm>
          <a:custGeom>
            <a:avLst/>
            <a:gdLst/>
            <a:ahLst/>
            <a:cxnLst/>
            <a:rect r="r" b="b" t="t" l="l"/>
            <a:pathLst>
              <a:path h="664722" w="609601">
                <a:moveTo>
                  <a:pt x="0" y="0"/>
                </a:moveTo>
                <a:lnTo>
                  <a:pt x="609601" y="0"/>
                </a:lnTo>
                <a:lnTo>
                  <a:pt x="609601" y="664722"/>
                </a:lnTo>
                <a:lnTo>
                  <a:pt x="0" y="664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36509" y="0"/>
            <a:ext cx="5974680" cy="6760808"/>
            <a:chOff x="0" y="0"/>
            <a:chExt cx="1573578" cy="178062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73578" cy="1780624"/>
            </a:xfrm>
            <a:custGeom>
              <a:avLst/>
              <a:gdLst/>
              <a:ahLst/>
              <a:cxnLst/>
              <a:rect r="r" b="b" t="t" l="l"/>
              <a:pathLst>
                <a:path h="1780624" w="1573578">
                  <a:moveTo>
                    <a:pt x="0" y="0"/>
                  </a:moveTo>
                  <a:lnTo>
                    <a:pt x="1573578" y="0"/>
                  </a:lnTo>
                  <a:lnTo>
                    <a:pt x="1573578" y="1780624"/>
                  </a:lnTo>
                  <a:lnTo>
                    <a:pt x="0" y="1780624"/>
                  </a:lnTo>
                  <a:close/>
                </a:path>
              </a:pathLst>
            </a:custGeom>
            <a:solidFill>
              <a:srgbClr val="CC9355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73578" cy="1818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0" y="2256541"/>
            <a:ext cx="7214328" cy="8030459"/>
            <a:chOff x="0" y="0"/>
            <a:chExt cx="1117688" cy="124412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17688" cy="1244128"/>
            </a:xfrm>
            <a:custGeom>
              <a:avLst/>
              <a:gdLst/>
              <a:ahLst/>
              <a:cxnLst/>
              <a:rect r="r" b="b" t="t" l="l"/>
              <a:pathLst>
                <a:path h="1244128" w="1117688">
                  <a:moveTo>
                    <a:pt x="0" y="0"/>
                  </a:moveTo>
                  <a:lnTo>
                    <a:pt x="1117688" y="0"/>
                  </a:lnTo>
                  <a:lnTo>
                    <a:pt x="1117688" y="1244128"/>
                  </a:lnTo>
                  <a:lnTo>
                    <a:pt x="0" y="1244128"/>
                  </a:lnTo>
                  <a:close/>
                </a:path>
              </a:pathLst>
            </a:custGeom>
            <a:blipFill>
              <a:blip r:embed="rId4"/>
              <a:stretch>
                <a:fillRect l="0" t="-17419" r="0" b="-17419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9247517" y="7372128"/>
            <a:ext cx="829601" cy="829601"/>
            <a:chOff x="0" y="0"/>
            <a:chExt cx="218496" cy="2184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18496" cy="218496"/>
            </a:xfrm>
            <a:custGeom>
              <a:avLst/>
              <a:gdLst/>
              <a:ahLst/>
              <a:cxnLst/>
              <a:rect r="r" b="b" t="t" l="l"/>
              <a:pathLst>
                <a:path h="218496" w="218496">
                  <a:moveTo>
                    <a:pt x="0" y="0"/>
                  </a:moveTo>
                  <a:lnTo>
                    <a:pt x="218496" y="0"/>
                  </a:lnTo>
                  <a:lnTo>
                    <a:pt x="218496" y="218496"/>
                  </a:lnTo>
                  <a:lnTo>
                    <a:pt x="0" y="218496"/>
                  </a:lnTo>
                  <a:close/>
                </a:path>
              </a:pathLst>
            </a:custGeom>
            <a:solidFill>
              <a:srgbClr val="CC9355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18496" cy="25659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342001" y="7492080"/>
            <a:ext cx="640634" cy="589697"/>
          </a:xfrm>
          <a:custGeom>
            <a:avLst/>
            <a:gdLst/>
            <a:ahLst/>
            <a:cxnLst/>
            <a:rect r="r" b="b" t="t" l="l"/>
            <a:pathLst>
              <a:path h="589697" w="640634">
                <a:moveTo>
                  <a:pt x="0" y="0"/>
                </a:moveTo>
                <a:lnTo>
                  <a:pt x="640634" y="0"/>
                </a:lnTo>
                <a:lnTo>
                  <a:pt x="640634" y="589697"/>
                </a:lnTo>
                <a:lnTo>
                  <a:pt x="0" y="58969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144000" y="2208916"/>
            <a:ext cx="12719368" cy="2640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453"/>
              </a:lnSpc>
            </a:pPr>
            <a:r>
              <a:rPr lang="en-US" sz="8362" b="true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Crime in LA </a:t>
            </a:r>
          </a:p>
          <a:p>
            <a:pPr algn="l" marL="0" indent="0" lvl="0">
              <a:lnSpc>
                <a:spcPts val="10453"/>
              </a:lnSpc>
            </a:pPr>
            <a:r>
              <a:rPr lang="en-US" b="true" sz="8362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(2020-Present)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247517" y="5687764"/>
            <a:ext cx="7804116" cy="356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Sophia, Emmanuel, Saiida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0571" y="9813188"/>
            <a:ext cx="5985417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Group Summary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46982" y="1107067"/>
            <a:ext cx="3394035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Key Insights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16040" y="2508250"/>
            <a:ext cx="14255920" cy="5232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🚨 Crim</a:t>
            </a: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es like manslaughter and criminal homicide show higher arrest rates, likely due to their violent nature and higher priority in investigations.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Males are especially more prone to battery assault cases compared to females and individuals with unidentified genders.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🕐 Most crimes occur in the evening and afternoon, with spikes around 1–5 PM.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📍 Downtown Los Angeles (DTLA) is the primary geographic hotspot for reported incidents, based on the cluster of coordinates around LAT ~34.05 and LON ~–118.25.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majority of crime victims are young to middle-aged adults, with most falling between 20 and 50 years old (peak about 35 years).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👮 Higher arrest rates reflect a need for proactive policing or greater resource allocation toward certain serious crime categories.</a:t>
            </a:r>
          </a:p>
          <a:p>
            <a:pPr algn="l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09601" cy="664722"/>
          </a:xfrm>
          <a:custGeom>
            <a:avLst/>
            <a:gdLst/>
            <a:ahLst/>
            <a:cxnLst/>
            <a:rect r="r" b="b" t="t" l="l"/>
            <a:pathLst>
              <a:path h="664722" w="609601">
                <a:moveTo>
                  <a:pt x="0" y="0"/>
                </a:moveTo>
                <a:lnTo>
                  <a:pt x="609601" y="0"/>
                </a:lnTo>
                <a:lnTo>
                  <a:pt x="609601" y="664722"/>
                </a:lnTo>
                <a:lnTo>
                  <a:pt x="0" y="664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843461" y="2819200"/>
            <a:ext cx="7415839" cy="5064997"/>
          </a:xfrm>
          <a:custGeom>
            <a:avLst/>
            <a:gdLst/>
            <a:ahLst/>
            <a:cxnLst/>
            <a:rect r="r" b="b" t="t" l="l"/>
            <a:pathLst>
              <a:path h="5064997" w="7415839">
                <a:moveTo>
                  <a:pt x="0" y="0"/>
                </a:moveTo>
                <a:lnTo>
                  <a:pt x="7415839" y="0"/>
                </a:lnTo>
                <a:lnTo>
                  <a:pt x="7415839" y="5064996"/>
                </a:lnTo>
                <a:lnTo>
                  <a:pt x="0" y="50649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15527" y="1037712"/>
            <a:ext cx="8517345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6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Data Selection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8737" y="3193431"/>
            <a:ext cx="8295263" cy="5925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Source (Data.gov)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Los Angeles Police Department, 2020-2025 (LAPD OpenData)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Shape: 1005149 rows × 28 columns</a:t>
            </a:r>
          </a:p>
          <a:p>
            <a:pPr algn="l">
              <a:lnSpc>
                <a:spcPts val="3639"/>
              </a:lnSpc>
            </a:pPr>
          </a:p>
          <a:p>
            <a:pPr algn="l" marL="561339" indent="-280669" lvl="1">
              <a:lnSpc>
                <a:spcPts val="3639"/>
              </a:lnSpc>
              <a:buFont typeface="Arial"/>
              <a:buChar char="•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Types of data in rows 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Categorical</a:t>
            </a:r>
          </a:p>
          <a:p>
            <a:pPr algn="l" marL="1684017" indent="-421004" lvl="3">
              <a:lnSpc>
                <a:spcPts val="3639"/>
              </a:lnSpc>
              <a:buFont typeface="Arial"/>
              <a:buChar char="￭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Victim demographics, crime demographics, </a:t>
            </a:r>
          </a:p>
          <a:p>
            <a:pPr algn="l" marL="1122678" indent="-374226" lvl="2">
              <a:lnSpc>
                <a:spcPts val="3639"/>
              </a:lnSpc>
              <a:buFont typeface="Arial"/>
              <a:buChar char="⚬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Numerical </a:t>
            </a:r>
          </a:p>
          <a:p>
            <a:pPr algn="l" marL="1684017" indent="-421004" lvl="3">
              <a:lnSpc>
                <a:spcPts val="3639"/>
              </a:lnSpc>
              <a:buFont typeface="Arial"/>
              <a:buChar char="￭"/>
            </a:pPr>
            <a:r>
              <a:rPr lang="en-US" b="true" sz="2599" spc="-10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Victim age, crime-related information (location, time)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028700"/>
            <a:ext cx="609601" cy="664722"/>
          </a:xfrm>
          <a:custGeom>
            <a:avLst/>
            <a:gdLst/>
            <a:ahLst/>
            <a:cxnLst/>
            <a:rect r="r" b="b" t="t" l="l"/>
            <a:pathLst>
              <a:path h="664722" w="609601">
                <a:moveTo>
                  <a:pt x="0" y="0"/>
                </a:moveTo>
                <a:lnTo>
                  <a:pt x="609601" y="0"/>
                </a:lnTo>
                <a:lnTo>
                  <a:pt x="609601" y="664722"/>
                </a:lnTo>
                <a:lnTo>
                  <a:pt x="0" y="6647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15527" y="1037712"/>
            <a:ext cx="11555562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6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General Data Wrangling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7859" y="2935110"/>
            <a:ext cx="9041225" cy="59554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1818" indent="-305909" lvl="1">
              <a:lnSpc>
                <a:spcPts val="3967"/>
              </a:lnSpc>
              <a:buFont typeface="Arial"/>
              <a:buChar char="•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Categorization based on personal analysis </a:t>
            </a:r>
          </a:p>
          <a:p>
            <a:pPr algn="l" marL="1223636" indent="-407879" lvl="2">
              <a:lnSpc>
                <a:spcPts val="3967"/>
              </a:lnSpc>
              <a:buFont typeface="Arial"/>
              <a:buChar char="⚬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Assuming correlations</a:t>
            </a:r>
          </a:p>
          <a:p>
            <a:pPr algn="l">
              <a:lnSpc>
                <a:spcPts val="3967"/>
              </a:lnSpc>
            </a:pPr>
          </a:p>
          <a:p>
            <a:pPr algn="l" marL="611818" indent="-305909" lvl="1">
              <a:lnSpc>
                <a:spcPts val="3967"/>
              </a:lnSpc>
              <a:buFont typeface="Arial"/>
              <a:buChar char="•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Handling numerical vs. categorical data </a:t>
            </a:r>
          </a:p>
          <a:p>
            <a:pPr algn="l" marL="1223636" indent="-407879" lvl="2">
              <a:lnSpc>
                <a:spcPts val="3967"/>
              </a:lnSpc>
              <a:buFont typeface="Arial"/>
              <a:buChar char="⚬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‘Unknown’</a:t>
            </a:r>
          </a:p>
          <a:p>
            <a:pPr algn="l">
              <a:lnSpc>
                <a:spcPts val="3967"/>
              </a:lnSpc>
            </a:pPr>
          </a:p>
          <a:p>
            <a:pPr algn="l" marL="611818" indent="-305909" lvl="1">
              <a:lnSpc>
                <a:spcPts val="3967"/>
              </a:lnSpc>
              <a:buFont typeface="Arial"/>
              <a:buChar char="•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Quantity of Missing Values </a:t>
            </a:r>
          </a:p>
          <a:p>
            <a:pPr algn="l">
              <a:lnSpc>
                <a:spcPts val="3967"/>
              </a:lnSpc>
            </a:pPr>
          </a:p>
          <a:p>
            <a:pPr algn="l" marL="611818" indent="-305909" lvl="1">
              <a:lnSpc>
                <a:spcPts val="3967"/>
              </a:lnSpc>
              <a:buFont typeface="Arial"/>
              <a:buChar char="•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Columns dropped </a:t>
            </a:r>
          </a:p>
          <a:p>
            <a:pPr algn="l" marL="1223636" indent="-407879" lvl="2">
              <a:lnSpc>
                <a:spcPts val="3967"/>
              </a:lnSpc>
              <a:buFont typeface="Arial"/>
              <a:buChar char="⚬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Crm Cd 2-4</a:t>
            </a:r>
          </a:p>
          <a:p>
            <a:pPr algn="l" marL="1223636" indent="-407879" lvl="2">
              <a:lnSpc>
                <a:spcPts val="3967"/>
              </a:lnSpc>
              <a:buFont typeface="Arial"/>
              <a:buChar char="⚬"/>
            </a:pPr>
            <a:r>
              <a:rPr lang="en-US" b="true" sz="2833" spc="-11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Weapon Description </a:t>
            </a:r>
          </a:p>
          <a:p>
            <a:pPr algn="l">
              <a:lnSpc>
                <a:spcPts val="3967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1230744" y="2203153"/>
            <a:ext cx="5551277" cy="7466957"/>
          </a:xfrm>
          <a:custGeom>
            <a:avLst/>
            <a:gdLst/>
            <a:ahLst/>
            <a:cxnLst/>
            <a:rect r="r" b="b" t="t" l="l"/>
            <a:pathLst>
              <a:path h="7466957" w="5551277">
                <a:moveTo>
                  <a:pt x="0" y="0"/>
                </a:moveTo>
                <a:lnTo>
                  <a:pt x="5551277" y="0"/>
                </a:lnTo>
                <a:lnTo>
                  <a:pt x="5551277" y="7466957"/>
                </a:lnTo>
                <a:lnTo>
                  <a:pt x="0" y="74669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54682" y="2203574"/>
            <a:ext cx="12378636" cy="5879852"/>
          </a:xfrm>
          <a:custGeom>
            <a:avLst/>
            <a:gdLst/>
            <a:ahLst/>
            <a:cxnLst/>
            <a:rect r="r" b="b" t="t" l="l"/>
            <a:pathLst>
              <a:path h="5879852" w="12378636">
                <a:moveTo>
                  <a:pt x="0" y="0"/>
                </a:moveTo>
                <a:lnTo>
                  <a:pt x="12378636" y="0"/>
                </a:lnTo>
                <a:lnTo>
                  <a:pt x="12378636" y="5879852"/>
                </a:lnTo>
                <a:lnTo>
                  <a:pt x="0" y="58798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366219" y="1000125"/>
            <a:ext cx="11555562" cy="878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00"/>
              </a:lnSpc>
            </a:pPr>
            <a:r>
              <a:rPr lang="en-US" b="true" sz="56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Theft Crimes By Hour of Day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12085" y="8495030"/>
            <a:ext cx="7196006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  <a:r>
              <a:rPr lang="en-US" b="true" sz="2199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se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tio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wrangling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</a:t>
            </a:r>
            <a:r>
              <a:rPr lang="en-US" b="true" sz="2199" strike="noStrike" u="non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ps: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Data filtered by time, crime type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063294" y="8369176"/>
            <a:ext cx="7196006" cy="1153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</a:t>
            </a:r>
            <a:r>
              <a:rPr lang="en-US" sz="2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nterpretation of the Data: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More crime occur between 1pm-5pm, with the peak being at 3pm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1947" y="1623333"/>
            <a:ext cx="14284107" cy="5963614"/>
          </a:xfrm>
          <a:custGeom>
            <a:avLst/>
            <a:gdLst/>
            <a:ahLst/>
            <a:cxnLst/>
            <a:rect r="r" b="b" t="t" l="l"/>
            <a:pathLst>
              <a:path h="5963614" w="14284107">
                <a:moveTo>
                  <a:pt x="0" y="0"/>
                </a:moveTo>
                <a:lnTo>
                  <a:pt x="14284106" y="0"/>
                </a:lnTo>
                <a:lnTo>
                  <a:pt x="14284106" y="5963615"/>
                </a:lnTo>
                <a:lnTo>
                  <a:pt x="0" y="5963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83266" y="580631"/>
            <a:ext cx="7321467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Commonly Used Weapons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51713" y="7969250"/>
            <a:ext cx="16007587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 from data: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Most crimes in the dataset do not involve a deadly weapon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fact that 64.1% of incidents involve no weapon and 24.5% involve only bodily force suggests many crimes may not be premeditated.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8295" y="1638362"/>
            <a:ext cx="14949475" cy="5680801"/>
          </a:xfrm>
          <a:custGeom>
            <a:avLst/>
            <a:gdLst/>
            <a:ahLst/>
            <a:cxnLst/>
            <a:rect r="r" b="b" t="t" l="l"/>
            <a:pathLst>
              <a:path h="5680801" w="14949475">
                <a:moveTo>
                  <a:pt x="0" y="0"/>
                </a:moveTo>
                <a:lnTo>
                  <a:pt x="14949475" y="0"/>
                </a:lnTo>
                <a:lnTo>
                  <a:pt x="14949475" y="5680800"/>
                </a:lnTo>
                <a:lnTo>
                  <a:pt x="0" y="5680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7471562"/>
            <a:ext cx="7156185" cy="193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1"/>
              </a:lnSpc>
            </a:pPr>
            <a:r>
              <a:rPr lang="en-US" sz="27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wrangling:</a:t>
            </a:r>
          </a:p>
          <a:p>
            <a:pPr algn="l" marL="598568" indent="-299284" lvl="1">
              <a:lnSpc>
                <a:spcPts val="3881"/>
              </a:lnSpc>
              <a:buFont typeface="Arial"/>
              <a:buChar char="•"/>
            </a:pPr>
            <a:r>
              <a:rPr lang="en-US" sz="27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Removed invalid age entries.</a:t>
            </a:r>
          </a:p>
          <a:p>
            <a:pPr algn="l" marL="598568" indent="-299284" lvl="1">
              <a:lnSpc>
                <a:spcPts val="3881"/>
              </a:lnSpc>
              <a:spcBef>
                <a:spcPct val="0"/>
              </a:spcBef>
              <a:buFont typeface="Arial"/>
              <a:buChar char="•"/>
            </a:pPr>
            <a:r>
              <a:rPr lang="en-US" sz="27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Filtered out tows with where the age of the victim was 0.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45350" y="708025"/>
            <a:ext cx="8197301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Crime Victim Age Distribution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98675" y="7490612"/>
            <a:ext cx="8682434" cy="2165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 from data: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499" strike="noStrike" u="non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Young to middle-aged adults are most frequently affected by crime</a:t>
            </a: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, which can be helpful in informing targeted prevention efforts or outreach campaigns.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713318"/>
            <a:ext cx="6985880" cy="5936758"/>
          </a:xfrm>
          <a:custGeom>
            <a:avLst/>
            <a:gdLst/>
            <a:ahLst/>
            <a:cxnLst/>
            <a:rect r="r" b="b" t="t" l="l"/>
            <a:pathLst>
              <a:path h="5936758" w="6985880">
                <a:moveTo>
                  <a:pt x="0" y="0"/>
                </a:moveTo>
                <a:lnTo>
                  <a:pt x="6985880" y="0"/>
                </a:lnTo>
                <a:lnTo>
                  <a:pt x="6985880" y="5936758"/>
                </a:lnTo>
                <a:lnTo>
                  <a:pt x="0" y="59367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735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664558" y="3140973"/>
            <a:ext cx="7156185" cy="2902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81"/>
              </a:lnSpc>
            </a:pPr>
            <a:r>
              <a:rPr lang="en-US" sz="2772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wrangling:</a:t>
            </a:r>
          </a:p>
          <a:p>
            <a:pPr algn="l" marL="598568" indent="-299284" lvl="1">
              <a:lnSpc>
                <a:spcPts val="3881"/>
              </a:lnSpc>
              <a:buFont typeface="Arial"/>
              <a:buChar char="•"/>
            </a:pPr>
            <a:r>
              <a:rPr lang="en-US" sz="27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First ensured that ‘LAT’ and ‘LON’ had no missing or invalid values.</a:t>
            </a:r>
          </a:p>
          <a:p>
            <a:pPr algn="l" marL="598568" indent="-299284" lvl="1">
              <a:lnSpc>
                <a:spcPts val="3881"/>
              </a:lnSpc>
              <a:spcBef>
                <a:spcPct val="0"/>
              </a:spcBef>
              <a:buFont typeface="Arial"/>
              <a:buChar char="•"/>
            </a:pPr>
            <a:r>
              <a:rPr lang="en-US" sz="2772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Filtered out rows with missing rows and zeroed-out coordinates.</a:t>
            </a:r>
          </a:p>
          <a:p>
            <a:pPr algn="l" marL="598568" indent="-299284" lvl="1">
              <a:lnSpc>
                <a:spcPts val="3881"/>
              </a:lnSpc>
              <a:spcBef>
                <a:spcPct val="0"/>
              </a:spcBef>
              <a:buFont typeface="Arial"/>
              <a:buChar char="•"/>
            </a:pPr>
            <a:r>
              <a:rPr lang="en-US" sz="2772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Avoid misrepresenting real locations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045350" y="708025"/>
            <a:ext cx="8197301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Crime Incidents by Location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7872794"/>
            <a:ext cx="11739889" cy="1727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Insights from data: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The concentration of incidents in DTLA (Little Tokyo, South Park, Skid Row) confirms current and historical LAPD data that they are hotspots for crime activity.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882426" y="7597460"/>
            <a:ext cx="4091478" cy="2414166"/>
          </a:xfrm>
          <a:custGeom>
            <a:avLst/>
            <a:gdLst/>
            <a:ahLst/>
            <a:cxnLst/>
            <a:rect r="r" b="b" t="t" l="l"/>
            <a:pathLst>
              <a:path h="2414166" w="4091478">
                <a:moveTo>
                  <a:pt x="0" y="0"/>
                </a:moveTo>
                <a:lnTo>
                  <a:pt x="4091478" y="0"/>
                </a:lnTo>
                <a:lnTo>
                  <a:pt x="4091478" y="2414165"/>
                </a:lnTo>
                <a:lnTo>
                  <a:pt x="0" y="24141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26096" y="441608"/>
            <a:ext cx="11347808" cy="6936348"/>
          </a:xfrm>
          <a:custGeom>
            <a:avLst/>
            <a:gdLst/>
            <a:ahLst/>
            <a:cxnLst/>
            <a:rect r="r" b="b" t="t" l="l"/>
            <a:pathLst>
              <a:path h="6936348" w="11347808">
                <a:moveTo>
                  <a:pt x="0" y="0"/>
                </a:moveTo>
                <a:lnTo>
                  <a:pt x="11347808" y="0"/>
                </a:lnTo>
                <a:lnTo>
                  <a:pt x="11347808" y="6936348"/>
                </a:lnTo>
                <a:lnTo>
                  <a:pt x="0" y="693634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86873" y="3460006"/>
            <a:ext cx="5629114" cy="391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Data selection and wrangling steps:</a:t>
            </a:r>
          </a:p>
          <a:p>
            <a:pPr algn="l" marL="539748" indent="-269874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Filtered data includes information from 2024-25, focusing on battery-simple assault and the distribution of the gender of the victim.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Rows were removed with missing values.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86873" y="1009650"/>
            <a:ext cx="5872361" cy="1879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Battery Assault Cases By Victim Gender (2024-25)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66806" y="7768342"/>
            <a:ext cx="11739889" cy="1289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Interpretation of data:</a:t>
            </a:r>
          </a:p>
          <a:p>
            <a:pPr algn="l" marL="539748" indent="-269874" lvl="1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 strike="noStrike" u="non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Males are more prone to battery assault cases compared to females and non-binary individuals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3454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05550" y="1343462"/>
            <a:ext cx="12876900" cy="5698028"/>
          </a:xfrm>
          <a:custGeom>
            <a:avLst/>
            <a:gdLst/>
            <a:ahLst/>
            <a:cxnLst/>
            <a:rect r="r" b="b" t="t" l="l"/>
            <a:pathLst>
              <a:path h="5698028" w="12876900">
                <a:moveTo>
                  <a:pt x="0" y="0"/>
                </a:moveTo>
                <a:lnTo>
                  <a:pt x="12876900" y="0"/>
                </a:lnTo>
                <a:lnTo>
                  <a:pt x="12876900" y="5698028"/>
                </a:lnTo>
                <a:lnTo>
                  <a:pt x="0" y="56980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620429" y="406400"/>
            <a:ext cx="9047142" cy="62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00"/>
              </a:lnSpc>
            </a:pPr>
            <a:r>
              <a:rPr lang="en-US" b="true" sz="4000">
                <a:solidFill>
                  <a:srgbClr val="FFFFFF"/>
                </a:solidFill>
                <a:latin typeface="Montserrat Ultra-Bold"/>
                <a:ea typeface="Montserrat Ultra-Bold"/>
                <a:cs typeface="Montserrat Ultra-Bold"/>
                <a:sym typeface="Montserrat Ultra-Bold"/>
              </a:rPr>
              <a:t>Highest Arrest Rates (2024-2025)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767382" y="7318153"/>
            <a:ext cx="9036044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Interpretation of data: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Higher arrest rates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might als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reflect proactive policing or resources allocate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to these crime categories.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Certain crimes such as manslaughter, and criminal homicide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might have a higher arrest rate because of their violent nature</a:t>
            </a:r>
          </a:p>
          <a:p>
            <a:pPr algn="l" marL="0" indent="0" lvl="0">
              <a:lnSpc>
                <a:spcPts val="3079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873932" y="7318153"/>
            <a:ext cx="7492994" cy="2325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selection and wrangling steps: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Selected data that included both crime type and arrest status.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Dropped missing data and unnecessary crime codes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Organized as a barplot</a:t>
            </a:r>
          </a:p>
          <a:p>
            <a:pPr algn="l" marL="474979" indent="-237490" lvl="1">
              <a:lnSpc>
                <a:spcPts val="3079"/>
              </a:lnSpc>
              <a:spcBef>
                <a:spcPct val="0"/>
              </a:spcBef>
              <a:buFont typeface="Arial"/>
              <a:buChar char="•"/>
            </a:pP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Used </a:t>
            </a:r>
            <a:r>
              <a:rPr lang="en-US" sz="2199" i="true" strike="noStrike" u="none">
                <a:solidFill>
                  <a:srgbClr val="FFFFFF"/>
                </a:solidFill>
                <a:latin typeface="Canva Sans Italics"/>
                <a:ea typeface="Canva Sans Italics"/>
                <a:cs typeface="Canva Sans Italics"/>
                <a:sym typeface="Canva Sans Italics"/>
              </a:rPr>
              <a:t>.groupby() </a:t>
            </a:r>
            <a:r>
              <a:rPr lang="en-US" sz="2199" strike="noStrike" u="non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DAGk7MlGzd4</dc:identifier>
  <dcterms:modified xsi:type="dcterms:W3CDTF">2011-08-01T06:04:30Z</dcterms:modified>
  <cp:revision>1</cp:revision>
  <dc:title>Crime in LA</dc:title>
</cp:coreProperties>
</file>