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66" r:id="rId4"/>
    <p:sldId id="265" r:id="rId5"/>
    <p:sldId id="267" r:id="rId6"/>
    <p:sldId id="257" r:id="rId7"/>
    <p:sldId id="269" r:id="rId8"/>
    <p:sldId id="270" r:id="rId9"/>
    <p:sldId id="260" r:id="rId10"/>
    <p:sldId id="264" r:id="rId11"/>
    <p:sldId id="261" r:id="rId12"/>
    <p:sldId id="259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9" autoAdjust="0"/>
    <p:restoredTop sz="94678"/>
  </p:normalViewPr>
  <p:slideViewPr>
    <p:cSldViewPr snapToGrid="0">
      <p:cViewPr varScale="1">
        <p:scale>
          <a:sx n="153" d="100"/>
          <a:sy n="153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D7A0-9D49-433C-A116-96E67296E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CD722-4182-4E38-852D-DC8181A21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PURPOSE: For this project, our goal was to build an insightful dashboard including key data </a:t>
          </a:r>
          <a:r>
            <a:rPr lang="en-US" dirty="0"/>
            <a:t>visualizations that </a:t>
          </a:r>
          <a:r>
            <a:rPr lang="en-US" b="0" i="0" dirty="0"/>
            <a:t>hospital administrators in California could utilize when making operating decisions.</a:t>
          </a:r>
          <a:endParaRPr lang="en-US" dirty="0"/>
        </a:p>
      </dgm:t>
    </dgm:pt>
    <dgm:pt modelId="{70F3084D-7E3E-4101-91CB-2B5DCE0EDBB7}" type="parTrans" cxnId="{63D101CE-514D-4E76-AE58-DDAE2C5E8617}">
      <dgm:prSet/>
      <dgm:spPr/>
      <dgm:t>
        <a:bodyPr/>
        <a:lstStyle/>
        <a:p>
          <a:endParaRPr lang="en-US"/>
        </a:p>
      </dgm:t>
    </dgm:pt>
    <dgm:pt modelId="{CE7F95AC-4DE3-42AA-A71F-4EDF665F3304}" type="sibTrans" cxnId="{63D101CE-514D-4E76-AE58-DDAE2C5E8617}">
      <dgm:prSet/>
      <dgm:spPr/>
      <dgm:t>
        <a:bodyPr/>
        <a:lstStyle/>
        <a:p>
          <a:endParaRPr lang="en-US"/>
        </a:p>
      </dgm:t>
    </dgm:pt>
    <dgm:pt modelId="{0B3256F4-2EE4-4858-80E3-84F16D186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KEY OBJECTIVE: By analyzing and visualizing the revenue mix and types of care provided at each hospital, the user can uncover trends and insights about the current healthcare system operations in California.</a:t>
          </a:r>
          <a:endParaRPr lang="en-US" dirty="0"/>
        </a:p>
      </dgm:t>
    </dgm:pt>
    <dgm:pt modelId="{3BEA5680-58EA-4B61-8854-C59850564086}" type="parTrans" cxnId="{B68B9450-40E7-48AA-9837-08049450DDDC}">
      <dgm:prSet/>
      <dgm:spPr/>
      <dgm:t>
        <a:bodyPr/>
        <a:lstStyle/>
        <a:p>
          <a:endParaRPr lang="en-US"/>
        </a:p>
      </dgm:t>
    </dgm:pt>
    <dgm:pt modelId="{45583C0E-4EAA-4FEA-BA94-8ED643336921}" type="sibTrans" cxnId="{B68B9450-40E7-48AA-9837-08049450DDDC}">
      <dgm:prSet/>
      <dgm:spPr/>
      <dgm:t>
        <a:bodyPr/>
        <a:lstStyle/>
        <a:p>
          <a:endParaRPr lang="en-US"/>
        </a:p>
      </dgm:t>
    </dgm:pt>
    <dgm:pt modelId="{14E98AC5-9129-4BD1-A72E-62E664F8F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analyzed </a:t>
          </a:r>
          <a:r>
            <a:rPr lang="en-US" i="0" dirty="0"/>
            <a:t>data from both the ten largest and smallest hospitals – based on the size of their total assets – to provide a benchmark for comparison.</a:t>
          </a:r>
          <a:endParaRPr lang="en-US" dirty="0"/>
        </a:p>
      </dgm:t>
    </dgm:pt>
    <dgm:pt modelId="{43A129E9-1BA2-474E-86AA-CA9D35E2DF14}" type="parTrans" cxnId="{0556319D-B5E2-4E45-A39D-5B10A23FB278}">
      <dgm:prSet/>
      <dgm:spPr/>
      <dgm:t>
        <a:bodyPr/>
        <a:lstStyle/>
        <a:p>
          <a:endParaRPr lang="en-US"/>
        </a:p>
      </dgm:t>
    </dgm:pt>
    <dgm:pt modelId="{9B823D46-1E20-4844-8DE6-A19BA5D2A60E}" type="sibTrans" cxnId="{0556319D-B5E2-4E45-A39D-5B10A23FB278}">
      <dgm:prSet/>
      <dgm:spPr/>
      <dgm:t>
        <a:bodyPr/>
        <a:lstStyle/>
        <a:p>
          <a:endParaRPr lang="en-US"/>
        </a:p>
      </dgm:t>
    </dgm:pt>
    <dgm:pt modelId="{59DE5CAA-2CAD-43E8-B0AF-7AF32D86B08A}" type="pres">
      <dgm:prSet presAssocID="{5648D7A0-9D49-433C-A116-96E67296EEF4}" presName="root" presStyleCnt="0">
        <dgm:presLayoutVars>
          <dgm:dir/>
          <dgm:resizeHandles val="exact"/>
        </dgm:presLayoutVars>
      </dgm:prSet>
      <dgm:spPr/>
    </dgm:pt>
    <dgm:pt modelId="{0EE13416-1A0A-4BE7-AF38-309CCD9FCDDA}" type="pres">
      <dgm:prSet presAssocID="{D4DCD722-4182-4E38-852D-DC8181A21CBC}" presName="compNode" presStyleCnt="0"/>
      <dgm:spPr/>
    </dgm:pt>
    <dgm:pt modelId="{0A3EB985-0886-4635-A463-46277A5E572D}" type="pres">
      <dgm:prSet presAssocID="{D4DCD722-4182-4E38-852D-DC8181A21CBC}" presName="bgRect" presStyleLbl="bgShp" presStyleIdx="0" presStyleCnt="3"/>
      <dgm:spPr/>
    </dgm:pt>
    <dgm:pt modelId="{F183BD5F-A441-429E-B298-F85C7FD9A97D}" type="pres">
      <dgm:prSet presAssocID="{D4DCD722-4182-4E38-852D-DC8181A21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D73121-3579-42A3-B07B-E5D5B483EC7D}" type="pres">
      <dgm:prSet presAssocID="{D4DCD722-4182-4E38-852D-DC8181A21CBC}" presName="spaceRect" presStyleCnt="0"/>
      <dgm:spPr/>
    </dgm:pt>
    <dgm:pt modelId="{1AB80843-C108-47B6-98BC-B034661C3C04}" type="pres">
      <dgm:prSet presAssocID="{D4DCD722-4182-4E38-852D-DC8181A21CBC}" presName="parTx" presStyleLbl="revTx" presStyleIdx="0" presStyleCnt="3">
        <dgm:presLayoutVars>
          <dgm:chMax val="0"/>
          <dgm:chPref val="0"/>
        </dgm:presLayoutVars>
      </dgm:prSet>
      <dgm:spPr/>
    </dgm:pt>
    <dgm:pt modelId="{BD7FBB69-4D45-4015-8D5D-81E3B0A4907F}" type="pres">
      <dgm:prSet presAssocID="{CE7F95AC-4DE3-42AA-A71F-4EDF665F3304}" presName="sibTrans" presStyleCnt="0"/>
      <dgm:spPr/>
    </dgm:pt>
    <dgm:pt modelId="{4017ECE6-2C8F-481F-817C-51000C250A3C}" type="pres">
      <dgm:prSet presAssocID="{0B3256F4-2EE4-4858-80E3-84F16D18622C}" presName="compNode" presStyleCnt="0"/>
      <dgm:spPr/>
    </dgm:pt>
    <dgm:pt modelId="{CA57E06E-F102-47CB-91F2-161FB7AE1ABB}" type="pres">
      <dgm:prSet presAssocID="{0B3256F4-2EE4-4858-80E3-84F16D18622C}" presName="bgRect" presStyleLbl="bgShp" presStyleIdx="1" presStyleCnt="3"/>
      <dgm:spPr/>
    </dgm:pt>
    <dgm:pt modelId="{9A3EFD32-1706-494B-BC41-B873B0873934}" type="pres">
      <dgm:prSet presAssocID="{0B3256F4-2EE4-4858-80E3-84F16D1862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5EF6E49-7451-40EC-8C3A-7638B2CC06CB}" type="pres">
      <dgm:prSet presAssocID="{0B3256F4-2EE4-4858-80E3-84F16D18622C}" presName="spaceRect" presStyleCnt="0"/>
      <dgm:spPr/>
    </dgm:pt>
    <dgm:pt modelId="{D995DAC8-92E1-4180-AFDA-BB26B85D3133}" type="pres">
      <dgm:prSet presAssocID="{0B3256F4-2EE4-4858-80E3-84F16D18622C}" presName="parTx" presStyleLbl="revTx" presStyleIdx="1" presStyleCnt="3">
        <dgm:presLayoutVars>
          <dgm:chMax val="0"/>
          <dgm:chPref val="0"/>
        </dgm:presLayoutVars>
      </dgm:prSet>
      <dgm:spPr/>
    </dgm:pt>
    <dgm:pt modelId="{7D88DFF1-C999-4C81-9ECD-BC354B74357A}" type="pres">
      <dgm:prSet presAssocID="{45583C0E-4EAA-4FEA-BA94-8ED643336921}" presName="sibTrans" presStyleCnt="0"/>
      <dgm:spPr/>
    </dgm:pt>
    <dgm:pt modelId="{0083B443-097F-40F9-9913-DE562D964B9C}" type="pres">
      <dgm:prSet presAssocID="{14E98AC5-9129-4BD1-A72E-62E664F8FFA8}" presName="compNode" presStyleCnt="0"/>
      <dgm:spPr/>
    </dgm:pt>
    <dgm:pt modelId="{DDAE0D8E-0188-4682-88AC-D9CCA3A9C857}" type="pres">
      <dgm:prSet presAssocID="{14E98AC5-9129-4BD1-A72E-62E664F8FFA8}" presName="bgRect" presStyleLbl="bgShp" presStyleIdx="2" presStyleCnt="3"/>
      <dgm:spPr/>
    </dgm:pt>
    <dgm:pt modelId="{E43D61FD-3576-4329-91A4-09693E181607}" type="pres">
      <dgm:prSet presAssocID="{14E98AC5-9129-4BD1-A72E-62E664F8F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03A6E3D-382E-4906-BE67-E14362F4F0E6}" type="pres">
      <dgm:prSet presAssocID="{14E98AC5-9129-4BD1-A72E-62E664F8FFA8}" presName="spaceRect" presStyleCnt="0"/>
      <dgm:spPr/>
    </dgm:pt>
    <dgm:pt modelId="{AFBBA951-EA0F-4FEA-873D-D7F4CE07E77E}" type="pres">
      <dgm:prSet presAssocID="{14E98AC5-9129-4BD1-A72E-62E664F8FF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D943C-5DDC-4478-988D-49D8C0D9E44E}" type="presOf" srcId="{0B3256F4-2EE4-4858-80E3-84F16D18622C}" destId="{D995DAC8-92E1-4180-AFDA-BB26B85D3133}" srcOrd="0" destOrd="0" presId="urn:microsoft.com/office/officeart/2018/2/layout/IconVerticalSolidList"/>
    <dgm:cxn modelId="{B68B9450-40E7-48AA-9837-08049450DDDC}" srcId="{5648D7A0-9D49-433C-A116-96E67296EEF4}" destId="{0B3256F4-2EE4-4858-80E3-84F16D18622C}" srcOrd="1" destOrd="0" parTransId="{3BEA5680-58EA-4B61-8854-C59850564086}" sibTransId="{45583C0E-4EAA-4FEA-BA94-8ED643336921}"/>
    <dgm:cxn modelId="{0556319D-B5E2-4E45-A39D-5B10A23FB278}" srcId="{5648D7A0-9D49-433C-A116-96E67296EEF4}" destId="{14E98AC5-9129-4BD1-A72E-62E664F8FFA8}" srcOrd="2" destOrd="0" parTransId="{43A129E9-1BA2-474E-86AA-CA9D35E2DF14}" sibTransId="{9B823D46-1E20-4844-8DE6-A19BA5D2A60E}"/>
    <dgm:cxn modelId="{261C6FA6-55E9-4FD4-96E8-A057EC43B289}" type="presOf" srcId="{5648D7A0-9D49-433C-A116-96E67296EEF4}" destId="{59DE5CAA-2CAD-43E8-B0AF-7AF32D86B08A}" srcOrd="0" destOrd="0" presId="urn:microsoft.com/office/officeart/2018/2/layout/IconVerticalSolidList"/>
    <dgm:cxn modelId="{895D04B1-E1B1-46C0-A3EF-7A18399512F6}" type="presOf" srcId="{D4DCD722-4182-4E38-852D-DC8181A21CBC}" destId="{1AB80843-C108-47B6-98BC-B034661C3C04}" srcOrd="0" destOrd="0" presId="urn:microsoft.com/office/officeart/2018/2/layout/IconVerticalSolidList"/>
    <dgm:cxn modelId="{63D101CE-514D-4E76-AE58-DDAE2C5E8617}" srcId="{5648D7A0-9D49-433C-A116-96E67296EEF4}" destId="{D4DCD722-4182-4E38-852D-DC8181A21CBC}" srcOrd="0" destOrd="0" parTransId="{70F3084D-7E3E-4101-91CB-2B5DCE0EDBB7}" sibTransId="{CE7F95AC-4DE3-42AA-A71F-4EDF665F3304}"/>
    <dgm:cxn modelId="{CCC103E3-C135-4C73-BAFC-EB684CD17B23}" type="presOf" srcId="{14E98AC5-9129-4BD1-A72E-62E664F8FFA8}" destId="{AFBBA951-EA0F-4FEA-873D-D7F4CE07E77E}" srcOrd="0" destOrd="0" presId="urn:microsoft.com/office/officeart/2018/2/layout/IconVerticalSolidList"/>
    <dgm:cxn modelId="{F8688E0B-5331-47AD-926B-44A482F56D07}" type="presParOf" srcId="{59DE5CAA-2CAD-43E8-B0AF-7AF32D86B08A}" destId="{0EE13416-1A0A-4BE7-AF38-309CCD9FCDDA}" srcOrd="0" destOrd="0" presId="urn:microsoft.com/office/officeart/2018/2/layout/IconVerticalSolidList"/>
    <dgm:cxn modelId="{A2B80D35-7A5D-40A7-987D-E31AF9FB9D5E}" type="presParOf" srcId="{0EE13416-1A0A-4BE7-AF38-309CCD9FCDDA}" destId="{0A3EB985-0886-4635-A463-46277A5E572D}" srcOrd="0" destOrd="0" presId="urn:microsoft.com/office/officeart/2018/2/layout/IconVerticalSolidList"/>
    <dgm:cxn modelId="{E8A4136F-E47D-4396-9CEF-4F3210E21B31}" type="presParOf" srcId="{0EE13416-1A0A-4BE7-AF38-309CCD9FCDDA}" destId="{F183BD5F-A441-429E-B298-F85C7FD9A97D}" srcOrd="1" destOrd="0" presId="urn:microsoft.com/office/officeart/2018/2/layout/IconVerticalSolidList"/>
    <dgm:cxn modelId="{4BDFFBD6-5513-4A6D-8C6A-7A06C23A5AA9}" type="presParOf" srcId="{0EE13416-1A0A-4BE7-AF38-309CCD9FCDDA}" destId="{C8D73121-3579-42A3-B07B-E5D5B483EC7D}" srcOrd="2" destOrd="0" presId="urn:microsoft.com/office/officeart/2018/2/layout/IconVerticalSolidList"/>
    <dgm:cxn modelId="{834720D5-04B4-4755-A2F2-7E12FD13AC9E}" type="presParOf" srcId="{0EE13416-1A0A-4BE7-AF38-309CCD9FCDDA}" destId="{1AB80843-C108-47B6-98BC-B034661C3C04}" srcOrd="3" destOrd="0" presId="urn:microsoft.com/office/officeart/2018/2/layout/IconVerticalSolidList"/>
    <dgm:cxn modelId="{A8649F58-DBB2-4F00-A13F-A380C019C692}" type="presParOf" srcId="{59DE5CAA-2CAD-43E8-B0AF-7AF32D86B08A}" destId="{BD7FBB69-4D45-4015-8D5D-81E3B0A4907F}" srcOrd="1" destOrd="0" presId="urn:microsoft.com/office/officeart/2018/2/layout/IconVerticalSolidList"/>
    <dgm:cxn modelId="{4DED2BD5-6526-4D8A-B484-3F9B495D6187}" type="presParOf" srcId="{59DE5CAA-2CAD-43E8-B0AF-7AF32D86B08A}" destId="{4017ECE6-2C8F-481F-817C-51000C250A3C}" srcOrd="2" destOrd="0" presId="urn:microsoft.com/office/officeart/2018/2/layout/IconVerticalSolidList"/>
    <dgm:cxn modelId="{F791BF31-8530-498A-B548-1456DDBF9313}" type="presParOf" srcId="{4017ECE6-2C8F-481F-817C-51000C250A3C}" destId="{CA57E06E-F102-47CB-91F2-161FB7AE1ABB}" srcOrd="0" destOrd="0" presId="urn:microsoft.com/office/officeart/2018/2/layout/IconVerticalSolidList"/>
    <dgm:cxn modelId="{45C847C9-8634-4253-9C51-B38F8ACDDCAC}" type="presParOf" srcId="{4017ECE6-2C8F-481F-817C-51000C250A3C}" destId="{9A3EFD32-1706-494B-BC41-B873B0873934}" srcOrd="1" destOrd="0" presId="urn:microsoft.com/office/officeart/2018/2/layout/IconVerticalSolidList"/>
    <dgm:cxn modelId="{E6F1EAEF-3E7B-4836-AC00-7CB0D9C7FBC8}" type="presParOf" srcId="{4017ECE6-2C8F-481F-817C-51000C250A3C}" destId="{35EF6E49-7451-40EC-8C3A-7638B2CC06CB}" srcOrd="2" destOrd="0" presId="urn:microsoft.com/office/officeart/2018/2/layout/IconVerticalSolidList"/>
    <dgm:cxn modelId="{08C0C602-FBAF-4B67-BA25-3919B3DC233C}" type="presParOf" srcId="{4017ECE6-2C8F-481F-817C-51000C250A3C}" destId="{D995DAC8-92E1-4180-AFDA-BB26B85D3133}" srcOrd="3" destOrd="0" presId="urn:microsoft.com/office/officeart/2018/2/layout/IconVerticalSolidList"/>
    <dgm:cxn modelId="{882AEB34-9E5E-489A-B84A-70FDD02BDE32}" type="presParOf" srcId="{59DE5CAA-2CAD-43E8-B0AF-7AF32D86B08A}" destId="{7D88DFF1-C999-4C81-9ECD-BC354B74357A}" srcOrd="3" destOrd="0" presId="urn:microsoft.com/office/officeart/2018/2/layout/IconVerticalSolidList"/>
    <dgm:cxn modelId="{5648CBA9-BBD9-4CC7-939F-D22E41658391}" type="presParOf" srcId="{59DE5CAA-2CAD-43E8-B0AF-7AF32D86B08A}" destId="{0083B443-097F-40F9-9913-DE562D964B9C}" srcOrd="4" destOrd="0" presId="urn:microsoft.com/office/officeart/2018/2/layout/IconVerticalSolidList"/>
    <dgm:cxn modelId="{31C64179-4D65-4EF2-AD81-D23AD49C9A48}" type="presParOf" srcId="{0083B443-097F-40F9-9913-DE562D964B9C}" destId="{DDAE0D8E-0188-4682-88AC-D9CCA3A9C857}" srcOrd="0" destOrd="0" presId="urn:microsoft.com/office/officeart/2018/2/layout/IconVerticalSolidList"/>
    <dgm:cxn modelId="{A5DCF0C1-78AE-45DE-B4C3-D613709C57A6}" type="presParOf" srcId="{0083B443-097F-40F9-9913-DE562D964B9C}" destId="{E43D61FD-3576-4329-91A4-09693E181607}" srcOrd="1" destOrd="0" presId="urn:microsoft.com/office/officeart/2018/2/layout/IconVerticalSolidList"/>
    <dgm:cxn modelId="{FFE9D05C-17A6-4482-8E60-21976242E684}" type="presParOf" srcId="{0083B443-097F-40F9-9913-DE562D964B9C}" destId="{903A6E3D-382E-4906-BE67-E14362F4F0E6}" srcOrd="2" destOrd="0" presId="urn:microsoft.com/office/officeart/2018/2/layout/IconVerticalSolidList"/>
    <dgm:cxn modelId="{8F8D08AD-1140-4436-9D6F-73D5FF28699D}" type="presParOf" srcId="{0083B443-097F-40F9-9913-DE562D964B9C}" destId="{AFBBA951-EA0F-4FEA-873D-D7F4CE07E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1DA41-0734-4180-A0B6-1C7C30DED0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5649B-8C74-4D5B-9E3F-2478BA58C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 Payer Categories</a:t>
          </a:r>
        </a:p>
      </dgm:t>
    </dgm:pt>
    <dgm:pt modelId="{D80FF642-D437-4291-BAD2-8325AA4D3F91}" type="parTrans" cxnId="{1680D877-6EE7-4669-A372-0F398F999849}">
      <dgm:prSet/>
      <dgm:spPr/>
      <dgm:t>
        <a:bodyPr/>
        <a:lstStyle/>
        <a:p>
          <a:endParaRPr lang="en-US"/>
        </a:p>
      </dgm:t>
    </dgm:pt>
    <dgm:pt modelId="{F50EEB1D-DA31-4ED6-9E63-43C83A8075FF}" type="sibTrans" cxnId="{1680D877-6EE7-4669-A372-0F398F999849}">
      <dgm:prSet/>
      <dgm:spPr/>
      <dgm:t>
        <a:bodyPr/>
        <a:lstStyle/>
        <a:p>
          <a:endParaRPr lang="en-US"/>
        </a:p>
      </dgm:t>
    </dgm:pt>
    <dgm:pt modelId="{6F563EB3-AEFF-427A-89EC-D5F54DE0D1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431 Hospitals</a:t>
          </a:r>
        </a:p>
      </dgm:t>
    </dgm:pt>
    <dgm:pt modelId="{A1E92C1C-02F9-4AD1-9C19-4D29BA0FC418}" type="parTrans" cxnId="{7E345779-6A52-41EE-AC5F-761A4B01613E}">
      <dgm:prSet/>
      <dgm:spPr/>
      <dgm:t>
        <a:bodyPr/>
        <a:lstStyle/>
        <a:p>
          <a:endParaRPr lang="en-US"/>
        </a:p>
      </dgm:t>
    </dgm:pt>
    <dgm:pt modelId="{C817E149-F3C7-4452-A6F4-665D49D13D94}" type="sibTrans" cxnId="{7E345779-6A52-41EE-AC5F-761A4B01613E}">
      <dgm:prSet/>
      <dgm:spPr/>
      <dgm:t>
        <a:bodyPr/>
        <a:lstStyle/>
        <a:p>
          <a:endParaRPr lang="en-US"/>
        </a:p>
      </dgm:t>
    </dgm:pt>
    <dgm:pt modelId="{BE1D28A6-BC45-4632-BBC7-A7A1D6E10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$16.5B in Combined Net Revenue</a:t>
          </a:r>
        </a:p>
      </dgm:t>
    </dgm:pt>
    <dgm:pt modelId="{50FD35C8-F98E-4C15-9915-440B107ADE43}" type="parTrans" cxnId="{BFAEE101-1639-4670-8CF2-DE8BE8EB4188}">
      <dgm:prSet/>
      <dgm:spPr/>
      <dgm:t>
        <a:bodyPr/>
        <a:lstStyle/>
        <a:p>
          <a:endParaRPr lang="en-US"/>
        </a:p>
      </dgm:t>
    </dgm:pt>
    <dgm:pt modelId="{1DF6F867-E370-44B3-96D9-4D831F312971}" type="sibTrans" cxnId="{BFAEE101-1639-4670-8CF2-DE8BE8EB4188}">
      <dgm:prSet/>
      <dgm:spPr/>
      <dgm:t>
        <a:bodyPr/>
        <a:lstStyle/>
        <a:p>
          <a:endParaRPr lang="en-US"/>
        </a:p>
      </dgm:t>
    </dgm:pt>
    <dgm:pt modelId="{18CBCA29-BA31-47DE-8C33-F0613E7E4EB0}" type="pres">
      <dgm:prSet presAssocID="{B921DA41-0734-4180-A0B6-1C7C30DED0D5}" presName="root" presStyleCnt="0">
        <dgm:presLayoutVars>
          <dgm:dir/>
          <dgm:resizeHandles val="exact"/>
        </dgm:presLayoutVars>
      </dgm:prSet>
      <dgm:spPr/>
    </dgm:pt>
    <dgm:pt modelId="{501497E0-294A-49C5-89D2-C909FA231A6F}" type="pres">
      <dgm:prSet presAssocID="{CD05649B-8C74-4D5B-9E3F-2478BA58C891}" presName="compNode" presStyleCnt="0"/>
      <dgm:spPr/>
    </dgm:pt>
    <dgm:pt modelId="{F918D225-4876-42BC-96A3-9EF9540B7B88}" type="pres">
      <dgm:prSet presAssocID="{CD05649B-8C74-4D5B-9E3F-2478BA58C8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yroll with solid fill"/>
        </a:ext>
      </dgm:extLst>
    </dgm:pt>
    <dgm:pt modelId="{D884340C-78CD-4F9B-8425-A387E6831590}" type="pres">
      <dgm:prSet presAssocID="{CD05649B-8C74-4D5B-9E3F-2478BA58C891}" presName="spaceRect" presStyleCnt="0"/>
      <dgm:spPr/>
    </dgm:pt>
    <dgm:pt modelId="{CC1A6799-D267-4FCD-8D98-2D457C544FFD}" type="pres">
      <dgm:prSet presAssocID="{CD05649B-8C74-4D5B-9E3F-2478BA58C891}" presName="textRect" presStyleLbl="revTx" presStyleIdx="0" presStyleCnt="3">
        <dgm:presLayoutVars>
          <dgm:chMax val="1"/>
          <dgm:chPref val="1"/>
        </dgm:presLayoutVars>
      </dgm:prSet>
      <dgm:spPr/>
    </dgm:pt>
    <dgm:pt modelId="{CD6BAFD9-E5DA-4F17-9A84-4AD1A3A70EE8}" type="pres">
      <dgm:prSet presAssocID="{F50EEB1D-DA31-4ED6-9E63-43C83A8075FF}" presName="sibTrans" presStyleCnt="0"/>
      <dgm:spPr/>
    </dgm:pt>
    <dgm:pt modelId="{B372CC1E-BE71-45A8-A836-9F46CB81AB30}" type="pres">
      <dgm:prSet presAssocID="{6F563EB3-AEFF-427A-89EC-D5F54DE0D1CE}" presName="compNode" presStyleCnt="0"/>
      <dgm:spPr/>
    </dgm:pt>
    <dgm:pt modelId="{42B8216D-0DFF-4247-9439-E07800C13E9B}" type="pres">
      <dgm:prSet presAssocID="{6F563EB3-AEFF-427A-89EC-D5F54DE0D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outline"/>
        </a:ext>
      </dgm:extLst>
    </dgm:pt>
    <dgm:pt modelId="{D52461B0-ACF4-42F4-9E29-5921A1CC09DA}" type="pres">
      <dgm:prSet presAssocID="{6F563EB3-AEFF-427A-89EC-D5F54DE0D1CE}" presName="spaceRect" presStyleCnt="0"/>
      <dgm:spPr/>
    </dgm:pt>
    <dgm:pt modelId="{6D8C13C9-D2B6-41FD-949D-ED6966756D3F}" type="pres">
      <dgm:prSet presAssocID="{6F563EB3-AEFF-427A-89EC-D5F54DE0D1CE}" presName="textRect" presStyleLbl="revTx" presStyleIdx="1" presStyleCnt="3">
        <dgm:presLayoutVars>
          <dgm:chMax val="1"/>
          <dgm:chPref val="1"/>
        </dgm:presLayoutVars>
      </dgm:prSet>
      <dgm:spPr/>
    </dgm:pt>
    <dgm:pt modelId="{BE27F95E-0DD7-4F3D-A58D-41C81F6498EB}" type="pres">
      <dgm:prSet presAssocID="{C817E149-F3C7-4452-A6F4-665D49D13D94}" presName="sibTrans" presStyleCnt="0"/>
      <dgm:spPr/>
    </dgm:pt>
    <dgm:pt modelId="{FBB24A17-7684-426A-8879-852BE1EEACDB}" type="pres">
      <dgm:prSet presAssocID="{BE1D28A6-BC45-4632-BBC7-A7A1D6E10743}" presName="compNode" presStyleCnt="0"/>
      <dgm:spPr/>
    </dgm:pt>
    <dgm:pt modelId="{86CF668A-BE1C-4753-9587-6D3A7E72C782}" type="pres">
      <dgm:prSet presAssocID="{BE1D28A6-BC45-4632-BBC7-A7A1D6E10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3539C29A-407B-40EC-BBD5-9E2FBDE83DDB}" type="pres">
      <dgm:prSet presAssocID="{BE1D28A6-BC45-4632-BBC7-A7A1D6E10743}" presName="spaceRect" presStyleCnt="0"/>
      <dgm:spPr/>
    </dgm:pt>
    <dgm:pt modelId="{39863B24-82F4-4CA6-9BDD-CD3F63E41161}" type="pres">
      <dgm:prSet presAssocID="{BE1D28A6-BC45-4632-BBC7-A7A1D6E107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AEE101-1639-4670-8CF2-DE8BE8EB4188}" srcId="{B921DA41-0734-4180-A0B6-1C7C30DED0D5}" destId="{BE1D28A6-BC45-4632-BBC7-A7A1D6E10743}" srcOrd="2" destOrd="0" parTransId="{50FD35C8-F98E-4C15-9915-440B107ADE43}" sibTransId="{1DF6F867-E370-44B3-96D9-4D831F312971}"/>
    <dgm:cxn modelId="{8A96CC04-928E-4780-A7AA-8D92B0763C41}" type="presOf" srcId="{BE1D28A6-BC45-4632-BBC7-A7A1D6E10743}" destId="{39863B24-82F4-4CA6-9BDD-CD3F63E41161}" srcOrd="0" destOrd="0" presId="urn:microsoft.com/office/officeart/2018/2/layout/IconLabelList"/>
    <dgm:cxn modelId="{8F1AE952-3587-42BE-AB67-0105F4820479}" type="presOf" srcId="{B921DA41-0734-4180-A0B6-1C7C30DED0D5}" destId="{18CBCA29-BA31-47DE-8C33-F0613E7E4EB0}" srcOrd="0" destOrd="0" presId="urn:microsoft.com/office/officeart/2018/2/layout/IconLabelList"/>
    <dgm:cxn modelId="{1680D877-6EE7-4669-A372-0F398F999849}" srcId="{B921DA41-0734-4180-A0B6-1C7C30DED0D5}" destId="{CD05649B-8C74-4D5B-9E3F-2478BA58C891}" srcOrd="0" destOrd="0" parTransId="{D80FF642-D437-4291-BAD2-8325AA4D3F91}" sibTransId="{F50EEB1D-DA31-4ED6-9E63-43C83A8075FF}"/>
    <dgm:cxn modelId="{7E345779-6A52-41EE-AC5F-761A4B01613E}" srcId="{B921DA41-0734-4180-A0B6-1C7C30DED0D5}" destId="{6F563EB3-AEFF-427A-89EC-D5F54DE0D1CE}" srcOrd="1" destOrd="0" parTransId="{A1E92C1C-02F9-4AD1-9C19-4D29BA0FC418}" sibTransId="{C817E149-F3C7-4452-A6F4-665D49D13D94}"/>
    <dgm:cxn modelId="{D15B439E-E938-4B2A-AB33-A7F61597D7F3}" type="presOf" srcId="{CD05649B-8C74-4D5B-9E3F-2478BA58C891}" destId="{CC1A6799-D267-4FCD-8D98-2D457C544FFD}" srcOrd="0" destOrd="0" presId="urn:microsoft.com/office/officeart/2018/2/layout/IconLabelList"/>
    <dgm:cxn modelId="{D740EBFB-6A3D-4AD9-92E7-FB65DBCB4042}" type="presOf" srcId="{6F563EB3-AEFF-427A-89EC-D5F54DE0D1CE}" destId="{6D8C13C9-D2B6-41FD-949D-ED6966756D3F}" srcOrd="0" destOrd="0" presId="urn:microsoft.com/office/officeart/2018/2/layout/IconLabelList"/>
    <dgm:cxn modelId="{CC638B33-FBA5-4178-B6D2-76C7DD3D0E65}" type="presParOf" srcId="{18CBCA29-BA31-47DE-8C33-F0613E7E4EB0}" destId="{501497E0-294A-49C5-89D2-C909FA231A6F}" srcOrd="0" destOrd="0" presId="urn:microsoft.com/office/officeart/2018/2/layout/IconLabelList"/>
    <dgm:cxn modelId="{41B7A322-2A7E-45FF-B78E-2AAF42935051}" type="presParOf" srcId="{501497E0-294A-49C5-89D2-C909FA231A6F}" destId="{F918D225-4876-42BC-96A3-9EF9540B7B88}" srcOrd="0" destOrd="0" presId="urn:microsoft.com/office/officeart/2018/2/layout/IconLabelList"/>
    <dgm:cxn modelId="{2750350F-B408-4266-BBDE-2A7B81BD8072}" type="presParOf" srcId="{501497E0-294A-49C5-89D2-C909FA231A6F}" destId="{D884340C-78CD-4F9B-8425-A387E6831590}" srcOrd="1" destOrd="0" presId="urn:microsoft.com/office/officeart/2018/2/layout/IconLabelList"/>
    <dgm:cxn modelId="{E9F36F96-3A5A-4031-89D4-84656CAAB834}" type="presParOf" srcId="{501497E0-294A-49C5-89D2-C909FA231A6F}" destId="{CC1A6799-D267-4FCD-8D98-2D457C544FFD}" srcOrd="2" destOrd="0" presId="urn:microsoft.com/office/officeart/2018/2/layout/IconLabelList"/>
    <dgm:cxn modelId="{13B1C341-E28A-4EF2-A77B-997C7C9BFD67}" type="presParOf" srcId="{18CBCA29-BA31-47DE-8C33-F0613E7E4EB0}" destId="{CD6BAFD9-E5DA-4F17-9A84-4AD1A3A70EE8}" srcOrd="1" destOrd="0" presId="urn:microsoft.com/office/officeart/2018/2/layout/IconLabelList"/>
    <dgm:cxn modelId="{A83DD394-49BC-4474-AE84-2E8045C00460}" type="presParOf" srcId="{18CBCA29-BA31-47DE-8C33-F0613E7E4EB0}" destId="{B372CC1E-BE71-45A8-A836-9F46CB81AB30}" srcOrd="2" destOrd="0" presId="urn:microsoft.com/office/officeart/2018/2/layout/IconLabelList"/>
    <dgm:cxn modelId="{A52CE2FC-74CB-4238-B1AF-736CB3EB3648}" type="presParOf" srcId="{B372CC1E-BE71-45A8-A836-9F46CB81AB30}" destId="{42B8216D-0DFF-4247-9439-E07800C13E9B}" srcOrd="0" destOrd="0" presId="urn:microsoft.com/office/officeart/2018/2/layout/IconLabelList"/>
    <dgm:cxn modelId="{DDC05302-A371-4125-ABC5-33166A424538}" type="presParOf" srcId="{B372CC1E-BE71-45A8-A836-9F46CB81AB30}" destId="{D52461B0-ACF4-42F4-9E29-5921A1CC09DA}" srcOrd="1" destOrd="0" presId="urn:microsoft.com/office/officeart/2018/2/layout/IconLabelList"/>
    <dgm:cxn modelId="{06596913-FD7F-400C-9CE1-8D5BD5AC48B4}" type="presParOf" srcId="{B372CC1E-BE71-45A8-A836-9F46CB81AB30}" destId="{6D8C13C9-D2B6-41FD-949D-ED6966756D3F}" srcOrd="2" destOrd="0" presId="urn:microsoft.com/office/officeart/2018/2/layout/IconLabelList"/>
    <dgm:cxn modelId="{E41B56E4-9729-4F61-946D-5A5BA8F68C6B}" type="presParOf" srcId="{18CBCA29-BA31-47DE-8C33-F0613E7E4EB0}" destId="{BE27F95E-0DD7-4F3D-A58D-41C81F6498EB}" srcOrd="3" destOrd="0" presId="urn:microsoft.com/office/officeart/2018/2/layout/IconLabelList"/>
    <dgm:cxn modelId="{23B924B7-6CED-484D-838B-CCEB8A8F14BB}" type="presParOf" srcId="{18CBCA29-BA31-47DE-8C33-F0613E7E4EB0}" destId="{FBB24A17-7684-426A-8879-852BE1EEACDB}" srcOrd="4" destOrd="0" presId="urn:microsoft.com/office/officeart/2018/2/layout/IconLabelList"/>
    <dgm:cxn modelId="{853C2AB8-7AA3-4373-A0E4-6E69300E21BB}" type="presParOf" srcId="{FBB24A17-7684-426A-8879-852BE1EEACDB}" destId="{86CF668A-BE1C-4753-9587-6D3A7E72C782}" srcOrd="0" destOrd="0" presId="urn:microsoft.com/office/officeart/2018/2/layout/IconLabelList"/>
    <dgm:cxn modelId="{B882CE1C-F712-4A92-BDB6-921B78E57B21}" type="presParOf" srcId="{FBB24A17-7684-426A-8879-852BE1EEACDB}" destId="{3539C29A-407B-40EC-BBD5-9E2FBDE83DDB}" srcOrd="1" destOrd="0" presId="urn:microsoft.com/office/officeart/2018/2/layout/IconLabelList"/>
    <dgm:cxn modelId="{69860817-7184-40C0-86FD-67710A24200B}" type="presParOf" srcId="{FBB24A17-7684-426A-8879-852BE1EEACDB}" destId="{39863B24-82F4-4CA6-9BDD-CD3F63E41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B985-0886-4635-A463-46277A5E572D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3BD5F-A441-429E-B298-F85C7FD9A97D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0843-C108-47B6-98BC-B034661C3C04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PURPOSE: For this project, our goal was to build an insightful dashboard including key data </a:t>
          </a:r>
          <a:r>
            <a:rPr lang="en-US" sz="1700" kern="1200" dirty="0"/>
            <a:t>visualizations that </a:t>
          </a:r>
          <a:r>
            <a:rPr lang="en-US" sz="1700" b="0" i="0" kern="1200" dirty="0"/>
            <a:t>hospital administrators in California could utilize when making operating decisions.</a:t>
          </a:r>
          <a:endParaRPr lang="en-US" sz="1700" kern="1200" dirty="0"/>
        </a:p>
      </dsp:txBody>
      <dsp:txXfrm>
        <a:off x="1689398" y="625"/>
        <a:ext cx="5625801" cy="1462682"/>
      </dsp:txXfrm>
    </dsp:sp>
    <dsp:sp modelId="{CA57E06E-F102-47CB-91F2-161FB7AE1ABB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FD32-1706-494B-BC41-B873B0873934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5DAC8-92E1-4180-AFDA-BB26B85D3133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KEY OBJECTIVE: By analyzing and visualizing the revenue mix and types of care provided at each hospital, the user can uncover trends and insights about the current healthcare system operations in California.</a:t>
          </a:r>
          <a:endParaRPr lang="en-US" sz="1700" kern="1200" dirty="0"/>
        </a:p>
      </dsp:txBody>
      <dsp:txXfrm>
        <a:off x="1689398" y="1828978"/>
        <a:ext cx="5625801" cy="1462682"/>
      </dsp:txXfrm>
    </dsp:sp>
    <dsp:sp modelId="{DDAE0D8E-0188-4682-88AC-D9CCA3A9C857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61FD-3576-4329-91A4-09693E181607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A951-EA0F-4FEA-873D-D7F4CE07E77E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also analyzed </a:t>
          </a:r>
          <a:r>
            <a:rPr lang="en-US" sz="1700" i="0" kern="1200" dirty="0"/>
            <a:t>data from both the ten largest and smallest hospitals – based on the size of their total assets – to provide a benchmark for comparison.</a:t>
          </a:r>
          <a:endParaRPr lang="en-US" sz="1700" kern="1200" dirty="0"/>
        </a:p>
      </dsp:txBody>
      <dsp:txXfrm>
        <a:off x="1689398" y="3657332"/>
        <a:ext cx="5625801" cy="146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8D225-4876-42BC-96A3-9EF9540B7B88}">
      <dsp:nvSpPr>
        <dsp:cNvPr id="0" name=""/>
        <dsp:cNvSpPr/>
      </dsp:nvSpPr>
      <dsp:spPr>
        <a:xfrm>
          <a:off x="663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6799-D267-4FCD-8D98-2D457C544FFD}">
      <dsp:nvSpPr>
        <dsp:cNvPr id="0" name=""/>
        <dsp:cNvSpPr/>
      </dsp:nvSpPr>
      <dsp:spPr>
        <a:xfrm>
          <a:off x="168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9 Payer Categories</a:t>
          </a:r>
        </a:p>
      </dsp:txBody>
      <dsp:txXfrm>
        <a:off x="168065" y="1280076"/>
        <a:ext cx="1800000" cy="720000"/>
      </dsp:txXfrm>
    </dsp:sp>
    <dsp:sp modelId="{42B8216D-0DFF-4247-9439-E07800C13E9B}">
      <dsp:nvSpPr>
        <dsp:cNvPr id="0" name=""/>
        <dsp:cNvSpPr/>
      </dsp:nvSpPr>
      <dsp:spPr>
        <a:xfrm>
          <a:off x="2778065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C13C9-D2B6-41FD-949D-ED6966756D3F}">
      <dsp:nvSpPr>
        <dsp:cNvPr id="0" name=""/>
        <dsp:cNvSpPr/>
      </dsp:nvSpPr>
      <dsp:spPr>
        <a:xfrm>
          <a:off x="2283065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431 Hospitals</a:t>
          </a:r>
        </a:p>
      </dsp:txBody>
      <dsp:txXfrm>
        <a:off x="2283065" y="1280076"/>
        <a:ext cx="1800000" cy="720000"/>
      </dsp:txXfrm>
    </dsp:sp>
    <dsp:sp modelId="{86CF668A-BE1C-4753-9587-6D3A7E72C782}">
      <dsp:nvSpPr>
        <dsp:cNvPr id="0" name=""/>
        <dsp:cNvSpPr/>
      </dsp:nvSpPr>
      <dsp:spPr>
        <a:xfrm>
          <a:off x="4893066" y="1998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3B24-82F4-4CA6-9BDD-CD3F63E41161}">
      <dsp:nvSpPr>
        <dsp:cNvPr id="0" name=""/>
        <dsp:cNvSpPr/>
      </dsp:nvSpPr>
      <dsp:spPr>
        <a:xfrm>
          <a:off x="4398066" y="12800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$16.5B in Combined Net Revenue</a:t>
          </a:r>
        </a:p>
      </dsp:txBody>
      <dsp:txXfrm>
        <a:off x="4398066" y="12800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9AAA-69B8-418C-BEE6-AC95D1A624A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F446-EFA3-4D05-AA19-5D78259E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F446-EFA3-4D05-AA19-5D78259E9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6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49F24-C369-408B-985E-7F462C90F2F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411B191-C1CB-4B1D-8BE6-D2C93B1E5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cardiogram">
            <a:extLst>
              <a:ext uri="{FF2B5EF4-FFF2-40B4-BE49-F238E27FC236}">
                <a16:creationId xmlns:a16="http://schemas.microsoft.com/office/drawing/2014/main" id="{7A82EB56-2D6A-6309-9593-2AF4E6B8C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8" r="9092" b="309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317C-903B-33AB-C6C6-40C9A0FE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13105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 dirty="0">
                <a:ln w="15875">
                  <a:solidFill>
                    <a:srgbClr val="FFFFFF"/>
                  </a:solidFill>
                </a:ln>
              </a:rPr>
              <a:t>California Hospital Performance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8806E1-FAB7-46B8-3646-CE1D23540574}"/>
              </a:ext>
            </a:extLst>
          </p:cNvPr>
          <p:cNvSpPr txBox="1">
            <a:spLocks/>
          </p:cNvSpPr>
          <p:nvPr/>
        </p:nvSpPr>
        <p:spPr>
          <a:xfrm>
            <a:off x="643467" y="5298134"/>
            <a:ext cx="368506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Presented by Jenae Journot, Manuel Sosa and Greg Thomas</a:t>
            </a:r>
          </a:p>
        </p:txBody>
      </p:sp>
    </p:spTree>
    <p:extLst>
      <p:ext uri="{BB962C8B-B14F-4D97-AF65-F5344CB8AC3E}">
        <p14:creationId xmlns:p14="http://schemas.microsoft.com/office/powerpoint/2010/main" val="25245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EF5E-97CF-67AD-61E7-5031AE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/>
              <a:t>Net Patient Revenue by Payer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17641-4937-3F7E-4890-F0E6B17D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9" y="727252"/>
            <a:ext cx="5730399" cy="2936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C05BB-32B4-015B-27E1-A9276254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7" y="923364"/>
            <a:ext cx="4789992" cy="28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Type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type of care provided at each hospital varied. For most hospitals, the majority of care provided fell under Acute Care – which includes services like medical/surgical acute, obstetrics acute, definitive observation, medical/surgical intensive care, and coronary care.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B3FF-D1E9-2ABC-74E5-ACEBBDDF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675257"/>
            <a:ext cx="6193767" cy="26636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001BC-2BA8-E361-1B49-1994C651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462" y="3671275"/>
            <a:ext cx="6209800" cy="266364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5A70A-F2A2-A824-FD86-36DD2307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704" y="3442033"/>
            <a:ext cx="4884843" cy="17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13C7B-52D2-C89C-B4C6-2B68A97C0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462" y="438528"/>
            <a:ext cx="4884843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Comparative Data by years:</a:t>
            </a:r>
          </a:p>
          <a:p>
            <a:pPr marL="0" indent="0">
              <a:buNone/>
            </a:pPr>
            <a:r>
              <a:rPr lang="en-US" dirty="0"/>
              <a:t>The data represents one specific year, 2022. Without time-based data, it's challenging to discern trends, assess progress, or make year-over-year comparisons.</a:t>
            </a:r>
          </a:p>
          <a:p>
            <a:endParaRPr lang="en-US" dirty="0"/>
          </a:p>
          <a:p>
            <a:r>
              <a:rPr lang="en-US" dirty="0"/>
              <a:t>Potential for Misinterpretation:</a:t>
            </a:r>
          </a:p>
          <a:p>
            <a:pPr marL="0" indent="0">
              <a:buNone/>
            </a:pPr>
            <a:r>
              <a:rPr lang="en-US" dirty="0"/>
              <a:t>The charts do not provide understanding on the underlying factors, such as policy changes or patient demographics, that could affect both net revenue and total asset size.</a:t>
            </a:r>
          </a:p>
        </p:txBody>
      </p:sp>
    </p:spTree>
    <p:extLst>
      <p:ext uri="{BB962C8B-B14F-4D97-AF65-F5344CB8AC3E}">
        <p14:creationId xmlns:p14="http://schemas.microsoft.com/office/powerpoint/2010/main" val="334308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D8B7-D014-7167-C342-BBF9444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A6BB-5547-0AA1-FB5B-67D43979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the data from database and importing it into JavaScript</a:t>
            </a:r>
          </a:p>
          <a:p>
            <a:r>
              <a:rPr lang="en-US" dirty="0"/>
              <a:t>Limited Admin access to install and reinstall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0980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4344C4FB-FAC7-DF6D-D09C-55E660A8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85B63-719F-ECE2-901B-1947EBFB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49" y="868680"/>
            <a:ext cx="566802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>
                <a:solidFill>
                  <a:schemeClr val="tx1"/>
                </a:solidFill>
              </a:rPr>
              <a:t>Any 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9F5-C22A-96BB-952B-195E5B3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97102-F530-532F-B9A4-643EC142D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72834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826866" y="819716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826866" y="2648069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26866" y="4476423"/>
            <a:ext cx="6761396" cy="14626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2600945"/>
            <a:ext cx="4352193" cy="1255469"/>
          </a:xfrm>
        </p:spPr>
        <p:txBody>
          <a:bodyPr>
            <a:normAutofit/>
          </a:bodyPr>
          <a:lstStyle/>
          <a:p>
            <a:r>
              <a:rPr lang="en-US" dirty="0"/>
              <a:t>3 Questions to Answer via Visualizations: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04052" y="819716"/>
            <a:ext cx="5952529" cy="3851155"/>
            <a:chOff x="-74546" y="-1851079"/>
            <a:chExt cx="2042611" cy="3851155"/>
          </a:xfrm>
        </p:grpSpPr>
        <p:sp>
          <p:nvSpPr>
            <p:cNvPr id="13" name="Rectangle 12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74546" y="-185107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Where are the ten largest and ten smallest hospitals and healthcare systems located?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What is the mix of patient revenue by payer category?</a:t>
              </a:r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dirty="0"/>
            </a:p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What is the breakdown of type of care?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623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074985"/>
            <a:ext cx="4016116" cy="395653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Our dataset comprises of 431 records focusing on California hospitals and health systems’ financial and operational data, reported in 2022. We primarily focused on the following information: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1. Location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2. Asset size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3. Revenue by payer type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4. Type of care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Data Source: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Hospital Annual Financial Data - State of California, Department of Health Care Access and Information, 2022.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373F261-8793-B5A0-6FA3-A1CBB3A13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03972"/>
              </p:ext>
            </p:extLst>
          </p:nvPr>
        </p:nvGraphicFramePr>
        <p:xfrm>
          <a:off x="5090609" y="869208"/>
          <a:ext cx="6366132" cy="21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Payroll with solid fill"/>
          <p:cNvSpPr/>
          <p:nvPr/>
        </p:nvSpPr>
        <p:spPr>
          <a:xfrm>
            <a:off x="5774075" y="3619154"/>
            <a:ext cx="810000" cy="810000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79075" y="4699338"/>
            <a:ext cx="1800000" cy="720000"/>
            <a:chOff x="168065" y="1280076"/>
            <a:chExt cx="1800000" cy="720000"/>
          </a:xfrm>
        </p:grpSpPr>
        <p:sp>
          <p:nvSpPr>
            <p:cNvPr id="19" name="Rectangle 18"/>
            <p:cNvSpPr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6</a:t>
              </a:r>
              <a:r>
                <a:rPr lang="en-US" sz="1700" kern="1200" dirty="0"/>
                <a:t> Types of Care</a:t>
              </a:r>
            </a:p>
          </p:txBody>
        </p:sp>
      </p:grpSp>
      <p:sp>
        <p:nvSpPr>
          <p:cNvPr id="11" name="Rectangle 10" descr="Building outline"/>
          <p:cNvSpPr/>
          <p:nvPr/>
        </p:nvSpPr>
        <p:spPr>
          <a:xfrm>
            <a:off x="7889075" y="3619154"/>
            <a:ext cx="810000" cy="81000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394075" y="4699338"/>
            <a:ext cx="1800000" cy="720000"/>
            <a:chOff x="2283065" y="1280076"/>
            <a:chExt cx="1800000" cy="720000"/>
          </a:xfrm>
        </p:grpSpPr>
        <p:sp>
          <p:nvSpPr>
            <p:cNvPr id="17" name="Rectangle 16"/>
            <p:cNvSpPr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3065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/>
                <a:t>108 Hospitals located in L.A. County</a:t>
              </a:r>
            </a:p>
          </p:txBody>
        </p:sp>
      </p:grpSp>
      <p:sp>
        <p:nvSpPr>
          <p:cNvPr id="13" name="Rectangle 12" descr="Money with solid fill"/>
          <p:cNvSpPr/>
          <p:nvPr/>
        </p:nvSpPr>
        <p:spPr>
          <a:xfrm>
            <a:off x="10004076" y="3619154"/>
            <a:ext cx="810000" cy="810000"/>
          </a:xfrm>
          <a:prstGeom prst="rect">
            <a:avLst/>
          </a:pr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509076" y="4699338"/>
            <a:ext cx="1800000" cy="720000"/>
            <a:chOff x="4398066" y="1280076"/>
            <a:chExt cx="1800000" cy="720000"/>
          </a:xfrm>
        </p:grpSpPr>
        <p:sp>
          <p:nvSpPr>
            <p:cNvPr id="15" name="Rectangle 14"/>
            <p:cNvSpPr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98066" y="1280076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$248.5B in Combined Total Assets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93872"/>
            <a:ext cx="4016116" cy="363542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JavaScript: Interactive web pages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Pandas: Data analysis for Python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Plotly: Interactive online graphing library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Node.js: Web development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Leaflet: Interactive maps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PostgreSQL: Database system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GitHub: Collaborative coding platform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1" y="1022624"/>
            <a:ext cx="1229067" cy="12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5" y="1198205"/>
            <a:ext cx="2803403" cy="10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4" y="2669930"/>
            <a:ext cx="2803404" cy="111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2809581"/>
            <a:ext cx="2033547" cy="8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13" y="4211882"/>
            <a:ext cx="2701318" cy="9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2" y="4211882"/>
            <a:ext cx="1229066" cy="11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Largest and Smallest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size of the hospital was determined by comparing total assets.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Larger hospitals are teaching or corporate and located in metro areas.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Smaller hospitals are rural or concentrate on a specialty.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Green = Ten Largest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Red = Ten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E76D5-D543-197C-0FDD-91152E5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846768"/>
            <a:ext cx="6193767" cy="5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446-7FD0-00CA-EBB4-14043194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90" y="1128408"/>
            <a:ext cx="2265837" cy="4601183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Top 10 Facilities – Acute Care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Medicare Trad – 	                      18.12%</a:t>
            </a:r>
            <a:br>
              <a:rPr lang="en-US" sz="1200" dirty="0"/>
            </a:br>
            <a:r>
              <a:rPr lang="en-US" sz="1200" dirty="0"/>
              <a:t>Medicare MC  – 	                         7.34%</a:t>
            </a:r>
            <a:br>
              <a:rPr lang="en-US" sz="1200" dirty="0"/>
            </a:br>
            <a:r>
              <a:rPr lang="en-US" sz="1200" dirty="0"/>
              <a:t>Medi Cal Trad – 	                        5.63%</a:t>
            </a:r>
            <a:br>
              <a:rPr lang="en-US" sz="1200" dirty="0"/>
            </a:br>
            <a:r>
              <a:rPr lang="en-US" sz="1200" dirty="0"/>
              <a:t>Medi Cal MC – 	                         9.81%</a:t>
            </a:r>
            <a:br>
              <a:rPr lang="en-US" sz="1200" dirty="0"/>
            </a:br>
            <a:r>
              <a:rPr lang="en-US" sz="1200" dirty="0"/>
              <a:t>County Indigent –                          0.70%</a:t>
            </a:r>
            <a:br>
              <a:rPr lang="en-US" sz="1200" dirty="0"/>
            </a:br>
            <a:r>
              <a:rPr lang="en-US" sz="1200" dirty="0"/>
              <a:t>Third Part Trad – 	                         3.60%</a:t>
            </a:r>
            <a:br>
              <a:rPr lang="en-US" sz="1200" dirty="0"/>
            </a:br>
            <a:r>
              <a:rPr lang="en-US" sz="1200" dirty="0"/>
              <a:t>Third Part MC – 	                      53.54%</a:t>
            </a:r>
            <a:br>
              <a:rPr lang="en-US" sz="1200" dirty="0"/>
            </a:br>
            <a:r>
              <a:rPr lang="en-US" sz="1200" dirty="0"/>
              <a:t>Other Indigent –  	                        0.06%</a:t>
            </a:r>
            <a:br>
              <a:rPr lang="en-US" sz="1200" dirty="0"/>
            </a:br>
            <a:r>
              <a:rPr lang="en-US" sz="1200" dirty="0"/>
              <a:t>Other – 	                        1.20%</a:t>
            </a: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r>
              <a:rPr lang="en-US" sz="1200" dirty="0"/>
              <a:t>Bottom 10 Facilities – Acute Care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Medicare Trad – 	                      25.97%</a:t>
            </a:r>
            <a:br>
              <a:rPr lang="en-US" sz="1200" dirty="0"/>
            </a:br>
            <a:r>
              <a:rPr lang="en-US" sz="1200" dirty="0"/>
              <a:t>Medicare MC  – 	                       9.99%</a:t>
            </a:r>
            <a:br>
              <a:rPr lang="en-US" sz="1200" dirty="0"/>
            </a:br>
            <a:r>
              <a:rPr lang="en-US" sz="1200" dirty="0"/>
              <a:t>Medi Cal Trad – 	                    13.49%</a:t>
            </a:r>
            <a:br>
              <a:rPr lang="en-US" sz="1200" dirty="0"/>
            </a:br>
            <a:r>
              <a:rPr lang="en-US" sz="1200" dirty="0"/>
              <a:t>Medi Cal MC – 	                    20.43%</a:t>
            </a:r>
            <a:br>
              <a:rPr lang="en-US" sz="1200" dirty="0"/>
            </a:br>
            <a:r>
              <a:rPr lang="en-US" sz="1200" dirty="0"/>
              <a:t>County Indigent –                       0.52%</a:t>
            </a:r>
            <a:br>
              <a:rPr lang="en-US" sz="1200" dirty="0"/>
            </a:br>
            <a:r>
              <a:rPr lang="en-US" sz="1200" dirty="0"/>
              <a:t>Third Part Trad – 	                    16.78%</a:t>
            </a:r>
            <a:br>
              <a:rPr lang="en-US" sz="1200" dirty="0"/>
            </a:br>
            <a:r>
              <a:rPr lang="en-US" sz="1200" dirty="0"/>
              <a:t>Third Part MC – 	                      6.66%</a:t>
            </a:r>
            <a:br>
              <a:rPr lang="en-US" sz="1200" dirty="0"/>
            </a:br>
            <a:r>
              <a:rPr lang="en-US" sz="1200" dirty="0"/>
              <a:t>Other Indigent –  	                      </a:t>
            </a:r>
            <a:r>
              <a:rPr lang="en-US" sz="1200" dirty="0" err="1"/>
              <a:t>o.oo</a:t>
            </a:r>
            <a:r>
              <a:rPr lang="en-US" sz="1200" dirty="0"/>
              <a:t>%</a:t>
            </a:r>
            <a:br>
              <a:rPr lang="en-US" sz="1200" dirty="0"/>
            </a:br>
            <a:r>
              <a:rPr lang="en-US" sz="1200" dirty="0"/>
              <a:t>Other – 	                      6.16%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937D825-8658-D1EC-E628-FA024297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34" y="3618420"/>
            <a:ext cx="6858000" cy="30810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C8AE8F-D8BB-18E0-25DD-C1130606F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9434" y="470981"/>
            <a:ext cx="6388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B1AE-3276-CD1A-6E3A-2C018401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Top 10  Fac. Acute Discharges – Average by Type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Acute		29,774 </a:t>
            </a:r>
            <a:br>
              <a:rPr lang="en-US" sz="1100" dirty="0"/>
            </a:br>
            <a:r>
              <a:rPr lang="en-US" sz="1100" dirty="0"/>
              <a:t>Psychiatric		      737</a:t>
            </a:r>
            <a:br>
              <a:rPr lang="en-US" sz="1100" dirty="0"/>
            </a:br>
            <a:r>
              <a:rPr lang="en-US" sz="1100" dirty="0"/>
              <a:t>Chemical Dependency	      774</a:t>
            </a:r>
            <a:br>
              <a:rPr lang="en-US" sz="1100" dirty="0"/>
            </a:br>
            <a:r>
              <a:rPr lang="en-US" sz="1100" dirty="0"/>
              <a:t>Rehabilitation		     685</a:t>
            </a:r>
            <a:br>
              <a:rPr lang="en-US" sz="1100" dirty="0"/>
            </a:br>
            <a:r>
              <a:rPr lang="en-US" sz="1100" dirty="0"/>
              <a:t>Long-Term Care		       -- </a:t>
            </a:r>
            <a:br>
              <a:rPr lang="en-US" sz="1100" dirty="0"/>
            </a:br>
            <a:r>
              <a:rPr lang="en-US" sz="1100" dirty="0"/>
              <a:t>Residential / Daily Care	       --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Bottom 10  Fac. Acute Discharges – Average by Type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Acute		     434</a:t>
            </a:r>
            <a:br>
              <a:rPr lang="en-US" sz="1100" dirty="0"/>
            </a:br>
            <a:r>
              <a:rPr lang="en-US" sz="1100" dirty="0"/>
              <a:t>Psychiatric		      105</a:t>
            </a:r>
            <a:br>
              <a:rPr lang="en-US" sz="1100" dirty="0"/>
            </a:br>
            <a:r>
              <a:rPr lang="en-US" sz="1100" dirty="0"/>
              <a:t>Chemical Dependency	       --</a:t>
            </a:r>
            <a:br>
              <a:rPr lang="en-US" sz="1100" dirty="0"/>
            </a:br>
            <a:r>
              <a:rPr lang="en-US" sz="1100" dirty="0"/>
              <a:t>Rehabilitation		       --</a:t>
            </a:r>
            <a:br>
              <a:rPr lang="en-US" sz="1100" dirty="0"/>
            </a:br>
            <a:r>
              <a:rPr lang="en-US" sz="1100" dirty="0"/>
              <a:t>Long-Term Care		      112 </a:t>
            </a:r>
            <a:br>
              <a:rPr lang="en-US" sz="1100" dirty="0"/>
            </a:br>
            <a:r>
              <a:rPr lang="en-US" sz="1100" dirty="0"/>
              <a:t>Residential / Daily Care	       --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59C2C-61DF-FA8D-4061-90ACAC7BB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174" y="311438"/>
            <a:ext cx="6263742" cy="3238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FAD57-5BBC-C7EE-A9CC-8ECAB701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62" y="3549536"/>
            <a:ext cx="5762799" cy="30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7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AEA51-05B8-7657-CD71-E43E3444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938403"/>
            <a:ext cx="4016116" cy="1255469"/>
          </a:xfrm>
        </p:spPr>
        <p:txBody>
          <a:bodyPr>
            <a:normAutofit/>
          </a:bodyPr>
          <a:lstStyle/>
          <a:p>
            <a:r>
              <a:rPr lang="en-US" sz="3200" spc="-100" dirty="0"/>
              <a:t>Net Patient Revenue by Payer Category: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F9F2-09E6-EDD1-080B-B22A4AA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366925"/>
            <a:ext cx="4016116" cy="3532713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data suggests that 'Other Third Parties-Managed Care' (e.g., private insurance companies, employer-sponsored health plans, or other managed care organizations) is the largest category, accounting for just over 40.09% of the composition mix.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Importance of Payment Mix: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1. Revenue Optimization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2. Regulatory Compliance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3. Risk Management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7FEF6-03E9-EEF9-61D2-217730A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03" y="2150779"/>
            <a:ext cx="6871928" cy="25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336</TotalTime>
  <Words>847</Words>
  <Application>Microsoft Macintosh PowerPoint</Application>
  <PresentationFormat>Widescreen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California Hospital Performance Comparison</vt:lpstr>
      <vt:lpstr>Project Background</vt:lpstr>
      <vt:lpstr>3 Questions to Answer via Visualizations:</vt:lpstr>
      <vt:lpstr>Dataset</vt:lpstr>
      <vt:lpstr>Tech Stack</vt:lpstr>
      <vt:lpstr>Largest and Smallest Hospitals</vt:lpstr>
      <vt:lpstr>      Top 10 Facilities – Acute Care  Medicare Trad –                        18.12% Medicare MC  –                           7.34% Medi Cal Trad –                          5.63% Medi Cal MC –                           9.81% County Indigent –                          0.70% Third Part Trad –                           3.60% Third Part MC –                        53.54% Other Indigent –                           0.06% Other –                          1.20%       Bottom 10 Facilities – Acute Care  Medicare Trad –                        25.97% Medicare MC  –                         9.99% Medi Cal Trad –                      13.49% Medi Cal MC –                      20.43% County Indigent –                       0.52% Third Part Trad –                      16.78% Third Part MC –                        6.66% Other Indigent –                         o.oo% Other –                        6.16%  </vt:lpstr>
      <vt:lpstr>Top 10  Fac. Acute Discharges – Average by Type  Acute  29,774  Psychiatric        737 Chemical Dependency       774 Rehabilitation       685 Long-Term Care         --  Residential / Daily Care        --         Bottom 10  Fac. Acute Discharges – Average by Type  Acute       434 Psychiatric        105 Chemical Dependency        -- Rehabilitation         -- Long-Term Care        112  Residential / Daily Care        --</vt:lpstr>
      <vt:lpstr>Net Patient Revenue by Payer Category:</vt:lpstr>
      <vt:lpstr>Net Patient Revenue by Payer Category</vt:lpstr>
      <vt:lpstr>Type of Care</vt:lpstr>
      <vt:lpstr>Data Limitations</vt:lpstr>
      <vt:lpstr>Challenges and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Hospital Performance Comparison</dc:title>
  <dc:creator>Jenae Journot</dc:creator>
  <cp:lastModifiedBy>Greg Thomas</cp:lastModifiedBy>
  <cp:revision>24</cp:revision>
  <dcterms:created xsi:type="dcterms:W3CDTF">2024-03-18T02:10:41Z</dcterms:created>
  <dcterms:modified xsi:type="dcterms:W3CDTF">2024-03-18T22:11:32Z</dcterms:modified>
</cp:coreProperties>
</file>