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8" r:id="rId3"/>
    <p:sldId id="266" r:id="rId4"/>
    <p:sldId id="265" r:id="rId5"/>
    <p:sldId id="267" r:id="rId6"/>
    <p:sldId id="257" r:id="rId7"/>
    <p:sldId id="260" r:id="rId8"/>
    <p:sldId id="264" r:id="rId9"/>
    <p:sldId id="261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5.png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5.png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5.png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5.png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8D7A0-9D49-433C-A116-96E67296EE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CD722-4182-4E38-852D-DC8181A21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smtClean="0"/>
            <a:t>PURPOSE: For </a:t>
          </a:r>
          <a:r>
            <a:rPr lang="en-US" b="0" i="0" dirty="0"/>
            <a:t>this project, our goal was to build an insightful dashboard including key data </a:t>
          </a:r>
          <a:r>
            <a:rPr lang="en-US" dirty="0"/>
            <a:t>visualizations that </a:t>
          </a:r>
          <a:r>
            <a:rPr lang="en-US" b="0" i="0" dirty="0"/>
            <a:t>hospital administrators in California could utilize when making operating decisions.</a:t>
          </a:r>
          <a:endParaRPr lang="en-US" dirty="0"/>
        </a:p>
      </dgm:t>
    </dgm:pt>
    <dgm:pt modelId="{70F3084D-7E3E-4101-91CB-2B5DCE0EDBB7}" type="parTrans" cxnId="{63D101CE-514D-4E76-AE58-DDAE2C5E8617}">
      <dgm:prSet/>
      <dgm:spPr/>
      <dgm:t>
        <a:bodyPr/>
        <a:lstStyle/>
        <a:p>
          <a:endParaRPr lang="en-US"/>
        </a:p>
      </dgm:t>
    </dgm:pt>
    <dgm:pt modelId="{CE7F95AC-4DE3-42AA-A71F-4EDF665F3304}" type="sibTrans" cxnId="{63D101CE-514D-4E76-AE58-DDAE2C5E8617}">
      <dgm:prSet/>
      <dgm:spPr/>
      <dgm:t>
        <a:bodyPr/>
        <a:lstStyle/>
        <a:p>
          <a:endParaRPr lang="en-US"/>
        </a:p>
      </dgm:t>
    </dgm:pt>
    <dgm:pt modelId="{0B3256F4-2EE4-4858-80E3-84F16D1862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smtClean="0"/>
            <a:t>KEY OBJECTIVE: By </a:t>
          </a:r>
          <a:r>
            <a:rPr lang="en-US" b="0" i="0" dirty="0"/>
            <a:t>analyzing and visualizing the revenue mix and types of care provided at each hospital, the user can uncover trends and insights about the current healthcare system operations in California.</a:t>
          </a:r>
          <a:endParaRPr lang="en-US" dirty="0"/>
        </a:p>
      </dgm:t>
    </dgm:pt>
    <dgm:pt modelId="{3BEA5680-58EA-4B61-8854-C59850564086}" type="parTrans" cxnId="{B68B9450-40E7-48AA-9837-08049450DDDC}">
      <dgm:prSet/>
      <dgm:spPr/>
      <dgm:t>
        <a:bodyPr/>
        <a:lstStyle/>
        <a:p>
          <a:endParaRPr lang="en-US"/>
        </a:p>
      </dgm:t>
    </dgm:pt>
    <dgm:pt modelId="{45583C0E-4EAA-4FEA-BA94-8ED643336921}" type="sibTrans" cxnId="{B68B9450-40E7-48AA-9837-08049450DDDC}">
      <dgm:prSet/>
      <dgm:spPr/>
      <dgm:t>
        <a:bodyPr/>
        <a:lstStyle/>
        <a:p>
          <a:endParaRPr lang="en-US"/>
        </a:p>
      </dgm:t>
    </dgm:pt>
    <dgm:pt modelId="{14E98AC5-9129-4BD1-A72E-62E664F8FF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also analyzed </a:t>
          </a:r>
          <a:r>
            <a:rPr lang="en-US" i="0" dirty="0"/>
            <a:t>data from both the ten largest and smallest hospitals – based on the size of their total assets – to provide a benchmark for comparison.</a:t>
          </a:r>
          <a:endParaRPr lang="en-US" dirty="0"/>
        </a:p>
      </dgm:t>
    </dgm:pt>
    <dgm:pt modelId="{43A129E9-1BA2-474E-86AA-CA9D35E2DF14}" type="parTrans" cxnId="{0556319D-B5E2-4E45-A39D-5B10A23FB278}">
      <dgm:prSet/>
      <dgm:spPr/>
      <dgm:t>
        <a:bodyPr/>
        <a:lstStyle/>
        <a:p>
          <a:endParaRPr lang="en-US"/>
        </a:p>
      </dgm:t>
    </dgm:pt>
    <dgm:pt modelId="{9B823D46-1E20-4844-8DE6-A19BA5D2A60E}" type="sibTrans" cxnId="{0556319D-B5E2-4E45-A39D-5B10A23FB278}">
      <dgm:prSet/>
      <dgm:spPr/>
      <dgm:t>
        <a:bodyPr/>
        <a:lstStyle/>
        <a:p>
          <a:endParaRPr lang="en-US"/>
        </a:p>
      </dgm:t>
    </dgm:pt>
    <dgm:pt modelId="{59DE5CAA-2CAD-43E8-B0AF-7AF32D86B08A}" type="pres">
      <dgm:prSet presAssocID="{5648D7A0-9D49-433C-A116-96E67296EEF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E13416-1A0A-4BE7-AF38-309CCD9FCDDA}" type="pres">
      <dgm:prSet presAssocID="{D4DCD722-4182-4E38-852D-DC8181A21CBC}" presName="compNode" presStyleCnt="0"/>
      <dgm:spPr/>
    </dgm:pt>
    <dgm:pt modelId="{0A3EB985-0886-4635-A463-46277A5E572D}" type="pres">
      <dgm:prSet presAssocID="{D4DCD722-4182-4E38-852D-DC8181A21CBC}" presName="bgRect" presStyleLbl="bgShp" presStyleIdx="0" presStyleCnt="3"/>
      <dgm:spPr/>
      <dgm:t>
        <a:bodyPr/>
        <a:lstStyle/>
        <a:p>
          <a:endParaRPr lang="en-US"/>
        </a:p>
      </dgm:t>
    </dgm:pt>
    <dgm:pt modelId="{F183BD5F-A441-429E-B298-F85C7FD9A97D}" type="pres">
      <dgm:prSet presAssocID="{D4DCD722-4182-4E38-852D-DC8181A21C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D73121-3579-42A3-B07B-E5D5B483EC7D}" type="pres">
      <dgm:prSet presAssocID="{D4DCD722-4182-4E38-852D-DC8181A21CBC}" presName="spaceRect" presStyleCnt="0"/>
      <dgm:spPr/>
    </dgm:pt>
    <dgm:pt modelId="{1AB80843-C108-47B6-98BC-B034661C3C04}" type="pres">
      <dgm:prSet presAssocID="{D4DCD722-4182-4E38-852D-DC8181A21CBC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7FBB69-4D45-4015-8D5D-81E3B0A4907F}" type="pres">
      <dgm:prSet presAssocID="{CE7F95AC-4DE3-42AA-A71F-4EDF665F3304}" presName="sibTrans" presStyleCnt="0"/>
      <dgm:spPr/>
    </dgm:pt>
    <dgm:pt modelId="{4017ECE6-2C8F-481F-817C-51000C250A3C}" type="pres">
      <dgm:prSet presAssocID="{0B3256F4-2EE4-4858-80E3-84F16D18622C}" presName="compNode" presStyleCnt="0"/>
      <dgm:spPr/>
    </dgm:pt>
    <dgm:pt modelId="{CA57E06E-F102-47CB-91F2-161FB7AE1ABB}" type="pres">
      <dgm:prSet presAssocID="{0B3256F4-2EE4-4858-80E3-84F16D18622C}" presName="bgRect" presStyleLbl="bgShp" presStyleIdx="1" presStyleCnt="3"/>
      <dgm:spPr/>
      <dgm:t>
        <a:bodyPr/>
        <a:lstStyle/>
        <a:p>
          <a:endParaRPr lang="en-US"/>
        </a:p>
      </dgm:t>
    </dgm:pt>
    <dgm:pt modelId="{9A3EFD32-1706-494B-BC41-B873B0873934}" type="pres">
      <dgm:prSet presAssocID="{0B3256F4-2EE4-4858-80E3-84F16D1862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5EF6E49-7451-40EC-8C3A-7638B2CC06CB}" type="pres">
      <dgm:prSet presAssocID="{0B3256F4-2EE4-4858-80E3-84F16D18622C}" presName="spaceRect" presStyleCnt="0"/>
      <dgm:spPr/>
    </dgm:pt>
    <dgm:pt modelId="{D995DAC8-92E1-4180-AFDA-BB26B85D3133}" type="pres">
      <dgm:prSet presAssocID="{0B3256F4-2EE4-4858-80E3-84F16D18622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88DFF1-C999-4C81-9ECD-BC354B74357A}" type="pres">
      <dgm:prSet presAssocID="{45583C0E-4EAA-4FEA-BA94-8ED643336921}" presName="sibTrans" presStyleCnt="0"/>
      <dgm:spPr/>
    </dgm:pt>
    <dgm:pt modelId="{0083B443-097F-40F9-9913-DE562D964B9C}" type="pres">
      <dgm:prSet presAssocID="{14E98AC5-9129-4BD1-A72E-62E664F8FFA8}" presName="compNode" presStyleCnt="0"/>
      <dgm:spPr/>
    </dgm:pt>
    <dgm:pt modelId="{DDAE0D8E-0188-4682-88AC-D9CCA3A9C857}" type="pres">
      <dgm:prSet presAssocID="{14E98AC5-9129-4BD1-A72E-62E664F8FFA8}" presName="bgRect" presStyleLbl="bgShp" presStyleIdx="2" presStyleCnt="3"/>
      <dgm:spPr/>
    </dgm:pt>
    <dgm:pt modelId="{E43D61FD-3576-4329-91A4-09693E181607}" type="pres">
      <dgm:prSet presAssocID="{14E98AC5-9129-4BD1-A72E-62E664F8FF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03A6E3D-382E-4906-BE67-E14362F4F0E6}" type="pres">
      <dgm:prSet presAssocID="{14E98AC5-9129-4BD1-A72E-62E664F8FFA8}" presName="spaceRect" presStyleCnt="0"/>
      <dgm:spPr/>
    </dgm:pt>
    <dgm:pt modelId="{AFBBA951-EA0F-4FEA-873D-D7F4CE07E77E}" type="pres">
      <dgm:prSet presAssocID="{14E98AC5-9129-4BD1-A72E-62E664F8FFA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70D943C-5DDC-4478-988D-49D8C0D9E44E}" type="presOf" srcId="{0B3256F4-2EE4-4858-80E3-84F16D18622C}" destId="{D995DAC8-92E1-4180-AFDA-BB26B85D3133}" srcOrd="0" destOrd="0" presId="urn:microsoft.com/office/officeart/2018/2/layout/IconVerticalSolidList"/>
    <dgm:cxn modelId="{0556319D-B5E2-4E45-A39D-5B10A23FB278}" srcId="{5648D7A0-9D49-433C-A116-96E67296EEF4}" destId="{14E98AC5-9129-4BD1-A72E-62E664F8FFA8}" srcOrd="2" destOrd="0" parTransId="{43A129E9-1BA2-474E-86AA-CA9D35E2DF14}" sibTransId="{9B823D46-1E20-4844-8DE6-A19BA5D2A60E}"/>
    <dgm:cxn modelId="{895D04B1-E1B1-46C0-A3EF-7A18399512F6}" type="presOf" srcId="{D4DCD722-4182-4E38-852D-DC8181A21CBC}" destId="{1AB80843-C108-47B6-98BC-B034661C3C04}" srcOrd="0" destOrd="0" presId="urn:microsoft.com/office/officeart/2018/2/layout/IconVerticalSolidList"/>
    <dgm:cxn modelId="{261C6FA6-55E9-4FD4-96E8-A057EC43B289}" type="presOf" srcId="{5648D7A0-9D49-433C-A116-96E67296EEF4}" destId="{59DE5CAA-2CAD-43E8-B0AF-7AF32D86B08A}" srcOrd="0" destOrd="0" presId="urn:microsoft.com/office/officeart/2018/2/layout/IconVerticalSolidList"/>
    <dgm:cxn modelId="{63D101CE-514D-4E76-AE58-DDAE2C5E8617}" srcId="{5648D7A0-9D49-433C-A116-96E67296EEF4}" destId="{D4DCD722-4182-4E38-852D-DC8181A21CBC}" srcOrd="0" destOrd="0" parTransId="{70F3084D-7E3E-4101-91CB-2B5DCE0EDBB7}" sibTransId="{CE7F95AC-4DE3-42AA-A71F-4EDF665F3304}"/>
    <dgm:cxn modelId="{B68B9450-40E7-48AA-9837-08049450DDDC}" srcId="{5648D7A0-9D49-433C-A116-96E67296EEF4}" destId="{0B3256F4-2EE4-4858-80E3-84F16D18622C}" srcOrd="1" destOrd="0" parTransId="{3BEA5680-58EA-4B61-8854-C59850564086}" sibTransId="{45583C0E-4EAA-4FEA-BA94-8ED643336921}"/>
    <dgm:cxn modelId="{CCC103E3-C135-4C73-BAFC-EB684CD17B23}" type="presOf" srcId="{14E98AC5-9129-4BD1-A72E-62E664F8FFA8}" destId="{AFBBA951-EA0F-4FEA-873D-D7F4CE07E77E}" srcOrd="0" destOrd="0" presId="urn:microsoft.com/office/officeart/2018/2/layout/IconVerticalSolidList"/>
    <dgm:cxn modelId="{F8688E0B-5331-47AD-926B-44A482F56D07}" type="presParOf" srcId="{59DE5CAA-2CAD-43E8-B0AF-7AF32D86B08A}" destId="{0EE13416-1A0A-4BE7-AF38-309CCD9FCDDA}" srcOrd="0" destOrd="0" presId="urn:microsoft.com/office/officeart/2018/2/layout/IconVerticalSolidList"/>
    <dgm:cxn modelId="{A2B80D35-7A5D-40A7-987D-E31AF9FB9D5E}" type="presParOf" srcId="{0EE13416-1A0A-4BE7-AF38-309CCD9FCDDA}" destId="{0A3EB985-0886-4635-A463-46277A5E572D}" srcOrd="0" destOrd="0" presId="urn:microsoft.com/office/officeart/2018/2/layout/IconVerticalSolidList"/>
    <dgm:cxn modelId="{E8A4136F-E47D-4396-9CEF-4F3210E21B31}" type="presParOf" srcId="{0EE13416-1A0A-4BE7-AF38-309CCD9FCDDA}" destId="{F183BD5F-A441-429E-B298-F85C7FD9A97D}" srcOrd="1" destOrd="0" presId="urn:microsoft.com/office/officeart/2018/2/layout/IconVerticalSolidList"/>
    <dgm:cxn modelId="{4BDFFBD6-5513-4A6D-8C6A-7A06C23A5AA9}" type="presParOf" srcId="{0EE13416-1A0A-4BE7-AF38-309CCD9FCDDA}" destId="{C8D73121-3579-42A3-B07B-E5D5B483EC7D}" srcOrd="2" destOrd="0" presId="urn:microsoft.com/office/officeart/2018/2/layout/IconVerticalSolidList"/>
    <dgm:cxn modelId="{834720D5-04B4-4755-A2F2-7E12FD13AC9E}" type="presParOf" srcId="{0EE13416-1A0A-4BE7-AF38-309CCD9FCDDA}" destId="{1AB80843-C108-47B6-98BC-B034661C3C04}" srcOrd="3" destOrd="0" presId="urn:microsoft.com/office/officeart/2018/2/layout/IconVerticalSolidList"/>
    <dgm:cxn modelId="{A8649F58-DBB2-4F00-A13F-A380C019C692}" type="presParOf" srcId="{59DE5CAA-2CAD-43E8-B0AF-7AF32D86B08A}" destId="{BD7FBB69-4D45-4015-8D5D-81E3B0A4907F}" srcOrd="1" destOrd="0" presId="urn:microsoft.com/office/officeart/2018/2/layout/IconVerticalSolidList"/>
    <dgm:cxn modelId="{4DED2BD5-6526-4D8A-B484-3F9B495D6187}" type="presParOf" srcId="{59DE5CAA-2CAD-43E8-B0AF-7AF32D86B08A}" destId="{4017ECE6-2C8F-481F-817C-51000C250A3C}" srcOrd="2" destOrd="0" presId="urn:microsoft.com/office/officeart/2018/2/layout/IconVerticalSolidList"/>
    <dgm:cxn modelId="{F791BF31-8530-498A-B548-1456DDBF9313}" type="presParOf" srcId="{4017ECE6-2C8F-481F-817C-51000C250A3C}" destId="{CA57E06E-F102-47CB-91F2-161FB7AE1ABB}" srcOrd="0" destOrd="0" presId="urn:microsoft.com/office/officeart/2018/2/layout/IconVerticalSolidList"/>
    <dgm:cxn modelId="{45C847C9-8634-4253-9C51-B38F8ACDDCAC}" type="presParOf" srcId="{4017ECE6-2C8F-481F-817C-51000C250A3C}" destId="{9A3EFD32-1706-494B-BC41-B873B0873934}" srcOrd="1" destOrd="0" presId="urn:microsoft.com/office/officeart/2018/2/layout/IconVerticalSolidList"/>
    <dgm:cxn modelId="{E6F1EAEF-3E7B-4836-AC00-7CB0D9C7FBC8}" type="presParOf" srcId="{4017ECE6-2C8F-481F-817C-51000C250A3C}" destId="{35EF6E49-7451-40EC-8C3A-7638B2CC06CB}" srcOrd="2" destOrd="0" presId="urn:microsoft.com/office/officeart/2018/2/layout/IconVerticalSolidList"/>
    <dgm:cxn modelId="{08C0C602-FBAF-4B67-BA25-3919B3DC233C}" type="presParOf" srcId="{4017ECE6-2C8F-481F-817C-51000C250A3C}" destId="{D995DAC8-92E1-4180-AFDA-BB26B85D3133}" srcOrd="3" destOrd="0" presId="urn:microsoft.com/office/officeart/2018/2/layout/IconVerticalSolidList"/>
    <dgm:cxn modelId="{882AEB34-9E5E-489A-B84A-70FDD02BDE32}" type="presParOf" srcId="{59DE5CAA-2CAD-43E8-B0AF-7AF32D86B08A}" destId="{7D88DFF1-C999-4C81-9ECD-BC354B74357A}" srcOrd="3" destOrd="0" presId="urn:microsoft.com/office/officeart/2018/2/layout/IconVerticalSolidList"/>
    <dgm:cxn modelId="{5648CBA9-BBD9-4CC7-939F-D22E41658391}" type="presParOf" srcId="{59DE5CAA-2CAD-43E8-B0AF-7AF32D86B08A}" destId="{0083B443-097F-40F9-9913-DE562D964B9C}" srcOrd="4" destOrd="0" presId="urn:microsoft.com/office/officeart/2018/2/layout/IconVerticalSolidList"/>
    <dgm:cxn modelId="{31C64179-4D65-4EF2-AD81-D23AD49C9A48}" type="presParOf" srcId="{0083B443-097F-40F9-9913-DE562D964B9C}" destId="{DDAE0D8E-0188-4682-88AC-D9CCA3A9C857}" srcOrd="0" destOrd="0" presId="urn:microsoft.com/office/officeart/2018/2/layout/IconVerticalSolidList"/>
    <dgm:cxn modelId="{A5DCF0C1-78AE-45DE-B4C3-D613709C57A6}" type="presParOf" srcId="{0083B443-097F-40F9-9913-DE562D964B9C}" destId="{E43D61FD-3576-4329-91A4-09693E181607}" srcOrd="1" destOrd="0" presId="urn:microsoft.com/office/officeart/2018/2/layout/IconVerticalSolidList"/>
    <dgm:cxn modelId="{FFE9D05C-17A6-4482-8E60-21976242E684}" type="presParOf" srcId="{0083B443-097F-40F9-9913-DE562D964B9C}" destId="{903A6E3D-382E-4906-BE67-E14362F4F0E6}" srcOrd="2" destOrd="0" presId="urn:microsoft.com/office/officeart/2018/2/layout/IconVerticalSolidList"/>
    <dgm:cxn modelId="{8F8D08AD-1140-4436-9D6F-73D5FF28699D}" type="presParOf" srcId="{0083B443-097F-40F9-9913-DE562D964B9C}" destId="{AFBBA951-EA0F-4FEA-873D-D7F4CE07E7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1DA41-0734-4180-A0B6-1C7C30DED0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5649B-8C74-4D5B-9E3F-2478BA58C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 </a:t>
          </a:r>
          <a:r>
            <a:rPr lang="en-US" dirty="0" smtClean="0"/>
            <a:t>Payer </a:t>
          </a:r>
          <a:r>
            <a:rPr lang="en-US" dirty="0"/>
            <a:t>Categories</a:t>
          </a:r>
        </a:p>
      </dgm:t>
    </dgm:pt>
    <dgm:pt modelId="{D80FF642-D437-4291-BAD2-8325AA4D3F91}" type="parTrans" cxnId="{1680D877-6EE7-4669-A372-0F398F999849}">
      <dgm:prSet/>
      <dgm:spPr/>
      <dgm:t>
        <a:bodyPr/>
        <a:lstStyle/>
        <a:p>
          <a:endParaRPr lang="en-US"/>
        </a:p>
      </dgm:t>
    </dgm:pt>
    <dgm:pt modelId="{F50EEB1D-DA31-4ED6-9E63-43C83A8075FF}" type="sibTrans" cxnId="{1680D877-6EE7-4669-A372-0F398F999849}">
      <dgm:prSet/>
      <dgm:spPr/>
      <dgm:t>
        <a:bodyPr/>
        <a:lstStyle/>
        <a:p>
          <a:endParaRPr lang="en-US"/>
        </a:p>
      </dgm:t>
    </dgm:pt>
    <dgm:pt modelId="{6F563EB3-AEFF-427A-89EC-D5F54DE0D1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431 </a:t>
          </a:r>
          <a:r>
            <a:rPr lang="en-US" dirty="0" smtClean="0"/>
            <a:t>Hospitals</a:t>
          </a:r>
          <a:endParaRPr lang="en-US" dirty="0"/>
        </a:p>
      </dgm:t>
    </dgm:pt>
    <dgm:pt modelId="{A1E92C1C-02F9-4AD1-9C19-4D29BA0FC418}" type="parTrans" cxnId="{7E345779-6A52-41EE-AC5F-761A4B01613E}">
      <dgm:prSet/>
      <dgm:spPr/>
      <dgm:t>
        <a:bodyPr/>
        <a:lstStyle/>
        <a:p>
          <a:endParaRPr lang="en-US"/>
        </a:p>
      </dgm:t>
    </dgm:pt>
    <dgm:pt modelId="{C817E149-F3C7-4452-A6F4-665D49D13D94}" type="sibTrans" cxnId="{7E345779-6A52-41EE-AC5F-761A4B01613E}">
      <dgm:prSet/>
      <dgm:spPr/>
      <dgm:t>
        <a:bodyPr/>
        <a:lstStyle/>
        <a:p>
          <a:endParaRPr lang="en-US"/>
        </a:p>
      </dgm:t>
    </dgm:pt>
    <dgm:pt modelId="{BE1D28A6-BC45-4632-BBC7-A7A1D6E10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$16.5B in Combined Net Revenue</a:t>
          </a:r>
        </a:p>
      </dgm:t>
    </dgm:pt>
    <dgm:pt modelId="{50FD35C8-F98E-4C15-9915-440B107ADE43}" type="parTrans" cxnId="{BFAEE101-1639-4670-8CF2-DE8BE8EB4188}">
      <dgm:prSet/>
      <dgm:spPr/>
      <dgm:t>
        <a:bodyPr/>
        <a:lstStyle/>
        <a:p>
          <a:endParaRPr lang="en-US"/>
        </a:p>
      </dgm:t>
    </dgm:pt>
    <dgm:pt modelId="{1DF6F867-E370-44B3-96D9-4D831F312971}" type="sibTrans" cxnId="{BFAEE101-1639-4670-8CF2-DE8BE8EB4188}">
      <dgm:prSet/>
      <dgm:spPr/>
      <dgm:t>
        <a:bodyPr/>
        <a:lstStyle/>
        <a:p>
          <a:endParaRPr lang="en-US"/>
        </a:p>
      </dgm:t>
    </dgm:pt>
    <dgm:pt modelId="{18CBCA29-BA31-47DE-8C33-F0613E7E4EB0}" type="pres">
      <dgm:prSet presAssocID="{B921DA41-0734-4180-A0B6-1C7C30DED0D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1497E0-294A-49C5-89D2-C909FA231A6F}" type="pres">
      <dgm:prSet presAssocID="{CD05649B-8C74-4D5B-9E3F-2478BA58C891}" presName="compNode" presStyleCnt="0"/>
      <dgm:spPr/>
    </dgm:pt>
    <dgm:pt modelId="{F918D225-4876-42BC-96A3-9EF9540B7B88}" type="pres">
      <dgm:prSet presAssocID="{CD05649B-8C74-4D5B-9E3F-2478BA58C8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yroll with solid fill"/>
        </a:ext>
      </dgm:extLst>
    </dgm:pt>
    <dgm:pt modelId="{D884340C-78CD-4F9B-8425-A387E6831590}" type="pres">
      <dgm:prSet presAssocID="{CD05649B-8C74-4D5B-9E3F-2478BA58C891}" presName="spaceRect" presStyleCnt="0"/>
      <dgm:spPr/>
    </dgm:pt>
    <dgm:pt modelId="{CC1A6799-D267-4FCD-8D98-2D457C544FFD}" type="pres">
      <dgm:prSet presAssocID="{CD05649B-8C74-4D5B-9E3F-2478BA58C891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D6BAFD9-E5DA-4F17-9A84-4AD1A3A70EE8}" type="pres">
      <dgm:prSet presAssocID="{F50EEB1D-DA31-4ED6-9E63-43C83A8075FF}" presName="sibTrans" presStyleCnt="0"/>
      <dgm:spPr/>
    </dgm:pt>
    <dgm:pt modelId="{B372CC1E-BE71-45A8-A836-9F46CB81AB30}" type="pres">
      <dgm:prSet presAssocID="{6F563EB3-AEFF-427A-89EC-D5F54DE0D1CE}" presName="compNode" presStyleCnt="0"/>
      <dgm:spPr/>
    </dgm:pt>
    <dgm:pt modelId="{42B8216D-0DFF-4247-9439-E07800C13E9B}" type="pres">
      <dgm:prSet presAssocID="{6F563EB3-AEFF-427A-89EC-D5F54DE0D1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outline"/>
        </a:ext>
      </dgm:extLst>
    </dgm:pt>
    <dgm:pt modelId="{D52461B0-ACF4-42F4-9E29-5921A1CC09DA}" type="pres">
      <dgm:prSet presAssocID="{6F563EB3-AEFF-427A-89EC-D5F54DE0D1CE}" presName="spaceRect" presStyleCnt="0"/>
      <dgm:spPr/>
    </dgm:pt>
    <dgm:pt modelId="{6D8C13C9-D2B6-41FD-949D-ED6966756D3F}" type="pres">
      <dgm:prSet presAssocID="{6F563EB3-AEFF-427A-89EC-D5F54DE0D1CE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E27F95E-0DD7-4F3D-A58D-41C81F6498EB}" type="pres">
      <dgm:prSet presAssocID="{C817E149-F3C7-4452-A6F4-665D49D13D94}" presName="sibTrans" presStyleCnt="0"/>
      <dgm:spPr/>
    </dgm:pt>
    <dgm:pt modelId="{FBB24A17-7684-426A-8879-852BE1EEACDB}" type="pres">
      <dgm:prSet presAssocID="{BE1D28A6-BC45-4632-BBC7-A7A1D6E10743}" presName="compNode" presStyleCnt="0"/>
      <dgm:spPr/>
    </dgm:pt>
    <dgm:pt modelId="{86CF668A-BE1C-4753-9587-6D3A7E72C782}" type="pres">
      <dgm:prSet presAssocID="{BE1D28A6-BC45-4632-BBC7-A7A1D6E107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3539C29A-407B-40EC-BBD5-9E2FBDE83DDB}" type="pres">
      <dgm:prSet presAssocID="{BE1D28A6-BC45-4632-BBC7-A7A1D6E10743}" presName="spaceRect" presStyleCnt="0"/>
      <dgm:spPr/>
    </dgm:pt>
    <dgm:pt modelId="{39863B24-82F4-4CA6-9BDD-CD3F63E41161}" type="pres">
      <dgm:prSet presAssocID="{BE1D28A6-BC45-4632-BBC7-A7A1D6E1074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5B439E-E938-4B2A-AB33-A7F61597D7F3}" type="presOf" srcId="{CD05649B-8C74-4D5B-9E3F-2478BA58C891}" destId="{CC1A6799-D267-4FCD-8D98-2D457C544FFD}" srcOrd="0" destOrd="0" presId="urn:microsoft.com/office/officeart/2018/2/layout/IconLabelList"/>
    <dgm:cxn modelId="{7E345779-6A52-41EE-AC5F-761A4B01613E}" srcId="{B921DA41-0734-4180-A0B6-1C7C30DED0D5}" destId="{6F563EB3-AEFF-427A-89EC-D5F54DE0D1CE}" srcOrd="1" destOrd="0" parTransId="{A1E92C1C-02F9-4AD1-9C19-4D29BA0FC418}" sibTransId="{C817E149-F3C7-4452-A6F4-665D49D13D94}"/>
    <dgm:cxn modelId="{BFAEE101-1639-4670-8CF2-DE8BE8EB4188}" srcId="{B921DA41-0734-4180-A0B6-1C7C30DED0D5}" destId="{BE1D28A6-BC45-4632-BBC7-A7A1D6E10743}" srcOrd="2" destOrd="0" parTransId="{50FD35C8-F98E-4C15-9915-440B107ADE43}" sibTransId="{1DF6F867-E370-44B3-96D9-4D831F312971}"/>
    <dgm:cxn modelId="{1680D877-6EE7-4669-A372-0F398F999849}" srcId="{B921DA41-0734-4180-A0B6-1C7C30DED0D5}" destId="{CD05649B-8C74-4D5B-9E3F-2478BA58C891}" srcOrd="0" destOrd="0" parTransId="{D80FF642-D437-4291-BAD2-8325AA4D3F91}" sibTransId="{F50EEB1D-DA31-4ED6-9E63-43C83A8075FF}"/>
    <dgm:cxn modelId="{D740EBFB-6A3D-4AD9-92E7-FB65DBCB4042}" type="presOf" srcId="{6F563EB3-AEFF-427A-89EC-D5F54DE0D1CE}" destId="{6D8C13C9-D2B6-41FD-949D-ED6966756D3F}" srcOrd="0" destOrd="0" presId="urn:microsoft.com/office/officeart/2018/2/layout/IconLabelList"/>
    <dgm:cxn modelId="{8A96CC04-928E-4780-A7AA-8D92B0763C41}" type="presOf" srcId="{BE1D28A6-BC45-4632-BBC7-A7A1D6E10743}" destId="{39863B24-82F4-4CA6-9BDD-CD3F63E41161}" srcOrd="0" destOrd="0" presId="urn:microsoft.com/office/officeart/2018/2/layout/IconLabelList"/>
    <dgm:cxn modelId="{8F1AE952-3587-42BE-AB67-0105F4820479}" type="presOf" srcId="{B921DA41-0734-4180-A0B6-1C7C30DED0D5}" destId="{18CBCA29-BA31-47DE-8C33-F0613E7E4EB0}" srcOrd="0" destOrd="0" presId="urn:microsoft.com/office/officeart/2018/2/layout/IconLabelList"/>
    <dgm:cxn modelId="{CC638B33-FBA5-4178-B6D2-76C7DD3D0E65}" type="presParOf" srcId="{18CBCA29-BA31-47DE-8C33-F0613E7E4EB0}" destId="{501497E0-294A-49C5-89D2-C909FA231A6F}" srcOrd="0" destOrd="0" presId="urn:microsoft.com/office/officeart/2018/2/layout/IconLabelList"/>
    <dgm:cxn modelId="{41B7A322-2A7E-45FF-B78E-2AAF42935051}" type="presParOf" srcId="{501497E0-294A-49C5-89D2-C909FA231A6F}" destId="{F918D225-4876-42BC-96A3-9EF9540B7B88}" srcOrd="0" destOrd="0" presId="urn:microsoft.com/office/officeart/2018/2/layout/IconLabelList"/>
    <dgm:cxn modelId="{2750350F-B408-4266-BBDE-2A7B81BD8072}" type="presParOf" srcId="{501497E0-294A-49C5-89D2-C909FA231A6F}" destId="{D884340C-78CD-4F9B-8425-A387E6831590}" srcOrd="1" destOrd="0" presId="urn:microsoft.com/office/officeart/2018/2/layout/IconLabelList"/>
    <dgm:cxn modelId="{E9F36F96-3A5A-4031-89D4-84656CAAB834}" type="presParOf" srcId="{501497E0-294A-49C5-89D2-C909FA231A6F}" destId="{CC1A6799-D267-4FCD-8D98-2D457C544FFD}" srcOrd="2" destOrd="0" presId="urn:microsoft.com/office/officeart/2018/2/layout/IconLabelList"/>
    <dgm:cxn modelId="{13B1C341-E28A-4EF2-A77B-997C7C9BFD67}" type="presParOf" srcId="{18CBCA29-BA31-47DE-8C33-F0613E7E4EB0}" destId="{CD6BAFD9-E5DA-4F17-9A84-4AD1A3A70EE8}" srcOrd="1" destOrd="0" presId="urn:microsoft.com/office/officeart/2018/2/layout/IconLabelList"/>
    <dgm:cxn modelId="{A83DD394-49BC-4474-AE84-2E8045C00460}" type="presParOf" srcId="{18CBCA29-BA31-47DE-8C33-F0613E7E4EB0}" destId="{B372CC1E-BE71-45A8-A836-9F46CB81AB30}" srcOrd="2" destOrd="0" presId="urn:microsoft.com/office/officeart/2018/2/layout/IconLabelList"/>
    <dgm:cxn modelId="{A52CE2FC-74CB-4238-B1AF-736CB3EB3648}" type="presParOf" srcId="{B372CC1E-BE71-45A8-A836-9F46CB81AB30}" destId="{42B8216D-0DFF-4247-9439-E07800C13E9B}" srcOrd="0" destOrd="0" presId="urn:microsoft.com/office/officeart/2018/2/layout/IconLabelList"/>
    <dgm:cxn modelId="{DDC05302-A371-4125-ABC5-33166A424538}" type="presParOf" srcId="{B372CC1E-BE71-45A8-A836-9F46CB81AB30}" destId="{D52461B0-ACF4-42F4-9E29-5921A1CC09DA}" srcOrd="1" destOrd="0" presId="urn:microsoft.com/office/officeart/2018/2/layout/IconLabelList"/>
    <dgm:cxn modelId="{06596913-FD7F-400C-9CE1-8D5BD5AC48B4}" type="presParOf" srcId="{B372CC1E-BE71-45A8-A836-9F46CB81AB30}" destId="{6D8C13C9-D2B6-41FD-949D-ED6966756D3F}" srcOrd="2" destOrd="0" presId="urn:microsoft.com/office/officeart/2018/2/layout/IconLabelList"/>
    <dgm:cxn modelId="{E41B56E4-9729-4F61-946D-5A5BA8F68C6B}" type="presParOf" srcId="{18CBCA29-BA31-47DE-8C33-F0613E7E4EB0}" destId="{BE27F95E-0DD7-4F3D-A58D-41C81F6498EB}" srcOrd="3" destOrd="0" presId="urn:microsoft.com/office/officeart/2018/2/layout/IconLabelList"/>
    <dgm:cxn modelId="{23B924B7-6CED-484D-838B-CCEB8A8F14BB}" type="presParOf" srcId="{18CBCA29-BA31-47DE-8C33-F0613E7E4EB0}" destId="{FBB24A17-7684-426A-8879-852BE1EEACDB}" srcOrd="4" destOrd="0" presId="urn:microsoft.com/office/officeart/2018/2/layout/IconLabelList"/>
    <dgm:cxn modelId="{853C2AB8-7AA3-4373-A0E4-6E69300E21BB}" type="presParOf" srcId="{FBB24A17-7684-426A-8879-852BE1EEACDB}" destId="{86CF668A-BE1C-4753-9587-6D3A7E72C782}" srcOrd="0" destOrd="0" presId="urn:microsoft.com/office/officeart/2018/2/layout/IconLabelList"/>
    <dgm:cxn modelId="{B882CE1C-F712-4A92-BDB6-921B78E57B21}" type="presParOf" srcId="{FBB24A17-7684-426A-8879-852BE1EEACDB}" destId="{3539C29A-407B-40EC-BBD5-9E2FBDE83DDB}" srcOrd="1" destOrd="0" presId="urn:microsoft.com/office/officeart/2018/2/layout/IconLabelList"/>
    <dgm:cxn modelId="{69860817-7184-40C0-86FD-67710A24200B}" type="presParOf" srcId="{FBB24A17-7684-426A-8879-852BE1EEACDB}" destId="{39863B24-82F4-4CA6-9BDD-CD3F63E41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1DA41-0734-4180-A0B6-1C7C30DED0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5649B-8C74-4D5B-9E3F-2478BA58C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 Payer Categories</a:t>
          </a:r>
        </a:p>
      </dgm:t>
    </dgm:pt>
    <dgm:pt modelId="{D80FF642-D437-4291-BAD2-8325AA4D3F91}" type="parTrans" cxnId="{1680D877-6EE7-4669-A372-0F398F999849}">
      <dgm:prSet/>
      <dgm:spPr/>
      <dgm:t>
        <a:bodyPr/>
        <a:lstStyle/>
        <a:p>
          <a:endParaRPr lang="en-US"/>
        </a:p>
      </dgm:t>
    </dgm:pt>
    <dgm:pt modelId="{F50EEB1D-DA31-4ED6-9E63-43C83A8075FF}" type="sibTrans" cxnId="{1680D877-6EE7-4669-A372-0F398F999849}">
      <dgm:prSet/>
      <dgm:spPr/>
      <dgm:t>
        <a:bodyPr/>
        <a:lstStyle/>
        <a:p>
          <a:endParaRPr lang="en-US"/>
        </a:p>
      </dgm:t>
    </dgm:pt>
    <dgm:pt modelId="{6F563EB3-AEFF-427A-89EC-D5F54DE0D1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431 Facilities</a:t>
          </a:r>
        </a:p>
      </dgm:t>
    </dgm:pt>
    <dgm:pt modelId="{A1E92C1C-02F9-4AD1-9C19-4D29BA0FC418}" type="parTrans" cxnId="{7E345779-6A52-41EE-AC5F-761A4B01613E}">
      <dgm:prSet/>
      <dgm:spPr/>
      <dgm:t>
        <a:bodyPr/>
        <a:lstStyle/>
        <a:p>
          <a:endParaRPr lang="en-US"/>
        </a:p>
      </dgm:t>
    </dgm:pt>
    <dgm:pt modelId="{C817E149-F3C7-4452-A6F4-665D49D13D94}" type="sibTrans" cxnId="{7E345779-6A52-41EE-AC5F-761A4B01613E}">
      <dgm:prSet/>
      <dgm:spPr/>
      <dgm:t>
        <a:bodyPr/>
        <a:lstStyle/>
        <a:p>
          <a:endParaRPr lang="en-US"/>
        </a:p>
      </dgm:t>
    </dgm:pt>
    <dgm:pt modelId="{BE1D28A6-BC45-4632-BBC7-A7A1D6E10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$16.5B in Combined Net Revenue</a:t>
          </a:r>
        </a:p>
      </dgm:t>
    </dgm:pt>
    <dgm:pt modelId="{50FD35C8-F98E-4C15-9915-440B107ADE43}" type="parTrans" cxnId="{BFAEE101-1639-4670-8CF2-DE8BE8EB4188}">
      <dgm:prSet/>
      <dgm:spPr/>
      <dgm:t>
        <a:bodyPr/>
        <a:lstStyle/>
        <a:p>
          <a:endParaRPr lang="en-US"/>
        </a:p>
      </dgm:t>
    </dgm:pt>
    <dgm:pt modelId="{1DF6F867-E370-44B3-96D9-4D831F312971}" type="sibTrans" cxnId="{BFAEE101-1639-4670-8CF2-DE8BE8EB4188}">
      <dgm:prSet/>
      <dgm:spPr/>
      <dgm:t>
        <a:bodyPr/>
        <a:lstStyle/>
        <a:p>
          <a:endParaRPr lang="en-US"/>
        </a:p>
      </dgm:t>
    </dgm:pt>
    <dgm:pt modelId="{18CBCA29-BA31-47DE-8C33-F0613E7E4EB0}" type="pres">
      <dgm:prSet presAssocID="{B921DA41-0734-4180-A0B6-1C7C30DED0D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1497E0-294A-49C5-89D2-C909FA231A6F}" type="pres">
      <dgm:prSet presAssocID="{CD05649B-8C74-4D5B-9E3F-2478BA58C891}" presName="compNode" presStyleCnt="0"/>
      <dgm:spPr/>
    </dgm:pt>
    <dgm:pt modelId="{F918D225-4876-42BC-96A3-9EF9540B7B88}" type="pres">
      <dgm:prSet presAssocID="{CD05649B-8C74-4D5B-9E3F-2478BA58C8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yroll with solid fill"/>
        </a:ext>
      </dgm:extLst>
    </dgm:pt>
    <dgm:pt modelId="{D884340C-78CD-4F9B-8425-A387E6831590}" type="pres">
      <dgm:prSet presAssocID="{CD05649B-8C74-4D5B-9E3F-2478BA58C891}" presName="spaceRect" presStyleCnt="0"/>
      <dgm:spPr/>
    </dgm:pt>
    <dgm:pt modelId="{CC1A6799-D267-4FCD-8D98-2D457C544FFD}" type="pres">
      <dgm:prSet presAssocID="{CD05649B-8C74-4D5B-9E3F-2478BA58C891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D6BAFD9-E5DA-4F17-9A84-4AD1A3A70EE8}" type="pres">
      <dgm:prSet presAssocID="{F50EEB1D-DA31-4ED6-9E63-43C83A8075FF}" presName="sibTrans" presStyleCnt="0"/>
      <dgm:spPr/>
    </dgm:pt>
    <dgm:pt modelId="{B372CC1E-BE71-45A8-A836-9F46CB81AB30}" type="pres">
      <dgm:prSet presAssocID="{6F563EB3-AEFF-427A-89EC-D5F54DE0D1CE}" presName="compNode" presStyleCnt="0"/>
      <dgm:spPr/>
    </dgm:pt>
    <dgm:pt modelId="{42B8216D-0DFF-4247-9439-E07800C13E9B}" type="pres">
      <dgm:prSet presAssocID="{6F563EB3-AEFF-427A-89EC-D5F54DE0D1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outline"/>
        </a:ext>
      </dgm:extLst>
    </dgm:pt>
    <dgm:pt modelId="{D52461B0-ACF4-42F4-9E29-5921A1CC09DA}" type="pres">
      <dgm:prSet presAssocID="{6F563EB3-AEFF-427A-89EC-D5F54DE0D1CE}" presName="spaceRect" presStyleCnt="0"/>
      <dgm:spPr/>
    </dgm:pt>
    <dgm:pt modelId="{6D8C13C9-D2B6-41FD-949D-ED6966756D3F}" type="pres">
      <dgm:prSet presAssocID="{6F563EB3-AEFF-427A-89EC-D5F54DE0D1CE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E27F95E-0DD7-4F3D-A58D-41C81F6498EB}" type="pres">
      <dgm:prSet presAssocID="{C817E149-F3C7-4452-A6F4-665D49D13D94}" presName="sibTrans" presStyleCnt="0"/>
      <dgm:spPr/>
    </dgm:pt>
    <dgm:pt modelId="{FBB24A17-7684-426A-8879-852BE1EEACDB}" type="pres">
      <dgm:prSet presAssocID="{BE1D28A6-BC45-4632-BBC7-A7A1D6E10743}" presName="compNode" presStyleCnt="0"/>
      <dgm:spPr/>
    </dgm:pt>
    <dgm:pt modelId="{86CF668A-BE1C-4753-9587-6D3A7E72C782}" type="pres">
      <dgm:prSet presAssocID="{BE1D28A6-BC45-4632-BBC7-A7A1D6E107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3539C29A-407B-40EC-BBD5-9E2FBDE83DDB}" type="pres">
      <dgm:prSet presAssocID="{BE1D28A6-BC45-4632-BBC7-A7A1D6E10743}" presName="spaceRect" presStyleCnt="0"/>
      <dgm:spPr/>
    </dgm:pt>
    <dgm:pt modelId="{39863B24-82F4-4CA6-9BDD-CD3F63E41161}" type="pres">
      <dgm:prSet presAssocID="{BE1D28A6-BC45-4632-BBC7-A7A1D6E1074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5B439E-E938-4B2A-AB33-A7F61597D7F3}" type="presOf" srcId="{CD05649B-8C74-4D5B-9E3F-2478BA58C891}" destId="{CC1A6799-D267-4FCD-8D98-2D457C544FFD}" srcOrd="0" destOrd="0" presId="urn:microsoft.com/office/officeart/2018/2/layout/IconLabelList"/>
    <dgm:cxn modelId="{7E345779-6A52-41EE-AC5F-761A4B01613E}" srcId="{B921DA41-0734-4180-A0B6-1C7C30DED0D5}" destId="{6F563EB3-AEFF-427A-89EC-D5F54DE0D1CE}" srcOrd="1" destOrd="0" parTransId="{A1E92C1C-02F9-4AD1-9C19-4D29BA0FC418}" sibTransId="{C817E149-F3C7-4452-A6F4-665D49D13D94}"/>
    <dgm:cxn modelId="{BFAEE101-1639-4670-8CF2-DE8BE8EB4188}" srcId="{B921DA41-0734-4180-A0B6-1C7C30DED0D5}" destId="{BE1D28A6-BC45-4632-BBC7-A7A1D6E10743}" srcOrd="2" destOrd="0" parTransId="{50FD35C8-F98E-4C15-9915-440B107ADE43}" sibTransId="{1DF6F867-E370-44B3-96D9-4D831F312971}"/>
    <dgm:cxn modelId="{1680D877-6EE7-4669-A372-0F398F999849}" srcId="{B921DA41-0734-4180-A0B6-1C7C30DED0D5}" destId="{CD05649B-8C74-4D5B-9E3F-2478BA58C891}" srcOrd="0" destOrd="0" parTransId="{D80FF642-D437-4291-BAD2-8325AA4D3F91}" sibTransId="{F50EEB1D-DA31-4ED6-9E63-43C83A8075FF}"/>
    <dgm:cxn modelId="{D740EBFB-6A3D-4AD9-92E7-FB65DBCB4042}" type="presOf" srcId="{6F563EB3-AEFF-427A-89EC-D5F54DE0D1CE}" destId="{6D8C13C9-D2B6-41FD-949D-ED6966756D3F}" srcOrd="0" destOrd="0" presId="urn:microsoft.com/office/officeart/2018/2/layout/IconLabelList"/>
    <dgm:cxn modelId="{8A96CC04-928E-4780-A7AA-8D92B0763C41}" type="presOf" srcId="{BE1D28A6-BC45-4632-BBC7-A7A1D6E10743}" destId="{39863B24-82F4-4CA6-9BDD-CD3F63E41161}" srcOrd="0" destOrd="0" presId="urn:microsoft.com/office/officeart/2018/2/layout/IconLabelList"/>
    <dgm:cxn modelId="{8F1AE952-3587-42BE-AB67-0105F4820479}" type="presOf" srcId="{B921DA41-0734-4180-A0B6-1C7C30DED0D5}" destId="{18CBCA29-BA31-47DE-8C33-F0613E7E4EB0}" srcOrd="0" destOrd="0" presId="urn:microsoft.com/office/officeart/2018/2/layout/IconLabelList"/>
    <dgm:cxn modelId="{CC638B33-FBA5-4178-B6D2-76C7DD3D0E65}" type="presParOf" srcId="{18CBCA29-BA31-47DE-8C33-F0613E7E4EB0}" destId="{501497E0-294A-49C5-89D2-C909FA231A6F}" srcOrd="0" destOrd="0" presId="urn:microsoft.com/office/officeart/2018/2/layout/IconLabelList"/>
    <dgm:cxn modelId="{41B7A322-2A7E-45FF-B78E-2AAF42935051}" type="presParOf" srcId="{501497E0-294A-49C5-89D2-C909FA231A6F}" destId="{F918D225-4876-42BC-96A3-9EF9540B7B88}" srcOrd="0" destOrd="0" presId="urn:microsoft.com/office/officeart/2018/2/layout/IconLabelList"/>
    <dgm:cxn modelId="{2750350F-B408-4266-BBDE-2A7B81BD8072}" type="presParOf" srcId="{501497E0-294A-49C5-89D2-C909FA231A6F}" destId="{D884340C-78CD-4F9B-8425-A387E6831590}" srcOrd="1" destOrd="0" presId="urn:microsoft.com/office/officeart/2018/2/layout/IconLabelList"/>
    <dgm:cxn modelId="{E9F36F96-3A5A-4031-89D4-84656CAAB834}" type="presParOf" srcId="{501497E0-294A-49C5-89D2-C909FA231A6F}" destId="{CC1A6799-D267-4FCD-8D98-2D457C544FFD}" srcOrd="2" destOrd="0" presId="urn:microsoft.com/office/officeart/2018/2/layout/IconLabelList"/>
    <dgm:cxn modelId="{13B1C341-E28A-4EF2-A77B-997C7C9BFD67}" type="presParOf" srcId="{18CBCA29-BA31-47DE-8C33-F0613E7E4EB0}" destId="{CD6BAFD9-E5DA-4F17-9A84-4AD1A3A70EE8}" srcOrd="1" destOrd="0" presId="urn:microsoft.com/office/officeart/2018/2/layout/IconLabelList"/>
    <dgm:cxn modelId="{A83DD394-49BC-4474-AE84-2E8045C00460}" type="presParOf" srcId="{18CBCA29-BA31-47DE-8C33-F0613E7E4EB0}" destId="{B372CC1E-BE71-45A8-A836-9F46CB81AB30}" srcOrd="2" destOrd="0" presId="urn:microsoft.com/office/officeart/2018/2/layout/IconLabelList"/>
    <dgm:cxn modelId="{A52CE2FC-74CB-4238-B1AF-736CB3EB3648}" type="presParOf" srcId="{B372CC1E-BE71-45A8-A836-9F46CB81AB30}" destId="{42B8216D-0DFF-4247-9439-E07800C13E9B}" srcOrd="0" destOrd="0" presId="urn:microsoft.com/office/officeart/2018/2/layout/IconLabelList"/>
    <dgm:cxn modelId="{DDC05302-A371-4125-ABC5-33166A424538}" type="presParOf" srcId="{B372CC1E-BE71-45A8-A836-9F46CB81AB30}" destId="{D52461B0-ACF4-42F4-9E29-5921A1CC09DA}" srcOrd="1" destOrd="0" presId="urn:microsoft.com/office/officeart/2018/2/layout/IconLabelList"/>
    <dgm:cxn modelId="{06596913-FD7F-400C-9CE1-8D5BD5AC48B4}" type="presParOf" srcId="{B372CC1E-BE71-45A8-A836-9F46CB81AB30}" destId="{6D8C13C9-D2B6-41FD-949D-ED6966756D3F}" srcOrd="2" destOrd="0" presId="urn:microsoft.com/office/officeart/2018/2/layout/IconLabelList"/>
    <dgm:cxn modelId="{E41B56E4-9729-4F61-946D-5A5BA8F68C6B}" type="presParOf" srcId="{18CBCA29-BA31-47DE-8C33-F0613E7E4EB0}" destId="{BE27F95E-0DD7-4F3D-A58D-41C81F6498EB}" srcOrd="3" destOrd="0" presId="urn:microsoft.com/office/officeart/2018/2/layout/IconLabelList"/>
    <dgm:cxn modelId="{23B924B7-6CED-484D-838B-CCEB8A8F14BB}" type="presParOf" srcId="{18CBCA29-BA31-47DE-8C33-F0613E7E4EB0}" destId="{FBB24A17-7684-426A-8879-852BE1EEACDB}" srcOrd="4" destOrd="0" presId="urn:microsoft.com/office/officeart/2018/2/layout/IconLabelList"/>
    <dgm:cxn modelId="{853C2AB8-7AA3-4373-A0E4-6E69300E21BB}" type="presParOf" srcId="{FBB24A17-7684-426A-8879-852BE1EEACDB}" destId="{86CF668A-BE1C-4753-9587-6D3A7E72C782}" srcOrd="0" destOrd="0" presId="urn:microsoft.com/office/officeart/2018/2/layout/IconLabelList"/>
    <dgm:cxn modelId="{B882CE1C-F712-4A92-BDB6-921B78E57B21}" type="presParOf" srcId="{FBB24A17-7684-426A-8879-852BE1EEACDB}" destId="{3539C29A-407B-40EC-BBD5-9E2FBDE83DDB}" srcOrd="1" destOrd="0" presId="urn:microsoft.com/office/officeart/2018/2/layout/IconLabelList"/>
    <dgm:cxn modelId="{69860817-7184-40C0-86FD-67710A24200B}" type="presParOf" srcId="{FBB24A17-7684-426A-8879-852BE1EEACDB}" destId="{39863B24-82F4-4CA6-9BDD-CD3F63E41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EB985-0886-4635-A463-46277A5E572D}">
      <dsp:nvSpPr>
        <dsp:cNvPr id="0" name=""/>
        <dsp:cNvSpPr/>
      </dsp:nvSpPr>
      <dsp:spPr>
        <a:xfrm>
          <a:off x="0" y="625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3BD5F-A441-429E-B298-F85C7FD9A97D}">
      <dsp:nvSpPr>
        <dsp:cNvPr id="0" name=""/>
        <dsp:cNvSpPr/>
      </dsp:nvSpPr>
      <dsp:spPr>
        <a:xfrm>
          <a:off x="442461" y="329728"/>
          <a:ext cx="804475" cy="804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80843-C108-47B6-98BC-B034661C3C04}">
      <dsp:nvSpPr>
        <dsp:cNvPr id="0" name=""/>
        <dsp:cNvSpPr/>
      </dsp:nvSpPr>
      <dsp:spPr>
        <a:xfrm>
          <a:off x="1689398" y="625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PURPOSE: For </a:t>
          </a:r>
          <a:r>
            <a:rPr lang="en-US" sz="1700" b="0" i="0" kern="1200" dirty="0"/>
            <a:t>this project, our goal was to build an insightful dashboard including key data </a:t>
          </a:r>
          <a:r>
            <a:rPr lang="en-US" sz="1700" kern="1200" dirty="0"/>
            <a:t>visualizations that </a:t>
          </a:r>
          <a:r>
            <a:rPr lang="en-US" sz="1700" b="0" i="0" kern="1200" dirty="0"/>
            <a:t>hospital administrators in California could utilize when making operating decisions.</a:t>
          </a:r>
          <a:endParaRPr lang="en-US" sz="1700" kern="1200" dirty="0"/>
        </a:p>
      </dsp:txBody>
      <dsp:txXfrm>
        <a:off x="1689398" y="625"/>
        <a:ext cx="5625801" cy="1462682"/>
      </dsp:txXfrm>
    </dsp:sp>
    <dsp:sp modelId="{CA57E06E-F102-47CB-91F2-161FB7AE1ABB}">
      <dsp:nvSpPr>
        <dsp:cNvPr id="0" name=""/>
        <dsp:cNvSpPr/>
      </dsp:nvSpPr>
      <dsp:spPr>
        <a:xfrm>
          <a:off x="0" y="1828978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EFD32-1706-494B-BC41-B873B0873934}">
      <dsp:nvSpPr>
        <dsp:cNvPr id="0" name=""/>
        <dsp:cNvSpPr/>
      </dsp:nvSpPr>
      <dsp:spPr>
        <a:xfrm>
          <a:off x="442461" y="2158082"/>
          <a:ext cx="804475" cy="804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5DAC8-92E1-4180-AFDA-BB26B85D3133}">
      <dsp:nvSpPr>
        <dsp:cNvPr id="0" name=""/>
        <dsp:cNvSpPr/>
      </dsp:nvSpPr>
      <dsp:spPr>
        <a:xfrm>
          <a:off x="1689398" y="1828978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KEY OBJECTIVE: By </a:t>
          </a:r>
          <a:r>
            <a:rPr lang="en-US" sz="1700" b="0" i="0" kern="1200" dirty="0"/>
            <a:t>analyzing and visualizing the revenue mix and types of care provided at each hospital, the user can uncover trends and insights about the current healthcare system operations in California.</a:t>
          </a:r>
          <a:endParaRPr lang="en-US" sz="1700" kern="1200" dirty="0"/>
        </a:p>
      </dsp:txBody>
      <dsp:txXfrm>
        <a:off x="1689398" y="1828978"/>
        <a:ext cx="5625801" cy="1462682"/>
      </dsp:txXfrm>
    </dsp:sp>
    <dsp:sp modelId="{DDAE0D8E-0188-4682-88AC-D9CCA3A9C857}">
      <dsp:nvSpPr>
        <dsp:cNvPr id="0" name=""/>
        <dsp:cNvSpPr/>
      </dsp:nvSpPr>
      <dsp:spPr>
        <a:xfrm>
          <a:off x="0" y="3657332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D61FD-3576-4329-91A4-09693E181607}">
      <dsp:nvSpPr>
        <dsp:cNvPr id="0" name=""/>
        <dsp:cNvSpPr/>
      </dsp:nvSpPr>
      <dsp:spPr>
        <a:xfrm>
          <a:off x="442461" y="3986435"/>
          <a:ext cx="804475" cy="804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A951-EA0F-4FEA-873D-D7F4CE07E77E}">
      <dsp:nvSpPr>
        <dsp:cNvPr id="0" name=""/>
        <dsp:cNvSpPr/>
      </dsp:nvSpPr>
      <dsp:spPr>
        <a:xfrm>
          <a:off x="1689398" y="3657332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We also analyzed </a:t>
          </a:r>
          <a:r>
            <a:rPr lang="en-US" sz="1700" i="0" kern="1200" dirty="0"/>
            <a:t>data from both the ten largest and smallest hospitals – based on the size of their total assets – to provide a benchmark for comparison.</a:t>
          </a:r>
          <a:endParaRPr lang="en-US" sz="1700" kern="1200" dirty="0"/>
        </a:p>
      </dsp:txBody>
      <dsp:txXfrm>
        <a:off x="1689398" y="3657332"/>
        <a:ext cx="5625801" cy="1462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8D225-4876-42BC-96A3-9EF9540B7B88}">
      <dsp:nvSpPr>
        <dsp:cNvPr id="0" name=""/>
        <dsp:cNvSpPr/>
      </dsp:nvSpPr>
      <dsp:spPr>
        <a:xfrm>
          <a:off x="663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6799-D267-4FCD-8D98-2D457C544FFD}">
      <dsp:nvSpPr>
        <dsp:cNvPr id="0" name=""/>
        <dsp:cNvSpPr/>
      </dsp:nvSpPr>
      <dsp:spPr>
        <a:xfrm>
          <a:off x="168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9 </a:t>
          </a:r>
          <a:r>
            <a:rPr lang="en-US" sz="1700" kern="1200" dirty="0" smtClean="0"/>
            <a:t>Payer </a:t>
          </a:r>
          <a:r>
            <a:rPr lang="en-US" sz="1700" kern="1200" dirty="0"/>
            <a:t>Categories</a:t>
          </a:r>
        </a:p>
      </dsp:txBody>
      <dsp:txXfrm>
        <a:off x="168065" y="1280076"/>
        <a:ext cx="1800000" cy="720000"/>
      </dsp:txXfrm>
    </dsp:sp>
    <dsp:sp modelId="{42B8216D-0DFF-4247-9439-E07800C13E9B}">
      <dsp:nvSpPr>
        <dsp:cNvPr id="0" name=""/>
        <dsp:cNvSpPr/>
      </dsp:nvSpPr>
      <dsp:spPr>
        <a:xfrm>
          <a:off x="2778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C13C9-D2B6-41FD-949D-ED6966756D3F}">
      <dsp:nvSpPr>
        <dsp:cNvPr id="0" name=""/>
        <dsp:cNvSpPr/>
      </dsp:nvSpPr>
      <dsp:spPr>
        <a:xfrm>
          <a:off x="2283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431 </a:t>
          </a:r>
          <a:r>
            <a:rPr lang="en-US" sz="1700" kern="1200" dirty="0" smtClean="0"/>
            <a:t>Hospitals</a:t>
          </a:r>
          <a:endParaRPr lang="en-US" sz="1700" kern="1200" dirty="0"/>
        </a:p>
      </dsp:txBody>
      <dsp:txXfrm>
        <a:off x="2283065" y="1280076"/>
        <a:ext cx="1800000" cy="720000"/>
      </dsp:txXfrm>
    </dsp:sp>
    <dsp:sp modelId="{86CF668A-BE1C-4753-9587-6D3A7E72C782}">
      <dsp:nvSpPr>
        <dsp:cNvPr id="0" name=""/>
        <dsp:cNvSpPr/>
      </dsp:nvSpPr>
      <dsp:spPr>
        <a:xfrm>
          <a:off x="4893066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63B24-82F4-4CA6-9BDD-CD3F63E41161}">
      <dsp:nvSpPr>
        <dsp:cNvPr id="0" name=""/>
        <dsp:cNvSpPr/>
      </dsp:nvSpPr>
      <dsp:spPr>
        <a:xfrm>
          <a:off x="4398066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$16.5B in Combined Net Revenue</a:t>
          </a:r>
        </a:p>
      </dsp:txBody>
      <dsp:txXfrm>
        <a:off x="4398066" y="1280076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8D225-4876-42BC-96A3-9EF9540B7B88}">
      <dsp:nvSpPr>
        <dsp:cNvPr id="0" name=""/>
        <dsp:cNvSpPr/>
      </dsp:nvSpPr>
      <dsp:spPr>
        <a:xfrm>
          <a:off x="663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6799-D267-4FCD-8D98-2D457C544FFD}">
      <dsp:nvSpPr>
        <dsp:cNvPr id="0" name=""/>
        <dsp:cNvSpPr/>
      </dsp:nvSpPr>
      <dsp:spPr>
        <a:xfrm>
          <a:off x="168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9 Payer Categories</a:t>
          </a:r>
        </a:p>
      </dsp:txBody>
      <dsp:txXfrm>
        <a:off x="168065" y="1280076"/>
        <a:ext cx="1800000" cy="720000"/>
      </dsp:txXfrm>
    </dsp:sp>
    <dsp:sp modelId="{42B8216D-0DFF-4247-9439-E07800C13E9B}">
      <dsp:nvSpPr>
        <dsp:cNvPr id="0" name=""/>
        <dsp:cNvSpPr/>
      </dsp:nvSpPr>
      <dsp:spPr>
        <a:xfrm>
          <a:off x="2778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C13C9-D2B6-41FD-949D-ED6966756D3F}">
      <dsp:nvSpPr>
        <dsp:cNvPr id="0" name=""/>
        <dsp:cNvSpPr/>
      </dsp:nvSpPr>
      <dsp:spPr>
        <a:xfrm>
          <a:off x="2283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431 Facilities</a:t>
          </a:r>
        </a:p>
      </dsp:txBody>
      <dsp:txXfrm>
        <a:off x="2283065" y="1280076"/>
        <a:ext cx="1800000" cy="720000"/>
      </dsp:txXfrm>
    </dsp:sp>
    <dsp:sp modelId="{86CF668A-BE1C-4753-9587-6D3A7E72C782}">
      <dsp:nvSpPr>
        <dsp:cNvPr id="0" name=""/>
        <dsp:cNvSpPr/>
      </dsp:nvSpPr>
      <dsp:spPr>
        <a:xfrm>
          <a:off x="4893066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63B24-82F4-4CA6-9BDD-CD3F63E41161}">
      <dsp:nvSpPr>
        <dsp:cNvPr id="0" name=""/>
        <dsp:cNvSpPr/>
      </dsp:nvSpPr>
      <dsp:spPr>
        <a:xfrm>
          <a:off x="4398066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$16.5B in Combined Net Revenue</a:t>
          </a:r>
        </a:p>
      </dsp:txBody>
      <dsp:txXfrm>
        <a:off x="4398066" y="128007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99AAA-69B8-418C-BEE6-AC95D1A624A2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F446-EFA3-4D05-AA19-5D78259E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F446-EFA3-4D05-AA19-5D78259E9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D49F24-C369-408B-985E-7F462C90F2F7}" type="datetimeFigureOut">
              <a:rPr lang="en-US" smtClean="0"/>
              <a:t>03/18/2024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50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cardiogram">
            <a:extLst>
              <a:ext uri="{FF2B5EF4-FFF2-40B4-BE49-F238E27FC236}">
                <a16:creationId xmlns:a16="http://schemas.microsoft.com/office/drawing/2014/main" id="{7A82EB56-2D6A-6309-9593-2AF4E6B8C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8" r="9092" b="309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5317C-903B-33AB-C6C6-40C9A0FE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13105"/>
            <a:ext cx="3685070" cy="3255264"/>
          </a:xfrm>
        </p:spPr>
        <p:txBody>
          <a:bodyPr>
            <a:normAutofit/>
          </a:bodyPr>
          <a:lstStyle/>
          <a:p>
            <a:r>
              <a:rPr lang="en-US" sz="4400" dirty="0">
                <a:ln w="15875">
                  <a:solidFill>
                    <a:srgbClr val="FFFFFF"/>
                  </a:solidFill>
                </a:ln>
              </a:rPr>
              <a:t>California Hospital Performance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06E1-FAB7-46B8-3646-CE1D2354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Track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8806E1-FAB7-46B8-3646-CE1D23540574}"/>
              </a:ext>
            </a:extLst>
          </p:cNvPr>
          <p:cNvSpPr txBox="1">
            <a:spLocks/>
          </p:cNvSpPr>
          <p:nvPr/>
        </p:nvSpPr>
        <p:spPr>
          <a:xfrm>
            <a:off x="643467" y="5298134"/>
            <a:ext cx="36850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Presented by Jenae Journot, Manuel Sosa and Greg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45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8B7-D014-7167-C342-BBF9444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A6BB-5547-0AA1-FB5B-67D43979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8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4344C4FB-FAC7-DF6D-D09C-55E660A8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85B63-719F-ECE2-901B-1947EBFB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49" y="868680"/>
            <a:ext cx="566802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>
                <a:solidFill>
                  <a:schemeClr val="tx1"/>
                </a:solidFill>
              </a:rPr>
              <a:t>Any Questions?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59F5-C22A-96BB-952B-195E5B3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1D97102-F530-532F-B9A4-643EC142D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72834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41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826866" y="819716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826866" y="2648069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ounded Rectangle 18"/>
          <p:cNvSpPr/>
          <p:nvPr/>
        </p:nvSpPr>
        <p:spPr>
          <a:xfrm>
            <a:off x="4826866" y="4476423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8" y="2600945"/>
            <a:ext cx="4352193" cy="1255469"/>
          </a:xfrm>
        </p:spPr>
        <p:txBody>
          <a:bodyPr>
            <a:normAutofit/>
          </a:bodyPr>
          <a:lstStyle/>
          <a:p>
            <a:r>
              <a:rPr lang="en-US" dirty="0" smtClean="0"/>
              <a:t>3 Questions to Answer via Visualizations: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04052" y="819716"/>
            <a:ext cx="5952529" cy="3851155"/>
            <a:chOff x="-74546" y="-1851079"/>
            <a:chExt cx="2042611" cy="3851155"/>
          </a:xfrm>
        </p:grpSpPr>
        <p:sp>
          <p:nvSpPr>
            <p:cNvPr id="13" name="Rectangle 12"/>
            <p:cNvSpPr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-74546" y="-185107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Where </a:t>
              </a:r>
              <a:r>
                <a:rPr lang="en-US" sz="2000" dirty="0"/>
                <a:t>are the </a:t>
              </a:r>
              <a:r>
                <a:rPr lang="en-US" sz="2000" dirty="0" smtClean="0"/>
                <a:t>ten largest and ten smallest hospitals </a:t>
              </a:r>
              <a:r>
                <a:rPr lang="en-US" sz="2000" dirty="0"/>
                <a:t>and healthcare systems located?</a:t>
              </a:r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 smtClean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 smtClean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What </a:t>
              </a:r>
              <a:r>
                <a:rPr lang="en-US" sz="2000" dirty="0"/>
                <a:t>is the mix of </a:t>
              </a:r>
              <a:r>
                <a:rPr lang="en-US" sz="2000" dirty="0" smtClean="0"/>
                <a:t>patient revenue </a:t>
              </a:r>
              <a:r>
                <a:rPr lang="en-US" sz="2000" dirty="0"/>
                <a:t>by </a:t>
              </a:r>
              <a:r>
                <a:rPr lang="en-US" sz="2000" dirty="0" smtClean="0"/>
                <a:t>payer category</a:t>
              </a:r>
              <a:r>
                <a:rPr lang="en-US" sz="2000" dirty="0"/>
                <a:t>?</a:t>
              </a:r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 smtClean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What </a:t>
              </a:r>
              <a:r>
                <a:rPr lang="en-US" sz="2000" dirty="0"/>
                <a:t>is the breakdown of type of care?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623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193871"/>
            <a:ext cx="4016116" cy="377610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Our dataset comprises </a:t>
            </a:r>
            <a:r>
              <a:rPr lang="en-US" sz="1600" dirty="0" smtClean="0">
                <a:solidFill>
                  <a:srgbClr val="FFFFFF"/>
                </a:solidFill>
              </a:rPr>
              <a:t>of 431 </a:t>
            </a:r>
            <a:r>
              <a:rPr lang="en-US" sz="1600" dirty="0">
                <a:solidFill>
                  <a:srgbClr val="FFFFFF"/>
                </a:solidFill>
              </a:rPr>
              <a:t>records focusing </a:t>
            </a:r>
            <a:r>
              <a:rPr lang="en-US" sz="1600" dirty="0" smtClean="0">
                <a:solidFill>
                  <a:srgbClr val="FFFFFF"/>
                </a:solidFill>
              </a:rPr>
              <a:t>on California </a:t>
            </a:r>
            <a:r>
              <a:rPr lang="en-US" sz="1600" dirty="0">
                <a:solidFill>
                  <a:srgbClr val="FFFFFF"/>
                </a:solidFill>
              </a:rPr>
              <a:t>hospitals and health </a:t>
            </a:r>
            <a:r>
              <a:rPr lang="en-US" sz="1600" dirty="0" smtClean="0">
                <a:solidFill>
                  <a:srgbClr val="FFFFFF"/>
                </a:solidFill>
              </a:rPr>
              <a:t>systems’ financial and operational data, </a:t>
            </a:r>
            <a:r>
              <a:rPr lang="en-US" sz="1600" dirty="0">
                <a:solidFill>
                  <a:srgbClr val="FFFFFF"/>
                </a:solidFill>
              </a:rPr>
              <a:t>reported in </a:t>
            </a:r>
            <a:r>
              <a:rPr lang="en-US" sz="1600" dirty="0" smtClean="0">
                <a:solidFill>
                  <a:srgbClr val="FFFFFF"/>
                </a:solidFill>
              </a:rPr>
              <a:t>2022. We primarily focused on the following information: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1. Location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2. Asset size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3. Revenue by payer type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4. Type of care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Data Source: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Hospital </a:t>
            </a:r>
            <a:r>
              <a:rPr lang="en-US" sz="1600" dirty="0">
                <a:solidFill>
                  <a:srgbClr val="FFFFFF"/>
                </a:solidFill>
              </a:rPr>
              <a:t>Annual Financial Data - State of California, Department of Health Care Access and </a:t>
            </a:r>
            <a:r>
              <a:rPr lang="en-US" sz="1600" dirty="0" smtClean="0">
                <a:solidFill>
                  <a:srgbClr val="FFFFFF"/>
                </a:solidFill>
              </a:rPr>
              <a:t>Information, 2022.</a:t>
            </a:r>
            <a:endParaRPr lang="en-US" sz="16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373F261-8793-B5A0-6FA3-A1CBB3A13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503972"/>
              </p:ext>
            </p:extLst>
          </p:nvPr>
        </p:nvGraphicFramePr>
        <p:xfrm>
          <a:off x="5090609" y="869208"/>
          <a:ext cx="6366132" cy="21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Payroll with solid fill"/>
          <p:cNvSpPr/>
          <p:nvPr/>
        </p:nvSpPr>
        <p:spPr>
          <a:xfrm>
            <a:off x="5774075" y="3619154"/>
            <a:ext cx="810000" cy="810000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" name="Group 8"/>
          <p:cNvGrpSpPr/>
          <p:nvPr/>
        </p:nvGrpSpPr>
        <p:grpSpPr>
          <a:xfrm>
            <a:off x="5279075" y="4699338"/>
            <a:ext cx="1800000" cy="720000"/>
            <a:chOff x="168065" y="1280076"/>
            <a:chExt cx="1800000" cy="720000"/>
          </a:xfrm>
        </p:grpSpPr>
        <p:sp>
          <p:nvSpPr>
            <p:cNvPr id="19" name="Rectangle 18"/>
            <p:cNvSpPr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6</a:t>
              </a:r>
              <a:r>
                <a:rPr lang="en-US" sz="1700" kern="1200" dirty="0" smtClean="0"/>
                <a:t> Types of Care</a:t>
              </a:r>
              <a:endParaRPr lang="en-US" sz="1700" kern="1200" dirty="0"/>
            </a:p>
          </p:txBody>
        </p:sp>
      </p:grpSp>
      <p:sp>
        <p:nvSpPr>
          <p:cNvPr id="11" name="Rectangle 10" descr="Building outline"/>
          <p:cNvSpPr/>
          <p:nvPr/>
        </p:nvSpPr>
        <p:spPr>
          <a:xfrm>
            <a:off x="7889075" y="3619154"/>
            <a:ext cx="810000" cy="810000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/>
          <p:cNvGrpSpPr/>
          <p:nvPr/>
        </p:nvGrpSpPr>
        <p:grpSpPr>
          <a:xfrm>
            <a:off x="7394075" y="4699338"/>
            <a:ext cx="1800000" cy="720000"/>
            <a:chOff x="2283065" y="1280076"/>
            <a:chExt cx="1800000" cy="720000"/>
          </a:xfrm>
        </p:grpSpPr>
        <p:sp>
          <p:nvSpPr>
            <p:cNvPr id="17" name="Rectangle 16"/>
            <p:cNvSpPr/>
            <p:nvPr/>
          </p:nvSpPr>
          <p:spPr>
            <a:xfrm>
              <a:off x="2283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2283065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108 Hospitals located in L.A. County</a:t>
              </a:r>
              <a:endParaRPr lang="en-US" sz="1700" dirty="0"/>
            </a:p>
          </p:txBody>
        </p:sp>
      </p:grpSp>
      <p:sp>
        <p:nvSpPr>
          <p:cNvPr id="13" name="Rectangle 12" descr="Money with solid fill"/>
          <p:cNvSpPr/>
          <p:nvPr/>
        </p:nvSpPr>
        <p:spPr>
          <a:xfrm>
            <a:off x="10004076" y="3619154"/>
            <a:ext cx="810000" cy="810000"/>
          </a:xfrm>
          <a:prstGeom prst="rect">
            <a:avLst/>
          </a:prstGeom>
          <a:blipFill>
            <a:blip r:embed="rId11">
              <a:extLs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12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/>
          <p:cNvGrpSpPr/>
          <p:nvPr/>
        </p:nvGrpSpPr>
        <p:grpSpPr>
          <a:xfrm>
            <a:off x="9509076" y="4699338"/>
            <a:ext cx="1800000" cy="720000"/>
            <a:chOff x="4398066" y="1280076"/>
            <a:chExt cx="1800000" cy="720000"/>
          </a:xfrm>
        </p:grpSpPr>
        <p:sp>
          <p:nvSpPr>
            <p:cNvPr id="15" name="Rectangle 14"/>
            <p:cNvSpPr/>
            <p:nvPr/>
          </p:nvSpPr>
          <p:spPr>
            <a:xfrm>
              <a:off x="4398066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4398066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/>
                <a:t>$248.5B in Combined Total Assets</a:t>
              </a:r>
              <a:endParaRPr lang="en-US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193872"/>
            <a:ext cx="4016116" cy="3635428"/>
          </a:xfrm>
        </p:spPr>
        <p:txBody>
          <a:bodyPr anchor="t">
            <a:norm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JavaScript: Interactive web pages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Pandas: Data analysis for Python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Plotly: Interactive online graphing library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Node.js: Web development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Leaflet: Interactive maps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PostgreSQL: Database system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GitHub: Collaborative coding platform</a:t>
            </a: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2" y="945762"/>
            <a:ext cx="140017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5" y="1198205"/>
            <a:ext cx="3193686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3" y="2669929"/>
            <a:ext cx="3193687" cy="127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3" y="2776603"/>
            <a:ext cx="231665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3" y="4431689"/>
            <a:ext cx="3077389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3" y="4178818"/>
            <a:ext cx="1400174" cy="132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Largest and Smallest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&lt;&lt;Add Analysis&gt;&gt;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Note for Greg:</a:t>
            </a:r>
          </a:p>
          <a:p>
            <a:r>
              <a:rPr lang="en-US" dirty="0">
                <a:solidFill>
                  <a:srgbClr val="FFFFFF"/>
                </a:solidFill>
              </a:rPr>
              <a:t>Green = Ten Largest</a:t>
            </a:r>
          </a:p>
          <a:p>
            <a:r>
              <a:rPr lang="en-US" dirty="0">
                <a:solidFill>
                  <a:srgbClr val="FFFFFF"/>
                </a:solidFill>
              </a:rPr>
              <a:t>Red = Ten Smallest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E76D5-D543-197C-0FDD-91152E5C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846768"/>
            <a:ext cx="6193767" cy="51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Mix of Pay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193872"/>
            <a:ext cx="4016116" cy="363542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data suggests that 'Other Third Parties-Managed Care' (private insurance companies, employer-sponsored health plans, or other managed care </a:t>
            </a:r>
            <a:r>
              <a:rPr lang="en-US" sz="1600" dirty="0" smtClean="0">
                <a:solidFill>
                  <a:srgbClr val="FFFFFF"/>
                </a:solidFill>
              </a:rPr>
              <a:t>organizations) is </a:t>
            </a:r>
            <a:r>
              <a:rPr lang="en-US" sz="1600" dirty="0">
                <a:solidFill>
                  <a:srgbClr val="FFFFFF"/>
                </a:solidFill>
              </a:rPr>
              <a:t>the largest category, accounting for just over 40% of the composition mix. </a:t>
            </a:r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‘Medi-Cal-Managed Care (CA’s Medicare program) </a:t>
            </a:r>
            <a:r>
              <a:rPr lang="en-US" sz="1600" dirty="0">
                <a:solidFill>
                  <a:srgbClr val="FFFFFF"/>
                </a:solidFill>
              </a:rPr>
              <a:t>and </a:t>
            </a:r>
            <a:r>
              <a:rPr lang="en-US" sz="1600" dirty="0" smtClean="0">
                <a:solidFill>
                  <a:srgbClr val="FFFFFF"/>
                </a:solidFill>
              </a:rPr>
              <a:t>Medicare-Traditional’ are </a:t>
            </a:r>
            <a:r>
              <a:rPr lang="en-US" sz="1600" dirty="0">
                <a:solidFill>
                  <a:srgbClr val="FFFFFF"/>
                </a:solidFill>
              </a:rPr>
              <a:t>the next largest </a:t>
            </a:r>
            <a:r>
              <a:rPr lang="en-US" sz="1600" dirty="0" smtClean="0">
                <a:solidFill>
                  <a:srgbClr val="FFFFFF"/>
                </a:solidFill>
              </a:rPr>
              <a:t>categories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7FEF6-03E9-EEF9-61D2-217730A6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11" y="3536208"/>
            <a:ext cx="6871928" cy="2559792"/>
          </a:xfrm>
          <a:prstGeom prst="rect">
            <a:avLst/>
          </a:prstGeom>
        </p:spPr>
      </p:pic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373F261-8793-B5A0-6FA3-A1CBB3A13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527189"/>
              </p:ext>
            </p:extLst>
          </p:nvPr>
        </p:nvGraphicFramePr>
        <p:xfrm>
          <a:off x="5090609" y="869208"/>
          <a:ext cx="6366132" cy="21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63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DEF5E-97CF-67AD-61E7-5031AE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Net Patient Revenue by Payer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17641-4937-3F7E-4890-F0E6B17D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9" y="727252"/>
            <a:ext cx="5730399" cy="2936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BC05BB-32B4-015B-27E1-A9276254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7" y="923364"/>
            <a:ext cx="4789992" cy="28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Type of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type of care provided at each hospital varied. For most hospitals, the majority of care provided fell under Acute Care – which includes services like medical/surgical acute, obstetrics acute, definitive observation, medical/surgical intensive care, and coronary care.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2B3FF-D1E9-2ABC-74E5-ACEBBDDF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675257"/>
            <a:ext cx="6193767" cy="266364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001BC-2BA8-E361-1B49-1994C651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3671275"/>
            <a:ext cx="6209800" cy="266364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5A70A-F2A2-A824-FD86-36DD2307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704" y="3442033"/>
            <a:ext cx="4884843" cy="17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813C7B-52D2-C89C-B4C6-2B68A97C0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462" y="438528"/>
            <a:ext cx="4884843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64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215</TotalTime>
  <Words>442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 2</vt:lpstr>
      <vt:lpstr>Frame</vt:lpstr>
      <vt:lpstr>California Hospital Performance Comparison</vt:lpstr>
      <vt:lpstr>Project Background</vt:lpstr>
      <vt:lpstr>3 Questions to Answer via Visualizations:</vt:lpstr>
      <vt:lpstr>Dataset</vt:lpstr>
      <vt:lpstr>Tech Stack</vt:lpstr>
      <vt:lpstr>Largest and Smallest Hospitals</vt:lpstr>
      <vt:lpstr>Mix of Pay Type</vt:lpstr>
      <vt:lpstr>Net Patient Revenue by Payer Category</vt:lpstr>
      <vt:lpstr>Type of Care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Hospital Performance Comparison</dc:title>
  <dc:creator>Jenae Journot</dc:creator>
  <cp:lastModifiedBy>Manuel Sosa</cp:lastModifiedBy>
  <cp:revision>14</cp:revision>
  <dcterms:created xsi:type="dcterms:W3CDTF">2024-03-18T02:10:41Z</dcterms:created>
  <dcterms:modified xsi:type="dcterms:W3CDTF">2024-03-18T15:07:48Z</dcterms:modified>
</cp:coreProperties>
</file>