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5" r:id="rId4"/>
    <p:sldId id="267" r:id="rId5"/>
    <p:sldId id="266" r:id="rId6"/>
    <p:sldId id="257" r:id="rId7"/>
    <p:sldId id="269" r:id="rId8"/>
    <p:sldId id="270" r:id="rId9"/>
    <p:sldId id="260" r:id="rId10"/>
    <p:sldId id="264" r:id="rId11"/>
    <p:sldId id="261" r:id="rId12"/>
    <p:sldId id="259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 autoAdjust="0"/>
    <p:restoredTop sz="94678"/>
  </p:normalViewPr>
  <p:slideViewPr>
    <p:cSldViewPr snapToGrid="0">
      <p:cViewPr varScale="1">
        <p:scale>
          <a:sx n="84" d="100"/>
          <a:sy n="84" d="100"/>
        </p:scale>
        <p:origin x="12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KEY OBJECTIVE: For this project, our goal was to build an insightful dashboard including key data </a:t>
          </a:r>
          <a:r>
            <a:rPr lang="en-US" dirty="0"/>
            <a:t>visualizations that </a:t>
          </a:r>
          <a:r>
            <a:rPr lang="en-US" b="0" i="0" dirty="0"/>
            <a:t>hospital administrators in California could utilize when making operating decisions.</a:t>
          </a:r>
          <a:endParaRPr lang="en-US" dirty="0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PURPOSE: By analyzing and visualizing the revenue mix and types of care provided at each hospital, the user can uncover trends and insights about the current healthcare system operations in California.</a:t>
          </a:r>
          <a:endParaRPr lang="en-US" dirty="0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analyzed </a:t>
          </a:r>
          <a:r>
            <a:rPr lang="en-US" i="0" dirty="0"/>
            <a:t>data from both the ten largest and smallest hospitals – based on the size of their total assets – to provide a benchmark for comparison.</a:t>
          </a:r>
          <a:endParaRPr lang="en-US" dirty="0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Payer 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Hospitals</a:t>
          </a:r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KEY OBJECTIVE: For this project, our goal was to build an insightful dashboard including key data </a:t>
          </a:r>
          <a:r>
            <a:rPr lang="en-US" sz="1800" kern="1200" dirty="0"/>
            <a:t>visualizations that </a:t>
          </a:r>
          <a:r>
            <a:rPr lang="en-US" sz="1800" b="0" i="0" kern="1200" dirty="0"/>
            <a:t>hospital administrators in California could utilize when making operating decisions.</a:t>
          </a:r>
          <a:endParaRPr lang="en-US" sz="1800" kern="1200" dirty="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PURPOSE: By analyzing and visualizing the revenue mix and types of care provided at each hospital, the user can uncover trends and insights about the current healthcare system operations in California.</a:t>
          </a:r>
          <a:endParaRPr lang="en-US" sz="1800" kern="1200" dirty="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also analyzed </a:t>
          </a:r>
          <a:r>
            <a:rPr lang="en-US" sz="1800" i="0" kern="1200" dirty="0"/>
            <a:t>data from both the ten largest and smallest hospitals – based on the size of their total assets – to provide a benchmark for comparison.</a:t>
          </a:r>
          <a:endParaRPr lang="en-US" sz="1800" kern="1200" dirty="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 Payer 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431 Hospitals</a:t>
          </a:r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9AAA-69B8-418C-BEE6-AC95D1A624A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446-EFA3-4D05-AA19-5D78259E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13105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 txBox="1">
            <a:spLocks/>
          </p:cNvSpPr>
          <p:nvPr/>
        </p:nvSpPr>
        <p:spPr>
          <a:xfrm>
            <a:off x="643467" y="5298134"/>
            <a:ext cx="36850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Presented by Jenae Journot, Manuel Sosa and Greg Thomas</a:t>
            </a:r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Comparative Data by years:</a:t>
            </a:r>
          </a:p>
          <a:p>
            <a:pPr marL="0" indent="0">
              <a:buNone/>
            </a:pPr>
            <a:r>
              <a:rPr lang="en-US" dirty="0"/>
              <a:t>The data represents one specific year, 2022. Without time-based data, it's challenging to discern trends, assess progress, or make year-over-year comparisons.</a:t>
            </a:r>
          </a:p>
          <a:p>
            <a:endParaRPr lang="en-US" dirty="0"/>
          </a:p>
          <a:p>
            <a:r>
              <a:rPr lang="en-US" dirty="0"/>
              <a:t>Potential for Misinterpretation:</a:t>
            </a:r>
          </a:p>
          <a:p>
            <a:pPr marL="0" indent="0">
              <a:buNone/>
            </a:pPr>
            <a:r>
              <a:rPr lang="en-US" dirty="0"/>
              <a:t>The charts do not provide understanding on the underlying factors, such as policy changes or patient demographics, that could affect both net revenue and total asset size.</a:t>
            </a:r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data from database and importing it into JavaScript</a:t>
            </a:r>
          </a:p>
          <a:p>
            <a:r>
              <a:rPr lang="en-US" dirty="0"/>
              <a:t>Limited Admin access to install and reinstall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98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15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74985"/>
            <a:ext cx="4016116" cy="395653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Our dataset comprises of 431 records focusing on California hospitals and health systems’ financial and operational data, reported in 2022. We primarily focused on the following information: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1. Location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2. Asset size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3. Revenue by payer type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4. Type of care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Data Source: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Hospital Annual Financial Data - State of California, Department of Health Care Access and Information, 2022.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03972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279075" y="4699338"/>
            <a:ext cx="1800000" cy="720000"/>
            <a:chOff x="168065" y="1280076"/>
            <a:chExt cx="180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6</a:t>
              </a:r>
              <a:r>
                <a:rPr lang="en-US" sz="1700" kern="1200" dirty="0"/>
                <a:t> Types of Care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4075" y="4699338"/>
            <a:ext cx="1800000" cy="720000"/>
            <a:chOff x="2283065" y="1280076"/>
            <a:chExt cx="1800000" cy="720000"/>
          </a:xfrm>
        </p:grpSpPr>
        <p:sp>
          <p:nvSpPr>
            <p:cNvPr id="17" name="Rectangle 16"/>
            <p:cNvSpPr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108 Hospitals located in L.A. County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9076" y="4699338"/>
            <a:ext cx="1800000" cy="720000"/>
            <a:chOff x="4398066" y="1280076"/>
            <a:chExt cx="1800000" cy="720000"/>
          </a:xfrm>
        </p:grpSpPr>
        <p:sp>
          <p:nvSpPr>
            <p:cNvPr id="15" name="Rectangle 14"/>
            <p:cNvSpPr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$248.5B in Combined Total Assets</a:t>
              </a:r>
            </a:p>
          </p:txBody>
        </p:sp>
      </p:grpSp>
      <p:pic>
        <p:nvPicPr>
          <p:cNvPr id="5" name="Graphic 4" descr="Care with solid fill">
            <a:extLst>
              <a:ext uri="{FF2B5EF4-FFF2-40B4-BE49-F238E27FC236}">
                <a16:creationId xmlns:a16="http://schemas.microsoft.com/office/drawing/2014/main" id="{D617BB74-58AE-D463-F1AF-FF0D6C67D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1875" y="3566954"/>
            <a:ext cx="914400" cy="914400"/>
          </a:xfrm>
          <a:prstGeom prst="rect">
            <a:avLst/>
          </a:prstGeom>
        </p:spPr>
      </p:pic>
      <p:pic>
        <p:nvPicPr>
          <p:cNvPr id="23" name="Graphic 22" descr="Coins outline">
            <a:extLst>
              <a:ext uri="{FF2B5EF4-FFF2-40B4-BE49-F238E27FC236}">
                <a16:creationId xmlns:a16="http://schemas.microsoft.com/office/drawing/2014/main" id="{BA2E1CB6-E70D-C788-B0E8-58393935B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1876" y="3685522"/>
            <a:ext cx="914400" cy="914400"/>
          </a:xfrm>
          <a:prstGeom prst="rect">
            <a:avLst/>
          </a:prstGeom>
        </p:spPr>
      </p:pic>
      <p:pic>
        <p:nvPicPr>
          <p:cNvPr id="25" name="Graphic 24" descr="Map with pin with solid fill">
            <a:extLst>
              <a:ext uri="{FF2B5EF4-FFF2-40B4-BE49-F238E27FC236}">
                <a16:creationId xmlns:a16="http://schemas.microsoft.com/office/drawing/2014/main" id="{D5D02167-ED10-8416-9DB5-148EBF870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6475" y="35960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JavaScript: Interactive web pages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Pandas: Data analysis for Python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Plotly: Interactive online graphing library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Node.js: Web development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Leaflet: Interactive maps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PostgreSQL: Database system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GitHub: Collaborative coding platform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1" y="1022624"/>
            <a:ext cx="1229067" cy="12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5" y="1198205"/>
            <a:ext cx="2803403" cy="10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4" y="2669930"/>
            <a:ext cx="2803404" cy="11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2809581"/>
            <a:ext cx="2033547" cy="8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4211882"/>
            <a:ext cx="2701318" cy="9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4211882"/>
            <a:ext cx="1229066" cy="11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26866" y="819716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26866" y="2648069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26866" y="4476423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2600945"/>
            <a:ext cx="4352193" cy="1255469"/>
          </a:xfrm>
        </p:spPr>
        <p:txBody>
          <a:bodyPr>
            <a:normAutofit/>
          </a:bodyPr>
          <a:lstStyle/>
          <a:p>
            <a:r>
              <a:rPr lang="en-US" dirty="0"/>
              <a:t>3 Questions to Answer via Visualizations: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04052" y="819716"/>
            <a:ext cx="5952529" cy="3851155"/>
            <a:chOff x="-74546" y="-1851079"/>
            <a:chExt cx="2042611" cy="3851155"/>
          </a:xfrm>
        </p:grpSpPr>
        <p:sp>
          <p:nvSpPr>
            <p:cNvPr id="13" name="Rectangle 12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74546" y="-185107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Where are the ten largest and ten smallest hospitals and healthcare systems located?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What is the mix of patient revenue by payer category?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What is the breakdown of type of care?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23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size of the hospital was determined by comparing total assets.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Larger hospitals are teaching or corporate and located in metro areas.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Smaller hospitals are rural or concentrate on a specialty.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446-7FD0-00CA-EBB4-14043194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90" y="1128408"/>
            <a:ext cx="2265837" cy="4601183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Top 10 Facilities – Acute Care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Medicare Trad – 	                      18.12%</a:t>
            </a:r>
            <a:br>
              <a:rPr lang="en-US" sz="1200" dirty="0"/>
            </a:br>
            <a:r>
              <a:rPr lang="en-US" sz="1200" dirty="0"/>
              <a:t>Medicare MC  – 	                         7.34%</a:t>
            </a:r>
            <a:br>
              <a:rPr lang="en-US" sz="1200" dirty="0"/>
            </a:br>
            <a:r>
              <a:rPr lang="en-US" sz="1200" dirty="0"/>
              <a:t>Medi Cal Trad – 	                        5.63%</a:t>
            </a:r>
            <a:br>
              <a:rPr lang="en-US" sz="1200" dirty="0"/>
            </a:br>
            <a:r>
              <a:rPr lang="en-US" sz="1200" dirty="0"/>
              <a:t>Medi Cal MC – 	                         9.81%</a:t>
            </a:r>
            <a:br>
              <a:rPr lang="en-US" sz="1200" dirty="0"/>
            </a:br>
            <a:r>
              <a:rPr lang="en-US" sz="1200" dirty="0"/>
              <a:t>County Indigent –                          0.70%</a:t>
            </a:r>
            <a:br>
              <a:rPr lang="en-US" sz="1200" dirty="0"/>
            </a:br>
            <a:r>
              <a:rPr lang="en-US" sz="1200" dirty="0"/>
              <a:t>Third Part Trad – 	                         3.60%</a:t>
            </a:r>
            <a:br>
              <a:rPr lang="en-US" sz="1200" dirty="0"/>
            </a:br>
            <a:r>
              <a:rPr lang="en-US" sz="1200" dirty="0"/>
              <a:t>Third Part MC – 	                      53.54%</a:t>
            </a:r>
            <a:br>
              <a:rPr lang="en-US" sz="1200" dirty="0"/>
            </a:br>
            <a:r>
              <a:rPr lang="en-US" sz="1200" dirty="0"/>
              <a:t>Other Indigent –  	                        0.06%</a:t>
            </a:r>
            <a:br>
              <a:rPr lang="en-US" sz="1200" dirty="0"/>
            </a:br>
            <a:r>
              <a:rPr lang="en-US" sz="1200" dirty="0"/>
              <a:t>Other – 	                        1.20%</a:t>
            </a: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r>
              <a:rPr lang="en-US" sz="1200" dirty="0"/>
              <a:t>Bottom 10 Facilities – Acute Care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Medicare Trad – 	                      25.97%</a:t>
            </a:r>
            <a:br>
              <a:rPr lang="en-US" sz="1200" dirty="0"/>
            </a:br>
            <a:r>
              <a:rPr lang="en-US" sz="1200" dirty="0"/>
              <a:t>Medicare MC  – 	                       9.99%</a:t>
            </a:r>
            <a:br>
              <a:rPr lang="en-US" sz="1200" dirty="0"/>
            </a:br>
            <a:r>
              <a:rPr lang="en-US" sz="1200" dirty="0"/>
              <a:t>Medi Cal Trad – 	                    13.49%</a:t>
            </a:r>
            <a:br>
              <a:rPr lang="en-US" sz="1200" dirty="0"/>
            </a:br>
            <a:r>
              <a:rPr lang="en-US" sz="1200" dirty="0"/>
              <a:t>Medi Cal MC – 	                    20.43%</a:t>
            </a:r>
            <a:br>
              <a:rPr lang="en-US" sz="1200" dirty="0"/>
            </a:br>
            <a:r>
              <a:rPr lang="en-US" sz="1200" dirty="0"/>
              <a:t>County Indigent –                       0.52%</a:t>
            </a:r>
            <a:br>
              <a:rPr lang="en-US" sz="1200" dirty="0"/>
            </a:br>
            <a:r>
              <a:rPr lang="en-US" sz="1200" dirty="0"/>
              <a:t>Third Part Trad – 	                    16.78%</a:t>
            </a:r>
            <a:br>
              <a:rPr lang="en-US" sz="1200" dirty="0"/>
            </a:br>
            <a:r>
              <a:rPr lang="en-US" sz="1200" dirty="0"/>
              <a:t>Third Part MC – 	                      6.66%</a:t>
            </a:r>
            <a:br>
              <a:rPr lang="en-US" sz="1200" dirty="0"/>
            </a:br>
            <a:r>
              <a:rPr lang="en-US" sz="1200" dirty="0"/>
              <a:t>Other Indigent –  	                      </a:t>
            </a:r>
            <a:r>
              <a:rPr lang="en-US" sz="1200" dirty="0" err="1"/>
              <a:t>o.oo</a:t>
            </a:r>
            <a:r>
              <a:rPr lang="en-US" sz="1200" dirty="0"/>
              <a:t>%</a:t>
            </a:r>
            <a:br>
              <a:rPr lang="en-US" sz="1200" dirty="0"/>
            </a:br>
            <a:r>
              <a:rPr lang="en-US" sz="1200" dirty="0"/>
              <a:t>Other – 	                      6.16%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937D825-8658-D1EC-E628-FA02429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34" y="3618420"/>
            <a:ext cx="6858000" cy="30810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C8AE8F-D8BB-18E0-25DD-C1130606F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9434" y="470981"/>
            <a:ext cx="6388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B1AE-3276-CD1A-6E3A-2C01840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Top 10  Fac. Acute Discharges – Average by Type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Acute		29,774 </a:t>
            </a:r>
            <a:br>
              <a:rPr lang="en-US" sz="1200" dirty="0"/>
            </a:br>
            <a:r>
              <a:rPr lang="en-US" sz="1200" dirty="0"/>
              <a:t>Psychiatric		      737</a:t>
            </a:r>
            <a:br>
              <a:rPr lang="en-US" sz="1200" dirty="0"/>
            </a:br>
            <a:r>
              <a:rPr lang="en-US" sz="1200" dirty="0"/>
              <a:t>Chemical Dependency	      774</a:t>
            </a:r>
            <a:br>
              <a:rPr lang="en-US" sz="1200" dirty="0"/>
            </a:br>
            <a:r>
              <a:rPr lang="en-US" sz="1200" dirty="0"/>
              <a:t>Rehabilitation		     685</a:t>
            </a:r>
            <a:br>
              <a:rPr lang="en-US" sz="1200" dirty="0"/>
            </a:br>
            <a:r>
              <a:rPr lang="en-US" sz="1200" dirty="0"/>
              <a:t>Long-Term Care		       -- </a:t>
            </a:r>
            <a:br>
              <a:rPr lang="en-US" sz="1200" dirty="0"/>
            </a:br>
            <a:r>
              <a:rPr lang="en-US" sz="1200" dirty="0"/>
              <a:t>Residential / Daily Care	       --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1200" dirty="0"/>
              <a:t>Bottom 10  Fac. Acute Discharges – Average by Type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Acute		     434</a:t>
            </a:r>
            <a:br>
              <a:rPr lang="en-US" sz="1200" dirty="0"/>
            </a:br>
            <a:r>
              <a:rPr lang="en-US" sz="1200" dirty="0"/>
              <a:t>Psychiatric		      105</a:t>
            </a:r>
            <a:br>
              <a:rPr lang="en-US" sz="1200" dirty="0"/>
            </a:br>
            <a:r>
              <a:rPr lang="en-US" sz="1200" dirty="0"/>
              <a:t>Chemical Dependency	       --</a:t>
            </a:r>
            <a:br>
              <a:rPr lang="en-US" sz="1200" dirty="0"/>
            </a:br>
            <a:r>
              <a:rPr lang="en-US" sz="1200" dirty="0"/>
              <a:t>Rehabilitation		       --</a:t>
            </a:r>
            <a:br>
              <a:rPr lang="en-US" sz="1200" dirty="0"/>
            </a:br>
            <a:r>
              <a:rPr lang="en-US" sz="1200" dirty="0"/>
              <a:t>Long-Term Care		      112 </a:t>
            </a:r>
            <a:br>
              <a:rPr lang="en-US" sz="1200" dirty="0"/>
            </a:br>
            <a:r>
              <a:rPr lang="en-US" sz="1200" dirty="0"/>
              <a:t>Residential / Daily Care	       --</a:t>
            </a:r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59C2C-61DF-FA8D-4061-90ACAC7BB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090" y="186330"/>
            <a:ext cx="6263742" cy="32380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FAD57-5BBC-C7EE-A9CC-8ECAB701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90" y="3628472"/>
            <a:ext cx="6263742" cy="304319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26947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938403"/>
            <a:ext cx="4016116" cy="1255469"/>
          </a:xfrm>
        </p:spPr>
        <p:txBody>
          <a:bodyPr>
            <a:normAutofit/>
          </a:bodyPr>
          <a:lstStyle/>
          <a:p>
            <a:r>
              <a:rPr lang="en-US" sz="3200" spc="-100" dirty="0"/>
              <a:t>Net Patient Revenue by Payer Category: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366925"/>
            <a:ext cx="4016116" cy="35327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data suggests that 'Other Third Parties-Managed Care' (e.g., private insurance companies, employer-sponsored health plans, or other managed care organizations) is the largest category, accounting for just over 40.09% of the composition mix.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Importance of Payment Mix: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1. Revenue Optimization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2. Regulatory Compliance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3. Risk Management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03" y="2150779"/>
            <a:ext cx="6871928" cy="25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531</TotalTime>
  <Words>846</Words>
  <Application>Microsoft Office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California Hospital Performance Comparison</vt:lpstr>
      <vt:lpstr>Project Background</vt:lpstr>
      <vt:lpstr>Dataset</vt:lpstr>
      <vt:lpstr>Tech Stack</vt:lpstr>
      <vt:lpstr>3 Questions to Answer via Visualizations:</vt:lpstr>
      <vt:lpstr>Largest and Smallest Hospitals</vt:lpstr>
      <vt:lpstr>      Top 10 Facilities – Acute Care  Medicare Trad –                        18.12% Medicare MC  –                           7.34% Medi Cal Trad –                          5.63% Medi Cal MC –                           9.81% County Indigent –                          0.70% Third Part Trad –                           3.60% Third Part MC –                        53.54% Other Indigent –                           0.06% Other –                          1.20%       Bottom 10 Facilities – Acute Care  Medicare Trad –                        25.97% Medicare MC  –                         9.99% Medi Cal Trad –                      13.49% Medi Cal MC –                      20.43% County Indigent –                       0.52% Third Part Trad –                      16.78% Third Part MC –                        6.66% Other Indigent –                         o.oo% Other –                        6.16%  </vt:lpstr>
      <vt:lpstr>Top 10  Fac. Acute Discharges – Average by Type  Acute  29,774  Psychiatric        737 Chemical Dependency       774 Rehabilitation       685 Long-Term Care         --  Residential / Daily Care        --        Bottom 10  Fac. Acute Discharges – Average by Type  Acute       434 Psychiatric        105 Chemical Dependency        -- Rehabilitation         -- Long-Term Care        112  Residential / Daily Care        --</vt:lpstr>
      <vt:lpstr>Net Patient Revenue by Payer Category:</vt:lpstr>
      <vt:lpstr>Net Patient Revenue by Payer Category</vt:lpstr>
      <vt:lpstr>Type of Care</vt:lpstr>
      <vt:lpstr>Data Limitations</vt:lpstr>
      <vt:lpstr>Challenges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Jenae Journot</cp:lastModifiedBy>
  <cp:revision>27</cp:revision>
  <dcterms:created xsi:type="dcterms:W3CDTF">2024-03-18T02:10:41Z</dcterms:created>
  <dcterms:modified xsi:type="dcterms:W3CDTF">2024-03-19T02:08:07Z</dcterms:modified>
</cp:coreProperties>
</file>