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3" r:id="rId3"/>
    <p:sldId id="264" r:id="rId4"/>
    <p:sldId id="269" r:id="rId5"/>
    <p:sldId id="267" r:id="rId6"/>
    <p:sldId id="268" r:id="rId7"/>
    <p:sldId id="270" r:id="rId8"/>
    <p:sldId id="261" r:id="rId9"/>
    <p:sldId id="259" r:id="rId10"/>
  </p:sldIdLst>
  <p:sldSz cx="20104100" cy="11309350"/>
  <p:notesSz cx="20104100" cy="1130935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C583"/>
    <a:srgbClr val="D5B276"/>
    <a:srgbClr val="C1A06B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 autoAdjust="0"/>
    <p:restoredTop sz="94660"/>
  </p:normalViewPr>
  <p:slideViewPr>
    <p:cSldViewPr>
      <p:cViewPr varScale="1">
        <p:scale>
          <a:sx n="51" d="100"/>
          <a:sy n="51" d="100"/>
        </p:scale>
        <p:origin x="73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65" y="0"/>
            <a:ext cx="2865755" cy="2256790"/>
          </a:xfrm>
          <a:custGeom>
            <a:avLst/>
            <a:gdLst/>
            <a:ahLst/>
            <a:cxnLst/>
            <a:rect l="l" t="t" r="r" b="b"/>
            <a:pathLst>
              <a:path w="2865755" h="2256790">
                <a:moveTo>
                  <a:pt x="2865755" y="0"/>
                </a:moveTo>
                <a:lnTo>
                  <a:pt x="0" y="0"/>
                </a:lnTo>
                <a:lnTo>
                  <a:pt x="0" y="2256412"/>
                </a:lnTo>
                <a:lnTo>
                  <a:pt x="2865755" y="0"/>
                </a:lnTo>
                <a:close/>
              </a:path>
            </a:pathLst>
          </a:custGeom>
          <a:solidFill>
            <a:srgbClr val="C59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671319"/>
            <a:ext cx="4548505" cy="628650"/>
          </a:xfrm>
          <a:custGeom>
            <a:avLst/>
            <a:gdLst/>
            <a:ahLst/>
            <a:cxnLst/>
            <a:rect l="l" t="t" r="r" b="b"/>
            <a:pathLst>
              <a:path w="4548505" h="628650">
                <a:moveTo>
                  <a:pt x="3749917" y="0"/>
                </a:moveTo>
                <a:lnTo>
                  <a:pt x="0" y="0"/>
                </a:lnTo>
                <a:lnTo>
                  <a:pt x="0" y="628357"/>
                </a:lnTo>
                <a:lnTo>
                  <a:pt x="4548029" y="628357"/>
                </a:lnTo>
                <a:lnTo>
                  <a:pt x="3749917" y="0"/>
                </a:lnTo>
                <a:close/>
              </a:path>
            </a:pathLst>
          </a:custGeom>
          <a:solidFill>
            <a:srgbClr val="3E4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749940" y="0"/>
            <a:ext cx="7354570" cy="608965"/>
          </a:xfrm>
          <a:custGeom>
            <a:avLst/>
            <a:gdLst/>
            <a:ahLst/>
            <a:cxnLst/>
            <a:rect l="l" t="t" r="r" b="b"/>
            <a:pathLst>
              <a:path w="7354569" h="608965">
                <a:moveTo>
                  <a:pt x="7354153" y="0"/>
                </a:moveTo>
                <a:lnTo>
                  <a:pt x="0" y="0"/>
                </a:lnTo>
                <a:lnTo>
                  <a:pt x="773411" y="608902"/>
                </a:lnTo>
                <a:lnTo>
                  <a:pt x="7354153" y="608902"/>
                </a:lnTo>
                <a:lnTo>
                  <a:pt x="7354153" y="0"/>
                </a:lnTo>
                <a:close/>
              </a:path>
            </a:pathLst>
          </a:custGeom>
          <a:solidFill>
            <a:srgbClr val="3E4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665363" y="6148975"/>
            <a:ext cx="7505065" cy="656590"/>
          </a:xfrm>
          <a:custGeom>
            <a:avLst/>
            <a:gdLst/>
            <a:ahLst/>
            <a:cxnLst/>
            <a:rect l="l" t="t" r="r" b="b"/>
            <a:pathLst>
              <a:path w="7505065" h="656590">
                <a:moveTo>
                  <a:pt x="0" y="656220"/>
                </a:moveTo>
                <a:lnTo>
                  <a:pt x="7504986" y="656220"/>
                </a:lnTo>
                <a:lnTo>
                  <a:pt x="7504986" y="0"/>
                </a:lnTo>
                <a:lnTo>
                  <a:pt x="0" y="0"/>
                </a:lnTo>
                <a:lnTo>
                  <a:pt x="0" y="656220"/>
                </a:lnTo>
                <a:close/>
              </a:path>
            </a:pathLst>
          </a:custGeom>
          <a:solidFill>
            <a:srgbClr val="3E4E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744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010153"/>
            <a:ext cx="20104100" cy="3297554"/>
          </a:xfrm>
          <a:custGeom>
            <a:avLst/>
            <a:gdLst/>
            <a:ahLst/>
            <a:cxnLst/>
            <a:rect l="l" t="t" r="r" b="b"/>
            <a:pathLst>
              <a:path w="20104100" h="3297554">
                <a:moveTo>
                  <a:pt x="20104099" y="0"/>
                </a:moveTo>
                <a:lnTo>
                  <a:pt x="0" y="0"/>
                </a:lnTo>
                <a:lnTo>
                  <a:pt x="0" y="3297292"/>
                </a:lnTo>
                <a:lnTo>
                  <a:pt x="20104099" y="3297292"/>
                </a:lnTo>
                <a:lnTo>
                  <a:pt x="201040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8274" y="0"/>
            <a:ext cx="11255824" cy="986989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2745504" y="2069001"/>
            <a:ext cx="6936740" cy="7800975"/>
          </a:xfrm>
          <a:custGeom>
            <a:avLst/>
            <a:gdLst/>
            <a:ahLst/>
            <a:cxnLst/>
            <a:rect l="l" t="t" r="r" b="b"/>
            <a:pathLst>
              <a:path w="6936740" h="7800975">
                <a:moveTo>
                  <a:pt x="2513177" y="7800911"/>
                </a:moveTo>
                <a:lnTo>
                  <a:pt x="180949" y="3796919"/>
                </a:lnTo>
                <a:lnTo>
                  <a:pt x="0" y="4107548"/>
                </a:lnTo>
                <a:lnTo>
                  <a:pt x="2151291" y="7800911"/>
                </a:lnTo>
                <a:lnTo>
                  <a:pt x="2513177" y="7800911"/>
                </a:lnTo>
                <a:close/>
              </a:path>
              <a:path w="6936740" h="7800975">
                <a:moveTo>
                  <a:pt x="3397821" y="7800911"/>
                </a:moveTo>
                <a:lnTo>
                  <a:pt x="623265" y="3037535"/>
                </a:lnTo>
                <a:lnTo>
                  <a:pt x="442315" y="3348164"/>
                </a:lnTo>
                <a:lnTo>
                  <a:pt x="3035922" y="7800911"/>
                </a:lnTo>
                <a:lnTo>
                  <a:pt x="3397821" y="7800911"/>
                </a:lnTo>
                <a:close/>
              </a:path>
              <a:path w="6936740" h="7800975">
                <a:moveTo>
                  <a:pt x="4282465" y="7800911"/>
                </a:moveTo>
                <a:lnTo>
                  <a:pt x="1065593" y="2278138"/>
                </a:lnTo>
                <a:lnTo>
                  <a:pt x="884643" y="2588768"/>
                </a:lnTo>
                <a:lnTo>
                  <a:pt x="3920566" y="7800911"/>
                </a:lnTo>
                <a:lnTo>
                  <a:pt x="4282465" y="7800911"/>
                </a:lnTo>
                <a:close/>
              </a:path>
              <a:path w="6936740" h="7800975">
                <a:moveTo>
                  <a:pt x="5167096" y="7800911"/>
                </a:moveTo>
                <a:lnTo>
                  <a:pt x="1507909" y="1518767"/>
                </a:lnTo>
                <a:lnTo>
                  <a:pt x="1326959" y="1829396"/>
                </a:lnTo>
                <a:lnTo>
                  <a:pt x="4805197" y="7800911"/>
                </a:lnTo>
                <a:lnTo>
                  <a:pt x="5167096" y="7800911"/>
                </a:lnTo>
                <a:close/>
              </a:path>
              <a:path w="6936740" h="7800975">
                <a:moveTo>
                  <a:pt x="6051740" y="7800911"/>
                </a:moveTo>
                <a:lnTo>
                  <a:pt x="1950224" y="759383"/>
                </a:lnTo>
                <a:lnTo>
                  <a:pt x="1769275" y="1070013"/>
                </a:lnTo>
                <a:lnTo>
                  <a:pt x="5689841" y="7800911"/>
                </a:lnTo>
                <a:lnTo>
                  <a:pt x="6051740" y="7800911"/>
                </a:lnTo>
                <a:close/>
              </a:path>
              <a:path w="6936740" h="7800975">
                <a:moveTo>
                  <a:pt x="6936372" y="7800911"/>
                </a:moveTo>
                <a:lnTo>
                  <a:pt x="2392540" y="0"/>
                </a:lnTo>
                <a:lnTo>
                  <a:pt x="2211603" y="310629"/>
                </a:lnTo>
                <a:lnTo>
                  <a:pt x="6574485" y="7800911"/>
                </a:lnTo>
                <a:lnTo>
                  <a:pt x="6936372" y="7800911"/>
                </a:lnTo>
                <a:close/>
              </a:path>
            </a:pathLst>
          </a:custGeom>
          <a:solidFill>
            <a:srgbClr val="3E4E54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6200" y="609487"/>
            <a:ext cx="5074919" cy="1162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44590" y="4016692"/>
            <a:ext cx="13214919" cy="256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50" b="1" i="0">
                <a:solidFill>
                  <a:srgbClr val="3E4E5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>
            <a:extLst>
              <a:ext uri="{FF2B5EF4-FFF2-40B4-BE49-F238E27FC236}">
                <a16:creationId xmlns="" xmlns:a16="http://schemas.microsoft.com/office/drawing/2014/main" id="{1D6F5DF1-2897-47FE-AB00-4C8ABD673360}"/>
              </a:ext>
            </a:extLst>
          </p:cNvPr>
          <p:cNvSpPr txBox="1">
            <a:spLocks/>
          </p:cNvSpPr>
          <p:nvPr/>
        </p:nvSpPr>
        <p:spPr>
          <a:xfrm>
            <a:off x="5480050" y="6188075"/>
            <a:ext cx="10515600" cy="21614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Desarrollo de un software en Java que mejore la gestión de donantes y la disponibilidad de sangre en los centros hospitalarios, en Cartagena </a:t>
            </a:r>
            <a:endParaRPr lang="es-CO" sz="3200" b="1" kern="0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s-CO" sz="3600" dirty="0">
              <a:solidFill>
                <a:schemeClr val="bg1"/>
              </a:solidFill>
            </a:endParaRPr>
          </a:p>
        </p:txBody>
      </p:sp>
      <p:sp>
        <p:nvSpPr>
          <p:cNvPr id="7" name="4 Subtítulo">
            <a:extLst>
              <a:ext uri="{FF2B5EF4-FFF2-40B4-BE49-F238E27FC236}">
                <a16:creationId xmlns="" xmlns:a16="http://schemas.microsoft.com/office/drawing/2014/main" id="{A478971A-B058-43E7-9E2C-5C69D48686A0}"/>
              </a:ext>
            </a:extLst>
          </p:cNvPr>
          <p:cNvSpPr txBox="1">
            <a:spLocks/>
          </p:cNvSpPr>
          <p:nvPr/>
        </p:nvSpPr>
        <p:spPr>
          <a:xfrm>
            <a:off x="5480050" y="8550275"/>
            <a:ext cx="10668000" cy="119337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400" b="1" kern="0" dirty="0">
                <a:solidFill>
                  <a:schemeClr val="bg1"/>
                </a:solidFill>
                <a:latin typeface="Helvetica" pitchFamily="2" charset="0"/>
              </a:rPr>
              <a:t>Luis Miranda, Jose Orozco, Santiago Perez, </a:t>
            </a:r>
            <a:r>
              <a:rPr lang="es-ES" sz="2400" b="1" kern="0" dirty="0" smtClean="0">
                <a:solidFill>
                  <a:schemeClr val="bg1"/>
                </a:solidFill>
                <a:latin typeface="Helvetica" pitchFamily="2" charset="0"/>
              </a:rPr>
              <a:t>Bárbara Valencia</a:t>
            </a:r>
            <a:endParaRPr lang="es-CO" sz="2400" b="1" kern="0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0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>
            <a:extLst>
              <a:ext uri="{FF2B5EF4-FFF2-40B4-BE49-F238E27FC236}">
                <a16:creationId xmlns="" xmlns:a16="http://schemas.microsoft.com/office/drawing/2014/main" id="{70BE61EC-532D-4CDE-B0D3-B3E77DECCE93}"/>
              </a:ext>
            </a:extLst>
          </p:cNvPr>
          <p:cNvSpPr txBox="1">
            <a:spLocks/>
          </p:cNvSpPr>
          <p:nvPr/>
        </p:nvSpPr>
        <p:spPr>
          <a:xfrm>
            <a:off x="6893467" y="1616075"/>
            <a:ext cx="6774366" cy="8497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000" b="1" kern="0" dirty="0">
                <a:solidFill>
                  <a:schemeClr val="accent1">
                    <a:lumMod val="75000"/>
                  </a:schemeClr>
                </a:solidFill>
                <a:latin typeface="Helvetica Black" pitchFamily="2" charset="0"/>
              </a:rPr>
              <a:t>Descripción del problema</a:t>
            </a:r>
          </a:p>
        </p:txBody>
      </p:sp>
      <p:sp>
        <p:nvSpPr>
          <p:cNvPr id="6" name="4 Subtítulo">
            <a:extLst>
              <a:ext uri="{FF2B5EF4-FFF2-40B4-BE49-F238E27FC236}">
                <a16:creationId xmlns="" xmlns:a16="http://schemas.microsoft.com/office/drawing/2014/main" id="{215840B0-674A-426C-B7A9-8548F050A428}"/>
              </a:ext>
            </a:extLst>
          </p:cNvPr>
          <p:cNvSpPr txBox="1">
            <a:spLocks/>
          </p:cNvSpPr>
          <p:nvPr/>
        </p:nvSpPr>
        <p:spPr>
          <a:xfrm>
            <a:off x="2889250" y="3216275"/>
            <a:ext cx="15595600" cy="6133322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kern="0" dirty="0">
                <a:latin typeface="Helvetica" pitchFamily="2" charset="0"/>
              </a:rPr>
              <a:t>En Cartagena, la escasez de donantes de sangre pone en riesgo la atención médica de pacientes. A pesar de los avances en seguridad transfusional en Colombia, factores como la falta de conciencia, mitos, poco acceso a centros de donación y escasa organización de campañas afectan la participación. Esto provoca una baja disponibilidad de sangre, especialmente en emergencias</a:t>
            </a:r>
            <a:r>
              <a:rPr lang="es-ES" sz="2000" kern="0" dirty="0" smtClean="0">
                <a:latin typeface="Helvetica" pitchFamily="2" charset="0"/>
              </a:rPr>
              <a:t>.</a:t>
            </a:r>
          </a:p>
          <a:p>
            <a:endParaRPr lang="es-ES" sz="2000" kern="0" dirty="0">
              <a:latin typeface="Helvetica" pitchFamily="2" charset="0"/>
            </a:endParaRPr>
          </a:p>
          <a:p>
            <a:endParaRPr lang="es-ES" sz="2000" kern="0" dirty="0" smtClean="0">
              <a:latin typeface="Helvetica" pitchFamily="2" charset="0"/>
            </a:endParaRPr>
          </a:p>
          <a:p>
            <a:endParaRPr lang="es-ES" sz="2000" kern="0" dirty="0">
              <a:latin typeface="Helvetica" pitchFamily="2" charset="0"/>
            </a:endParaRPr>
          </a:p>
          <a:p>
            <a:endParaRPr lang="es-ES" sz="2000" kern="0" dirty="0" smtClean="0">
              <a:latin typeface="Helvetica" pitchFamily="2" charset="0"/>
            </a:endParaRPr>
          </a:p>
          <a:p>
            <a:endParaRPr lang="es-ES" sz="2000" kern="0" dirty="0">
              <a:latin typeface="Helvetica" pitchFamily="2" charset="0"/>
            </a:endParaRPr>
          </a:p>
          <a:p>
            <a:endParaRPr lang="es-ES" sz="2000" kern="0" dirty="0" smtClean="0">
              <a:latin typeface="Helvetica" pitchFamily="2" charset="0"/>
            </a:endParaRPr>
          </a:p>
          <a:p>
            <a:endParaRPr lang="es-ES" sz="2000" kern="0" dirty="0">
              <a:latin typeface="Helvetica" pitchFamily="2" charset="0"/>
            </a:endParaRPr>
          </a:p>
          <a:p>
            <a:endParaRPr lang="es-ES" sz="2000" kern="0" dirty="0" smtClean="0">
              <a:latin typeface="Helvetica" pitchFamily="2" charset="0"/>
            </a:endParaRPr>
          </a:p>
          <a:p>
            <a:endParaRPr lang="es-ES" sz="2000" kern="0" dirty="0">
              <a:latin typeface="Helvetica" pitchFamily="2" charset="0"/>
            </a:endParaRPr>
          </a:p>
          <a:p>
            <a:endParaRPr lang="es-ES" sz="2000" kern="0" dirty="0" smtClean="0">
              <a:latin typeface="Helvetica" pitchFamily="2" charset="0"/>
            </a:endParaRPr>
          </a:p>
          <a:p>
            <a:endParaRPr lang="es-ES" sz="2000" kern="0" dirty="0">
              <a:latin typeface="Helvetica" pitchFamily="2" charset="0"/>
            </a:endParaRPr>
          </a:p>
          <a:p>
            <a:endParaRPr lang="es-ES" sz="2000" kern="0" dirty="0" smtClean="0">
              <a:latin typeface="Helvetica" pitchFamily="2" charset="0"/>
            </a:endParaRPr>
          </a:p>
          <a:p>
            <a:endParaRPr lang="es-ES" sz="2000" kern="0" dirty="0">
              <a:latin typeface="Helvetica" pitchFamily="2" charset="0"/>
            </a:endParaRPr>
          </a:p>
          <a:p>
            <a:endParaRPr lang="es-ES" sz="2000" kern="0" dirty="0" smtClean="0">
              <a:latin typeface="Helvetica" pitchFamily="2" charset="0"/>
            </a:endParaRPr>
          </a:p>
          <a:p>
            <a:endParaRPr lang="es-ES" sz="2000" kern="0" dirty="0">
              <a:latin typeface="Helvetica" pitchFamily="2" charset="0"/>
            </a:endParaRPr>
          </a:p>
        </p:txBody>
      </p:sp>
      <p:pic>
        <p:nvPicPr>
          <p:cNvPr id="1028" name="Picture 4" descr="Imagen de salid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50" y="5045075"/>
            <a:ext cx="5105400" cy="304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n de sali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841" y="4939831"/>
            <a:ext cx="4343400" cy="275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469" y="5243405"/>
            <a:ext cx="4973402" cy="214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8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>
            <a:extLst>
              <a:ext uri="{FF2B5EF4-FFF2-40B4-BE49-F238E27FC236}">
                <a16:creationId xmlns="" xmlns:a16="http://schemas.microsoft.com/office/drawing/2014/main" id="{4DD182D4-B5A5-48CC-A660-A38CE113A1EA}"/>
              </a:ext>
            </a:extLst>
          </p:cNvPr>
          <p:cNvSpPr txBox="1">
            <a:spLocks/>
          </p:cNvSpPr>
          <p:nvPr/>
        </p:nvSpPr>
        <p:spPr>
          <a:xfrm>
            <a:off x="8070850" y="1235075"/>
            <a:ext cx="6774366" cy="8497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000" b="1" kern="0" dirty="0">
                <a:solidFill>
                  <a:schemeClr val="accent1">
                    <a:lumMod val="75000"/>
                  </a:schemeClr>
                </a:solidFill>
                <a:latin typeface="Helvetica Black" pitchFamily="2" charset="0"/>
              </a:rPr>
              <a:t>Pregunta problema</a:t>
            </a:r>
          </a:p>
        </p:txBody>
      </p:sp>
      <p:sp>
        <p:nvSpPr>
          <p:cNvPr id="6" name="4 Subtítulo">
            <a:extLst>
              <a:ext uri="{FF2B5EF4-FFF2-40B4-BE49-F238E27FC236}">
                <a16:creationId xmlns="" xmlns:a16="http://schemas.microsoft.com/office/drawing/2014/main" id="{0EF10E3A-3608-4908-8455-A3662B20A297}"/>
              </a:ext>
            </a:extLst>
          </p:cNvPr>
          <p:cNvSpPr txBox="1">
            <a:spLocks/>
          </p:cNvSpPr>
          <p:nvPr/>
        </p:nvSpPr>
        <p:spPr>
          <a:xfrm>
            <a:off x="2065324" y="4359275"/>
            <a:ext cx="18785417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kern="0" dirty="0">
                <a:latin typeface="Helvetica" pitchFamily="2" charset="0"/>
              </a:rPr>
              <a:t>¿Cómo desarrollar   un software en Java que mejore la gestión de donantes y la disponibilidad de sangre en los centros hospitalarios, en Cartagena?</a:t>
            </a:r>
            <a:endParaRPr lang="es-CO" sz="3600" kern="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56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37A78073-561F-8635-6C71-1553306E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>
            <a:extLst>
              <a:ext uri="{FF2B5EF4-FFF2-40B4-BE49-F238E27FC236}">
                <a16:creationId xmlns="" xmlns:a16="http://schemas.microsoft.com/office/drawing/2014/main" id="{B370294E-5431-00DE-7C90-5D4745263F60}"/>
              </a:ext>
            </a:extLst>
          </p:cNvPr>
          <p:cNvSpPr txBox="1">
            <a:spLocks/>
          </p:cNvSpPr>
          <p:nvPr/>
        </p:nvSpPr>
        <p:spPr>
          <a:xfrm>
            <a:off x="8070850" y="1235075"/>
            <a:ext cx="6774366" cy="8497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000" b="1" kern="0" dirty="0">
                <a:solidFill>
                  <a:schemeClr val="accent1">
                    <a:lumMod val="75000"/>
                  </a:schemeClr>
                </a:solidFill>
                <a:latin typeface="Helvetica Black" pitchFamily="2" charset="0"/>
              </a:rPr>
              <a:t>Objetivo general </a:t>
            </a:r>
          </a:p>
        </p:txBody>
      </p:sp>
      <p:sp>
        <p:nvSpPr>
          <p:cNvPr id="6" name="4 Subtítulo">
            <a:extLst>
              <a:ext uri="{FF2B5EF4-FFF2-40B4-BE49-F238E27FC236}">
                <a16:creationId xmlns="" xmlns:a16="http://schemas.microsoft.com/office/drawing/2014/main" id="{667B3E62-A362-A442-91DE-03DC8039F368}"/>
              </a:ext>
            </a:extLst>
          </p:cNvPr>
          <p:cNvSpPr txBox="1">
            <a:spLocks/>
          </p:cNvSpPr>
          <p:nvPr/>
        </p:nvSpPr>
        <p:spPr>
          <a:xfrm>
            <a:off x="2065324" y="4359275"/>
            <a:ext cx="18785417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CO" sz="3600" kern="0" dirty="0">
              <a:latin typeface="Helvetica" pitchFamily="2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74278977-202F-590A-BE60-08115266E37F}"/>
              </a:ext>
            </a:extLst>
          </p:cNvPr>
          <p:cNvSpPr txBox="1"/>
          <p:nvPr/>
        </p:nvSpPr>
        <p:spPr>
          <a:xfrm>
            <a:off x="4184650" y="2378075"/>
            <a:ext cx="13411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Desarrollar un software en Java para optimizar el proceso de donación de sangre y la gestión de inventarios en los centros de salud de Cartagena, con el fin de reducir la escasez de donantes y mejorar la disponibilidad de sangre para los pacientes que la necesitan.</a:t>
            </a:r>
            <a:endParaRPr lang="es-E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9E6EB0B2-A9C7-BB57-55E4-E2292A5D1CB7}"/>
              </a:ext>
            </a:extLst>
          </p:cNvPr>
          <p:cNvSpPr txBox="1"/>
          <p:nvPr/>
        </p:nvSpPr>
        <p:spPr>
          <a:xfrm>
            <a:off x="7461250" y="4005332"/>
            <a:ext cx="10427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4000" b="1" kern="0" dirty="0">
                <a:solidFill>
                  <a:schemeClr val="accent1">
                    <a:lumMod val="75000"/>
                  </a:schemeClr>
                </a:solidFill>
                <a:latin typeface="Helvetica Black" pitchFamily="2" charset="0"/>
              </a:rPr>
              <a:t>Objetivos específicos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="" xmlns:a16="http://schemas.microsoft.com/office/drawing/2014/main" id="{52C0AAAC-1A9E-FC7C-829D-33778827A5A6}"/>
              </a:ext>
            </a:extLst>
          </p:cNvPr>
          <p:cNvSpPr txBox="1"/>
          <p:nvPr/>
        </p:nvSpPr>
        <p:spPr>
          <a:xfrm>
            <a:off x="4218405" y="4994235"/>
            <a:ext cx="13411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· Analizar las necesidades de los usuarios y donantes para conocer la problemática y dar solución a la misma, identificando los principales desafíos y oportunidades de mejora.</a:t>
            </a:r>
          </a:p>
          <a:p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· Diseñar un sistema de gestión de inventario de sangre para centros de donación, asegurando una interfaz intuitiva y funcionalidades que faciliten la gestión eficiente de los donantes y las reservas de sangre.</a:t>
            </a:r>
          </a:p>
          <a:p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· Verificar el cumplimiento de los requisitos de privacidad y protección de datos en la aplicación, mediante la implementación de protocolos de seguridad y pruebas exhaustivas.</a:t>
            </a:r>
          </a:p>
          <a:p>
            <a:endParaRPr lang="es-E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s-ES" sz="2400" dirty="0">
                <a:latin typeface="Helvetica" panose="020B0604020202020204" pitchFamily="34" charset="0"/>
                <a:cs typeface="Helvetica" panose="020B0604020202020204" pitchFamily="34" charset="0"/>
              </a:rPr>
              <a:t>· Implementar un sistema de notificaciones y recordatorios para donantes, con el objetivo de aumentar la participación y la frecuencia de las donaciones.</a:t>
            </a:r>
          </a:p>
        </p:txBody>
      </p:sp>
    </p:spTree>
    <p:extLst>
      <p:ext uri="{BB962C8B-B14F-4D97-AF65-F5344CB8AC3E}">
        <p14:creationId xmlns:p14="http://schemas.microsoft.com/office/powerpoint/2010/main" val="244291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>
            <a:extLst>
              <a:ext uri="{FF2B5EF4-FFF2-40B4-BE49-F238E27FC236}">
                <a16:creationId xmlns="" xmlns:a16="http://schemas.microsoft.com/office/drawing/2014/main" id="{70BE61EC-532D-4CDE-B0D3-B3E77DECCE93}"/>
              </a:ext>
            </a:extLst>
          </p:cNvPr>
          <p:cNvSpPr txBox="1">
            <a:spLocks/>
          </p:cNvSpPr>
          <p:nvPr/>
        </p:nvSpPr>
        <p:spPr>
          <a:xfrm>
            <a:off x="8299450" y="1539875"/>
            <a:ext cx="6774366" cy="8497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000" b="1" kern="0" dirty="0" smtClean="0">
                <a:solidFill>
                  <a:schemeClr val="accent1">
                    <a:lumMod val="75000"/>
                  </a:schemeClr>
                </a:solidFill>
                <a:latin typeface="Helvetica Black" pitchFamily="2" charset="0"/>
              </a:rPr>
              <a:t>Antecedentes  </a:t>
            </a:r>
            <a:endParaRPr lang="es-CO" sz="4000" b="1" kern="0" dirty="0">
              <a:solidFill>
                <a:schemeClr val="accent1">
                  <a:lumMod val="75000"/>
                </a:schemeClr>
              </a:solidFill>
              <a:latin typeface="Helvetica Black" pitchFamily="2" charset="0"/>
            </a:endParaRPr>
          </a:p>
        </p:txBody>
      </p:sp>
      <p:sp>
        <p:nvSpPr>
          <p:cNvPr id="6" name="4 Subtítulo">
            <a:extLst>
              <a:ext uri="{FF2B5EF4-FFF2-40B4-BE49-F238E27FC236}">
                <a16:creationId xmlns="" xmlns:a16="http://schemas.microsoft.com/office/drawing/2014/main" id="{215840B0-674A-426C-B7A9-8548F050A428}"/>
              </a:ext>
            </a:extLst>
          </p:cNvPr>
          <p:cNvSpPr txBox="1">
            <a:spLocks/>
          </p:cNvSpPr>
          <p:nvPr/>
        </p:nvSpPr>
        <p:spPr>
          <a:xfrm>
            <a:off x="2889250" y="3216275"/>
            <a:ext cx="14782800" cy="51816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kern="0" dirty="0" err="1">
                <a:latin typeface="Helvetica" pitchFamily="2" charset="0"/>
              </a:rPr>
              <a:t>Ahdan</a:t>
            </a:r>
            <a:r>
              <a:rPr lang="es-ES" sz="2800" kern="0" dirty="0">
                <a:latin typeface="Helvetica" pitchFamily="2" charset="0"/>
              </a:rPr>
              <a:t>, S., &amp; </a:t>
            </a:r>
            <a:r>
              <a:rPr lang="es-ES" sz="2800" kern="0" dirty="0" err="1">
                <a:latin typeface="Helvetica" pitchFamily="2" charset="0"/>
              </a:rPr>
              <a:t>Setiawansyah</a:t>
            </a:r>
            <a:r>
              <a:rPr lang="es-ES" sz="2800" kern="0" dirty="0">
                <a:latin typeface="Helvetica" pitchFamily="2" charset="0"/>
              </a:rPr>
              <a:t>, S. (2021) presentaron la investigación titulada: “Tecnología de geolocalización basada en Android en un sistema de donación de sangre (BDS) mediante el algoritmo </a:t>
            </a:r>
            <a:r>
              <a:rPr lang="es-ES" sz="2800" kern="0" dirty="0" err="1" smtClean="0">
                <a:latin typeface="Helvetica" pitchFamily="2" charset="0"/>
              </a:rPr>
              <a:t>Dijkstra</a:t>
            </a:r>
            <a:r>
              <a:rPr lang="es-ES" sz="2800" kern="0" dirty="0" smtClean="0">
                <a:latin typeface="Helvetica" pitchFamily="2" charset="0"/>
              </a:rPr>
              <a:t>”.</a:t>
            </a:r>
          </a:p>
          <a:p>
            <a:endParaRPr lang="es-ES" sz="2800" kern="0" dirty="0">
              <a:latin typeface="Helvetica" pitchFamily="2" charset="0"/>
            </a:endParaRPr>
          </a:p>
          <a:p>
            <a:endParaRPr lang="es-ES" sz="2800" kern="0" dirty="0" smtClean="0">
              <a:latin typeface="Helvetica" pitchFamily="2" charset="0"/>
            </a:endParaRPr>
          </a:p>
          <a:p>
            <a:r>
              <a:rPr lang="es-ES" sz="2800" kern="0" dirty="0">
                <a:latin typeface="Helvetica" pitchFamily="2" charset="0"/>
              </a:rPr>
              <a:t>Michel Andrés García Otálora, Andrea Herrera Hernández y María Isabel Bermúdez Forero (2022) presento la investigación titulada lineamiento técnico para la selección de donantes de sangre en </a:t>
            </a:r>
            <a:r>
              <a:rPr lang="es-ES" sz="2800" kern="0" dirty="0" smtClean="0">
                <a:latin typeface="Helvetica" pitchFamily="2" charset="0"/>
              </a:rPr>
              <a:t>Colombia.</a:t>
            </a:r>
            <a:endParaRPr lang="es-ES" sz="2800" kern="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46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>
            <a:extLst>
              <a:ext uri="{FF2B5EF4-FFF2-40B4-BE49-F238E27FC236}">
                <a16:creationId xmlns="" xmlns:a16="http://schemas.microsoft.com/office/drawing/2014/main" id="{70BE61EC-532D-4CDE-B0D3-B3E77DECCE93}"/>
              </a:ext>
            </a:extLst>
          </p:cNvPr>
          <p:cNvSpPr txBox="1">
            <a:spLocks/>
          </p:cNvSpPr>
          <p:nvPr/>
        </p:nvSpPr>
        <p:spPr>
          <a:xfrm>
            <a:off x="8007450" y="670719"/>
            <a:ext cx="6774366" cy="8497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4000" b="1" kern="0" dirty="0">
                <a:solidFill>
                  <a:schemeClr val="accent1">
                    <a:lumMod val="75000"/>
                  </a:schemeClr>
                </a:solidFill>
                <a:latin typeface="Helvetica Black" pitchFamily="2" charset="0"/>
              </a:rPr>
              <a:t>M</a:t>
            </a:r>
            <a:r>
              <a:rPr lang="es-CO" sz="4000" b="1" kern="0" dirty="0" smtClean="0">
                <a:solidFill>
                  <a:schemeClr val="accent1">
                    <a:lumMod val="75000"/>
                  </a:schemeClr>
                </a:solidFill>
                <a:latin typeface="Helvetica Black" pitchFamily="2" charset="0"/>
              </a:rPr>
              <a:t>etodología </a:t>
            </a:r>
            <a:endParaRPr lang="es-CO" sz="4000" b="1" kern="0" dirty="0">
              <a:solidFill>
                <a:schemeClr val="accent1">
                  <a:lumMod val="75000"/>
                </a:schemeClr>
              </a:solidFill>
              <a:latin typeface="Helvetica Black" pitchFamily="2" charset="0"/>
            </a:endParaRPr>
          </a:p>
        </p:txBody>
      </p:sp>
      <p:sp>
        <p:nvSpPr>
          <p:cNvPr id="6" name="4 Subtítulo">
            <a:extLst>
              <a:ext uri="{FF2B5EF4-FFF2-40B4-BE49-F238E27FC236}">
                <a16:creationId xmlns="" xmlns:a16="http://schemas.microsoft.com/office/drawing/2014/main" id="{215840B0-674A-426C-B7A9-8548F050A428}"/>
              </a:ext>
            </a:extLst>
          </p:cNvPr>
          <p:cNvSpPr txBox="1">
            <a:spLocks/>
          </p:cNvSpPr>
          <p:nvPr/>
        </p:nvSpPr>
        <p:spPr>
          <a:xfrm>
            <a:off x="2889250" y="3216275"/>
            <a:ext cx="14782800" cy="51816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ES" sz="2000" kern="0" dirty="0">
              <a:latin typeface="Helvetica" pitchFamily="2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319" y="2143395"/>
            <a:ext cx="6477000" cy="60094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2143395"/>
            <a:ext cx="7743069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8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>
            <a:extLst>
              <a:ext uri="{FF2B5EF4-FFF2-40B4-BE49-F238E27FC236}">
                <a16:creationId xmlns="" xmlns:a16="http://schemas.microsoft.com/office/drawing/2014/main" id="{70BE61EC-532D-4CDE-B0D3-B3E77DECCE93}"/>
              </a:ext>
            </a:extLst>
          </p:cNvPr>
          <p:cNvSpPr txBox="1">
            <a:spLocks/>
          </p:cNvSpPr>
          <p:nvPr/>
        </p:nvSpPr>
        <p:spPr>
          <a:xfrm>
            <a:off x="6318250" y="1539875"/>
            <a:ext cx="7696200" cy="84972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800" b="1" kern="0" dirty="0" smtClean="0">
                <a:solidFill>
                  <a:schemeClr val="accent1">
                    <a:lumMod val="75000"/>
                  </a:schemeClr>
                </a:solidFill>
                <a:latin typeface="Helvetica Black" pitchFamily="2" charset="0"/>
              </a:rPr>
              <a:t>Técnicas para la recolección de información </a:t>
            </a:r>
            <a:r>
              <a:rPr lang="es-CO" sz="2800" b="1" kern="0" dirty="0" smtClean="0">
                <a:solidFill>
                  <a:schemeClr val="accent1">
                    <a:lumMod val="75000"/>
                  </a:schemeClr>
                </a:solidFill>
                <a:latin typeface="Helvetica Black" pitchFamily="2" charset="0"/>
              </a:rPr>
              <a:t> </a:t>
            </a:r>
            <a:endParaRPr lang="es-CO" sz="2800" b="1" kern="0" dirty="0">
              <a:solidFill>
                <a:schemeClr val="accent1">
                  <a:lumMod val="75000"/>
                </a:schemeClr>
              </a:solidFill>
              <a:latin typeface="Helvetica Black" pitchFamily="2" charset="0"/>
            </a:endParaRPr>
          </a:p>
        </p:txBody>
      </p:sp>
      <p:sp>
        <p:nvSpPr>
          <p:cNvPr id="6" name="4 Subtítulo">
            <a:extLst>
              <a:ext uri="{FF2B5EF4-FFF2-40B4-BE49-F238E27FC236}">
                <a16:creationId xmlns="" xmlns:a16="http://schemas.microsoft.com/office/drawing/2014/main" id="{215840B0-674A-426C-B7A9-8548F050A428}"/>
              </a:ext>
            </a:extLst>
          </p:cNvPr>
          <p:cNvSpPr txBox="1">
            <a:spLocks/>
          </p:cNvSpPr>
          <p:nvPr/>
        </p:nvSpPr>
        <p:spPr>
          <a:xfrm>
            <a:off x="2889250" y="3216275"/>
            <a:ext cx="14782800" cy="51816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ES" sz="2800" kern="0" dirty="0">
              <a:latin typeface="Helvetica" pitchFamily="2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575050" y="3216276"/>
            <a:ext cx="110490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Investigación y </a:t>
            </a:r>
            <a:r>
              <a:rPr lang="es-CO" sz="2800" b="1" dirty="0" smtClean="0"/>
              <a:t>documentación</a:t>
            </a:r>
          </a:p>
          <a:p>
            <a:endParaRPr lang="es-CO" b="1" dirty="0"/>
          </a:p>
          <a:p>
            <a:r>
              <a:rPr lang="es-ES" b="1" dirty="0"/>
              <a:t>fuentes secundarias</a:t>
            </a:r>
            <a:r>
              <a:rPr lang="es-ES" dirty="0"/>
              <a:t>, como artículos científicos, informes oficiales y publicaciones institucionales. </a:t>
            </a:r>
            <a:endParaRPr lang="es-CO" b="1" dirty="0" smtClean="0"/>
          </a:p>
          <a:p>
            <a:endParaRPr lang="es-CO" b="1" dirty="0" smtClean="0"/>
          </a:p>
          <a:p>
            <a:r>
              <a:rPr lang="es-ES" b="1" dirty="0"/>
              <a:t>Población:</a:t>
            </a:r>
            <a:r>
              <a:rPr lang="es-ES" dirty="0"/>
              <a:t> </a:t>
            </a:r>
            <a:r>
              <a:rPr lang="es-ES" dirty="0" smtClean="0"/>
              <a:t> habitantes de Cartagena.</a:t>
            </a:r>
          </a:p>
          <a:p>
            <a:endParaRPr lang="es-ES" dirty="0"/>
          </a:p>
          <a:p>
            <a:r>
              <a:rPr lang="es-ES" b="1" dirty="0" smtClean="0"/>
              <a:t>Muestra: </a:t>
            </a:r>
            <a:r>
              <a:rPr lang="es-ES" dirty="0"/>
              <a:t>Dado que el estudio se basa en el análisis de una problemática general, la muestra no fue seleccionada numéricamente. Sin embargo, se tomó como referencia: investigaciones de donantes, pacientes, centros médicos y bancos de sangre.</a:t>
            </a:r>
            <a:endParaRPr lang="es-ES" b="1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b="1" dirty="0"/>
          </a:p>
          <a:p>
            <a:endParaRPr lang="es-ES" b="1" dirty="0" smtClean="0"/>
          </a:p>
          <a:p>
            <a:endParaRPr lang="es-ES" b="1" dirty="0"/>
          </a:p>
          <a:p>
            <a:endParaRPr lang="es-CO" b="1" dirty="0" smtClean="0"/>
          </a:p>
          <a:p>
            <a:endParaRPr lang="es-CO" b="1" dirty="0"/>
          </a:p>
          <a:p>
            <a:endParaRPr lang="es-CO" b="1" dirty="0" smtClean="0"/>
          </a:p>
          <a:p>
            <a:endParaRPr lang="es-CO" b="1" dirty="0"/>
          </a:p>
          <a:p>
            <a:endParaRPr lang="es-CO" b="1" dirty="0" smtClean="0"/>
          </a:p>
          <a:p>
            <a:endParaRPr lang="es-CO" b="1" dirty="0"/>
          </a:p>
          <a:p>
            <a:endParaRPr lang="es-CO" b="1" dirty="0" smtClean="0"/>
          </a:p>
          <a:p>
            <a:endParaRPr lang="es-C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650" y="5827436"/>
            <a:ext cx="37814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7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>
            <a:extLst>
              <a:ext uri="{FF2B5EF4-FFF2-40B4-BE49-F238E27FC236}">
                <a16:creationId xmlns="" xmlns:a16="http://schemas.microsoft.com/office/drawing/2014/main" id="{9C8169BA-3C43-43DF-8B8D-74E780A13FF9}"/>
              </a:ext>
            </a:extLst>
          </p:cNvPr>
          <p:cNvSpPr txBox="1">
            <a:spLocks/>
          </p:cNvSpPr>
          <p:nvPr/>
        </p:nvSpPr>
        <p:spPr>
          <a:xfrm>
            <a:off x="6507634" y="693412"/>
            <a:ext cx="7774631" cy="11933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b="1" kern="0" dirty="0">
                <a:solidFill>
                  <a:schemeClr val="bg1"/>
                </a:solidFill>
                <a:latin typeface="Helvetica Black" pitchFamily="2" charset="0"/>
              </a:rPr>
              <a:t>C</a:t>
            </a:r>
            <a:r>
              <a:rPr lang="es-ES" sz="4000" b="1" kern="0" dirty="0" smtClean="0">
                <a:solidFill>
                  <a:schemeClr val="bg1"/>
                </a:solidFill>
                <a:latin typeface="Helvetica Black" pitchFamily="2" charset="0"/>
              </a:rPr>
              <a:t>onclusión</a:t>
            </a:r>
            <a:endParaRPr lang="es-CO" sz="4000" b="1" kern="0" dirty="0">
              <a:solidFill>
                <a:schemeClr val="bg1"/>
              </a:solidFill>
              <a:latin typeface="Helvetica Black" pitchFamily="2" charset="0"/>
            </a:endParaRPr>
          </a:p>
        </p:txBody>
      </p:sp>
      <p:sp>
        <p:nvSpPr>
          <p:cNvPr id="6" name="4 Subtítulo">
            <a:extLst>
              <a:ext uri="{FF2B5EF4-FFF2-40B4-BE49-F238E27FC236}">
                <a16:creationId xmlns="" xmlns:a16="http://schemas.microsoft.com/office/drawing/2014/main" id="{CFB9993F-0C41-4EF8-B809-9E8D7D62D6DB}"/>
              </a:ext>
            </a:extLst>
          </p:cNvPr>
          <p:cNvSpPr txBox="1">
            <a:spLocks/>
          </p:cNvSpPr>
          <p:nvPr/>
        </p:nvSpPr>
        <p:spPr>
          <a:xfrm>
            <a:off x="3917949" y="2149475"/>
            <a:ext cx="12954000" cy="3200400"/>
          </a:xfrm>
          <a:prstGeom prst="rect">
            <a:avLst/>
          </a:prstGeom>
        </p:spPr>
        <p:txBody>
          <a:bodyPr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sistema de donación de sangre eficiente es crucial para salvar vidas, y un software que optimice este proceso puede hacer una gran </a:t>
            </a:r>
            <a:r>
              <a:rPr lang="es-ES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diferencia. Este proyecto permitirá conectar </a:t>
            </a:r>
            <a:r>
              <a:rPr lang="es-ES" sz="2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ágilmente a los donantes con los centros médicos, acelerando tratamientos y cirugías para pacientes que necesitan transfusiones urgentes. Además, facilita la gestión de inventarios de sangre en bancos y mejora el tiempo de respuesta en emergencias médicas, garantizando disponibilidad en momentos críticos. La implementación de esta tecnología no solo reduce costos, sino que promueve la solidaridad y el apoyo comunitario, contribuyendo a un futuro más saludable y equitativo., garantizando disponibilidad en momentos </a:t>
            </a:r>
            <a:r>
              <a:rPr lang="es-ES" sz="2800" b="1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críticos.</a:t>
            </a:r>
            <a:endParaRPr lang="es-CO" sz="2800" b="1" kern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9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>
            <a:extLst>
              <a:ext uri="{FF2B5EF4-FFF2-40B4-BE49-F238E27FC236}">
                <a16:creationId xmlns="" xmlns:a16="http://schemas.microsoft.com/office/drawing/2014/main" id="{530BFB98-CDEF-4E1B-B7CD-59083F3C5956}"/>
              </a:ext>
            </a:extLst>
          </p:cNvPr>
          <p:cNvSpPr txBox="1">
            <a:spLocks/>
          </p:cNvSpPr>
          <p:nvPr/>
        </p:nvSpPr>
        <p:spPr>
          <a:xfrm>
            <a:off x="6164734" y="4359275"/>
            <a:ext cx="7774631" cy="2085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2000" b="1" kern="0" dirty="0">
                <a:solidFill>
                  <a:schemeClr val="bg1"/>
                </a:solidFill>
                <a:latin typeface="Helvetica Black" pitchFamily="2" charset="0"/>
              </a:rPr>
              <a:t>¡Gracias!</a:t>
            </a:r>
            <a:endParaRPr lang="es-CO" sz="12000" b="1" kern="0" dirty="0">
              <a:solidFill>
                <a:schemeClr val="bg1"/>
              </a:solidFill>
              <a:latin typeface="Helvetica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1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2276</TotalTime>
  <Words>499</Words>
  <Application>Microsoft Office PowerPoint</Application>
  <PresentationFormat>Personalizado</PresentationFormat>
  <Paragraphs>57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</vt:lpstr>
      <vt:lpstr>Helvetica Black</vt:lpstr>
      <vt:lpstr>Tahoma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guajira Alejandro</dc:title>
  <dc:creator>SANCHEZ MONTERO EDGARDO RAFAEL</dc:creator>
  <cp:lastModifiedBy>Cuenta Microsoft</cp:lastModifiedBy>
  <cp:revision>49</cp:revision>
  <dcterms:created xsi:type="dcterms:W3CDTF">2024-01-22T20:13:59Z</dcterms:created>
  <dcterms:modified xsi:type="dcterms:W3CDTF">2025-05-10T23:17:08Z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2022-06-23T00:00:00Z</vt:filetime>
  </property>
  <property fmtid="{D5CDD505-2E9C-101B-9397-08002B2CF9AE}" pid="3" name="Creator">
    <vt:lpwstr>Adobe Illustrator 26.3 (Windows)</vt:lpwstr>
  </property>
  <property fmtid="{D5CDD505-2E9C-101B-9397-08002B2CF9AE}" pid="4" name="LastSaved">
    <vt:filetime>2024-01-22T00:00:00Z</vt:filetime>
  </property>
</Properties>
</file>