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4" r:id="rId3"/>
    <p:sldId id="259" r:id="rId4"/>
    <p:sldId id="265" r:id="rId5"/>
    <p:sldId id="267" r:id="rId6"/>
    <p:sldId id="268" r:id="rId7"/>
    <p:sldId id="269" r:id="rId8"/>
    <p:sldId id="270" r:id="rId9"/>
    <p:sldId id="266" r:id="rId10"/>
    <p:sldId id="271" r:id="rId11"/>
    <p:sldId id="272" r:id="rId12"/>
    <p:sldId id="260" r:id="rId13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Pandas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Numpy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SciPy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/>
            <a:t>Pandas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Numpy</a:t>
          </a:r>
          <a:endParaRPr lang="es-ES" sz="35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 noProof="0" dirty="0" err="1"/>
            <a:t>SciPy</a:t>
          </a:r>
          <a:endParaRPr lang="es-ES" sz="35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18/09/2025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phaelvallat/pingouin" TargetMode="External"/><Relationship Id="rId2" Type="http://schemas.openxmlformats.org/officeDocument/2006/relationships/hyperlink" Target="https://pingouin-sta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95261"/>
            <a:ext cx="10993549" cy="895244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7200" dirty="0">
                <a:solidFill>
                  <a:schemeClr val="bg1"/>
                </a:solidFill>
              </a:rPr>
              <a:t>Librería </a:t>
            </a:r>
            <a:r>
              <a:rPr lang="es-ES" sz="7200" dirty="0" err="1">
                <a:solidFill>
                  <a:schemeClr val="bg1"/>
                </a:solidFill>
              </a:rPr>
              <a:t>pingouin</a:t>
            </a:r>
            <a:endParaRPr lang="es-ES" sz="72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63336"/>
            <a:ext cx="10993546" cy="484822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7CEBFF"/>
                </a:solidFill>
              </a:rPr>
              <a:t>Manuel rueda 20232020052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67727B-8E69-8CE6-2981-2C6EBE07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363" y="563943"/>
            <a:ext cx="4385849" cy="629405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10411C1-086C-949E-7A78-B3E44A25AA3C}"/>
              </a:ext>
            </a:extLst>
          </p:cNvPr>
          <p:cNvSpPr/>
          <p:nvPr/>
        </p:nvSpPr>
        <p:spPr>
          <a:xfrm>
            <a:off x="455788" y="2883439"/>
            <a:ext cx="6338204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dirty="0"/>
              <a:t>CÓDIGO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1248490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94FF2B-56C4-A514-AB7F-1A6FF628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3" y="1714260"/>
            <a:ext cx="6011114" cy="3429479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D292482-49EB-0DA0-CCFE-DBA4D1937EA5}"/>
              </a:ext>
            </a:extLst>
          </p:cNvPr>
          <p:cNvSpPr/>
          <p:nvPr/>
        </p:nvSpPr>
        <p:spPr>
          <a:xfrm>
            <a:off x="7324345" y="2601467"/>
            <a:ext cx="4428972" cy="165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7200" dirty="0"/>
              <a:t>SALIDA</a:t>
            </a:r>
            <a:endParaRPr lang="es-CO" sz="7200" dirty="0"/>
          </a:p>
        </p:txBody>
      </p:sp>
    </p:spTree>
    <p:extLst>
      <p:ext uri="{BB962C8B-B14F-4D97-AF65-F5344CB8AC3E}">
        <p14:creationId xmlns:p14="http://schemas.microsoft.com/office/powerpoint/2010/main" val="25179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6" y="1883446"/>
            <a:ext cx="3703320" cy="880593"/>
          </a:xfrm>
        </p:spPr>
        <p:txBody>
          <a:bodyPr rtlCol="0">
            <a:noAutofit/>
          </a:bodyPr>
          <a:lstStyle/>
          <a:p>
            <a:pPr algn="ctr" rtl="0"/>
            <a:r>
              <a:rPr lang="es-ES" sz="5400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CB5807DE-B281-3F9C-1C92-61D68A3B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2495445"/>
            <a:ext cx="3703320" cy="590321"/>
          </a:xfrm>
        </p:spPr>
        <p:txBody>
          <a:bodyPr/>
          <a:lstStyle/>
          <a:p>
            <a:endParaRPr lang="es-MX" dirty="0"/>
          </a:p>
          <a:p>
            <a:endParaRPr lang="es-CO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D053339-8C02-D137-2139-47A56078B4AD}"/>
              </a:ext>
            </a:extLst>
          </p:cNvPr>
          <p:cNvSpPr txBox="1">
            <a:spLocks/>
          </p:cNvSpPr>
          <p:nvPr/>
        </p:nvSpPr>
        <p:spPr>
          <a:xfrm>
            <a:off x="8042146" y="4091290"/>
            <a:ext cx="3703320" cy="88059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1400" dirty="0">
                <a:solidFill>
                  <a:srgbClr val="FFFFFF"/>
                </a:solidFill>
              </a:rPr>
              <a:t>Link del Repositorio</a:t>
            </a:r>
          </a:p>
          <a:p>
            <a:pPr algn="ctr"/>
            <a:endParaRPr lang="es-ES" sz="1400" dirty="0">
              <a:solidFill>
                <a:srgbClr val="FFFFFF"/>
              </a:solidFill>
            </a:endParaRPr>
          </a:p>
          <a:p>
            <a:pPr algn="ctr"/>
            <a:r>
              <a:rPr lang="es-ES" sz="1400" dirty="0">
                <a:solidFill>
                  <a:srgbClr val="FFFFFF"/>
                </a:solidFill>
              </a:rPr>
              <a:t>https://github.com/manuel8767/Pingouin.git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BB542-8AD6-9755-75F4-67E8D5C1E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¿QUÉ ES?</a:t>
            </a:r>
            <a:endParaRPr lang="es-CO"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02B993D-7CA9-432E-7DBB-534462FF29FB}"/>
              </a:ext>
            </a:extLst>
          </p:cNvPr>
          <p:cNvSpPr txBox="1"/>
          <p:nvPr/>
        </p:nvSpPr>
        <p:spPr>
          <a:xfrm>
            <a:off x="987552" y="3657600"/>
            <a:ext cx="100309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MX" sz="4800" dirty="0" err="1">
                <a:solidFill>
                  <a:schemeClr val="bg1"/>
                </a:solidFill>
              </a:rPr>
              <a:t>Pingouin</a:t>
            </a:r>
            <a:r>
              <a:rPr lang="es-MX" sz="4800" dirty="0">
                <a:solidFill>
                  <a:schemeClr val="bg1"/>
                </a:solidFill>
              </a:rPr>
              <a:t> es una librería de estadística para Python creada en 2018 por Raphael </a:t>
            </a:r>
            <a:r>
              <a:rPr lang="es-MX" sz="4800" dirty="0" err="1">
                <a:solidFill>
                  <a:schemeClr val="bg1"/>
                </a:solidFill>
              </a:rPr>
              <a:t>Vallat</a:t>
            </a:r>
            <a:r>
              <a:rPr lang="es-MX" sz="4800" dirty="0">
                <a:solidFill>
                  <a:schemeClr val="bg1"/>
                </a:solidFill>
              </a:rPr>
              <a:t>.</a:t>
            </a:r>
            <a:endParaRPr lang="es-CO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sz="4400" dirty="0"/>
              <a:t>Bibliotecas compatibles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08637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EE2-15B0-8D20-432A-E2F25E2A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Funciones</a:t>
            </a:r>
            <a:endParaRPr lang="es-CO" sz="72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19334-21F1-A85D-9D7D-882E1F9B7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MX" sz="2000" dirty="0"/>
              <a:t>Estadística descriptiva</a:t>
            </a:r>
          </a:p>
          <a:p>
            <a:pPr>
              <a:lnSpc>
                <a:spcPct val="200000"/>
              </a:lnSpc>
            </a:pPr>
            <a:r>
              <a:rPr lang="es-MX" sz="2000" dirty="0"/>
              <a:t>Estadística inferencial</a:t>
            </a:r>
          </a:p>
          <a:p>
            <a:pPr>
              <a:lnSpc>
                <a:spcPct val="200000"/>
              </a:lnSpc>
            </a:pPr>
            <a:r>
              <a:rPr lang="es-MX" sz="2000" dirty="0"/>
              <a:t>Medidas de efecto y poder estadístico</a:t>
            </a:r>
          </a:p>
          <a:p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41F09-3288-BE99-7597-E4F8284250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251075"/>
            <a:ext cx="5392738" cy="536575"/>
          </a:xfrm>
        </p:spPr>
        <p:txBody>
          <a:bodyPr anchor="ctr"/>
          <a:lstStyle/>
          <a:p>
            <a:pPr algn="ctr"/>
            <a:r>
              <a:rPr lang="es-CO" sz="2800" dirty="0"/>
              <a:t>¿Para qué sirve?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0DC7C2-0616-ACD1-F14E-D174C96D0B9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99263" y="2251075"/>
            <a:ext cx="5392737" cy="552450"/>
          </a:xfrm>
        </p:spPr>
        <p:txBody>
          <a:bodyPr anchor="ctr"/>
          <a:lstStyle/>
          <a:p>
            <a:pPr algn="ctr"/>
            <a:r>
              <a:rPr lang="es-CO" sz="2800" dirty="0"/>
              <a:t>Principales funciones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A032F-BF3C-9209-4AA7-39950BD3866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799263" y="2461681"/>
            <a:ext cx="5392737" cy="393223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CO" sz="2000" dirty="0" err="1"/>
              <a:t>pg.normality</a:t>
            </a:r>
            <a:r>
              <a:rPr lang="es-CO" sz="2000" dirty="0"/>
              <a:t>()</a:t>
            </a:r>
          </a:p>
          <a:p>
            <a:pPr>
              <a:lnSpc>
                <a:spcPct val="200000"/>
              </a:lnSpc>
            </a:pPr>
            <a:r>
              <a:rPr lang="es-CO" sz="2000" dirty="0" err="1"/>
              <a:t>pg.homoscedasticity</a:t>
            </a:r>
            <a:r>
              <a:rPr lang="es-CO" sz="2000" dirty="0"/>
              <a:t>()</a:t>
            </a:r>
          </a:p>
          <a:p>
            <a:pPr>
              <a:lnSpc>
                <a:spcPct val="200000"/>
              </a:lnSpc>
            </a:pPr>
            <a:r>
              <a:rPr lang="es-CO" sz="2000" dirty="0" err="1"/>
              <a:t>pg.ttest</a:t>
            </a:r>
            <a:r>
              <a:rPr lang="es-CO" sz="2000" dirty="0"/>
              <a:t>()</a:t>
            </a:r>
          </a:p>
          <a:p>
            <a:pPr>
              <a:lnSpc>
                <a:spcPct val="200000"/>
              </a:lnSpc>
            </a:pPr>
            <a:r>
              <a:rPr lang="es-CO" sz="2000" dirty="0" err="1"/>
              <a:t>pg.compute_effsize</a:t>
            </a:r>
            <a:r>
              <a:rPr lang="es-CO" sz="2000" dirty="0"/>
              <a:t>()</a:t>
            </a:r>
          </a:p>
          <a:p>
            <a:pPr>
              <a:lnSpc>
                <a:spcPct val="200000"/>
              </a:lnSpc>
            </a:pPr>
            <a:r>
              <a:rPr lang="es-CO" sz="2000" dirty="0" err="1"/>
              <a:t>pg.anova</a:t>
            </a:r>
            <a:r>
              <a:rPr lang="es-CO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98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24460-CD2C-E573-7ABD-632BA9C4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1004256" cy="994504"/>
          </a:xfrm>
        </p:spPr>
        <p:txBody>
          <a:bodyPr>
            <a:noAutofit/>
          </a:bodyPr>
          <a:lstStyle/>
          <a:p>
            <a:pPr algn="ctr"/>
            <a:r>
              <a:rPr lang="es-MX" sz="7200" dirty="0">
                <a:solidFill>
                  <a:schemeClr val="bg1"/>
                </a:solidFill>
              </a:rPr>
              <a:t>Ventajas</a:t>
            </a:r>
            <a:endParaRPr lang="es-CO" sz="72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C47BAE-0478-8D82-EE4A-25BD8142F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816" y="1164910"/>
            <a:ext cx="11265648" cy="307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Código más limpio y corto que con 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scipy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statsmodels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Resultados en formato 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DataFrame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(pandas) listos para exportar.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Amplia variedad de estadísticos comunes en investigación.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Buena integración con librerías de visualización (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seaborn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Comunidad activa y documentación clara.</a:t>
            </a:r>
          </a:p>
        </p:txBody>
      </p:sp>
    </p:spTree>
    <p:extLst>
      <p:ext uri="{BB962C8B-B14F-4D97-AF65-F5344CB8AC3E}">
        <p14:creationId xmlns:p14="http://schemas.microsoft.com/office/powerpoint/2010/main" val="19754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E48C-FA55-0820-8794-56E78E67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limitaciones</a:t>
            </a:r>
            <a:endParaRPr lang="es-CO" sz="7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A9732E-D588-3AA5-03F1-4EEBA83D9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96510"/>
            <a:ext cx="7265772" cy="184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sustituye librerías completas como </a:t>
            </a:r>
            <a:r>
              <a:rPr kumimoji="0" lang="es-CO" altLang="es-CO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statsmodels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s-CO" altLang="es-CO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scikit-learn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Más orientada a análisis clásico que a modelos avanzados.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Necesita importar otras librerías para gráficos más complejos.</a:t>
            </a:r>
          </a:p>
        </p:txBody>
      </p:sp>
    </p:spTree>
    <p:extLst>
      <p:ext uri="{BB962C8B-B14F-4D97-AF65-F5344CB8AC3E}">
        <p14:creationId xmlns:p14="http://schemas.microsoft.com/office/powerpoint/2010/main" val="3371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7DBAB-4D61-8C13-D507-41EEEF2E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F6D60-F42D-3DE5-8CD2-63BA9F8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1004256" cy="994504"/>
          </a:xfrm>
        </p:spPr>
        <p:txBody>
          <a:bodyPr>
            <a:noAutofit/>
          </a:bodyPr>
          <a:lstStyle/>
          <a:p>
            <a:pPr algn="ctr"/>
            <a:r>
              <a:rPr lang="es-MX" sz="7200" dirty="0">
                <a:solidFill>
                  <a:schemeClr val="bg1"/>
                </a:solidFill>
              </a:rPr>
              <a:t>Casos de uso</a:t>
            </a:r>
            <a:endParaRPr lang="es-CO" sz="7200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48EF07D-CCC4-1558-23EF-14E539D8C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675" y="1642282"/>
            <a:ext cx="7598299" cy="24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Investigación en psicología (pruebas de hipótesis).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Análisis de neurociencia (medidas repetidas, correlaciones parciales).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Ciencias sociales y biomedicina (fiabilidad de cuestionarios, ANOVA).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Educación: para enseñar estadística aplicada con Python.</a:t>
            </a:r>
          </a:p>
        </p:txBody>
      </p:sp>
    </p:spTree>
    <p:extLst>
      <p:ext uri="{BB962C8B-B14F-4D97-AF65-F5344CB8AC3E}">
        <p14:creationId xmlns:p14="http://schemas.microsoft.com/office/powerpoint/2010/main" val="17980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0A6FC-28F7-A5B3-D1FC-4B2717A1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4BAEB-32D6-CE5D-CCCF-5DB4E92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s-MX" sz="7200" dirty="0"/>
              <a:t>recursos</a:t>
            </a:r>
            <a:endParaRPr lang="es-CO" sz="7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69E87B-456E-DC2C-AD48-C30A449008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60222"/>
            <a:ext cx="5514975" cy="1230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Página oficial: 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https://pingouin-stats.org</a:t>
            </a:r>
            <a:endParaRPr kumimoji="0" lang="es-CO" altLang="es-C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GitHub: </a:t>
            </a:r>
            <a:r>
              <a:rPr kumimoji="0" lang="es-CO" altLang="es-CO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https://github.com/raphaelvallat/pingouin</a:t>
            </a:r>
            <a:endParaRPr kumimoji="0" lang="es-CO" altLang="es-CO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Marcador de contenido 4" descr="Gráficos">
            <a:extLst>
              <a:ext uri="{FF2B5EF4-FFF2-40B4-BE49-F238E27FC236}">
                <a16:creationId xmlns:a16="http://schemas.microsoft.com/office/drawing/2014/main" id="{2472F7F4-0620-3B16-F705-D66B4B27A0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332601" y="2462906"/>
            <a:ext cx="5422900" cy="362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5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71E2E-88D7-D4BA-BA2A-F2ACAD37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2296"/>
            <a:ext cx="11049976" cy="994504"/>
          </a:xfrm>
        </p:spPr>
        <p:txBody>
          <a:bodyPr>
            <a:noAutofit/>
          </a:bodyPr>
          <a:lstStyle/>
          <a:p>
            <a:pPr algn="ctr"/>
            <a:r>
              <a:rPr lang="es-MX" sz="7200" dirty="0">
                <a:solidFill>
                  <a:schemeClr val="bg1"/>
                </a:solidFill>
              </a:rPr>
              <a:t>ejercicio</a:t>
            </a:r>
            <a:endParaRPr lang="es-CO" sz="72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2DFB1-F86F-C2D5-FFA2-D26C147C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es-MX" dirty="0"/>
              <a:t>Se dispone de las calificaciones finales de dos grupos de estudiantes que usaron dos métodos de estudio distintos: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MX" dirty="0"/>
              <a:t>Grupo A: 12 estudiantes que usaron el </a:t>
            </a:r>
            <a:r>
              <a:rPr lang="es-MX" i="1" dirty="0"/>
              <a:t>método nuevo</a:t>
            </a:r>
            <a:r>
              <a:rPr lang="es-MX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MX" dirty="0"/>
              <a:t>Grupo B: 12 estudiantes que usaron el </a:t>
            </a:r>
            <a:r>
              <a:rPr lang="es-MX" i="1" dirty="0"/>
              <a:t>método tradicional</a:t>
            </a:r>
            <a:r>
              <a:rPr lang="es-MX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s-MX" dirty="0"/>
              <a:t>Escribe un programa en Python que realice el análisis estadístico completo para responder si las calificaciones promedio del Grupo A difieren significativamente de las del Grupo B.</a:t>
            </a:r>
          </a:p>
        </p:txBody>
      </p:sp>
    </p:spTree>
    <p:extLst>
      <p:ext uri="{BB962C8B-B14F-4D97-AF65-F5344CB8AC3E}">
        <p14:creationId xmlns:p14="http://schemas.microsoft.com/office/powerpoint/2010/main" val="4510806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73</TotalTime>
  <Words>297</Words>
  <Application>Microsoft Office PowerPoint</Application>
  <PresentationFormat>Panorámica</PresentationFormat>
  <Paragraphs>51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Personalizado</vt:lpstr>
      <vt:lpstr>Librería pingouin</vt:lpstr>
      <vt:lpstr>¿QUÉ ES?</vt:lpstr>
      <vt:lpstr>Bibliotecas compatibles</vt:lpstr>
      <vt:lpstr>Funciones</vt:lpstr>
      <vt:lpstr>Ventajas</vt:lpstr>
      <vt:lpstr>limitaciones</vt:lpstr>
      <vt:lpstr>Casos de uso</vt:lpstr>
      <vt:lpstr>recursos</vt:lpstr>
      <vt:lpstr>ejercicio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manuelrueda3@outlook.com</dc:creator>
  <cp:lastModifiedBy>manuelrueda3@outlook.com</cp:lastModifiedBy>
  <cp:revision>13</cp:revision>
  <dcterms:created xsi:type="dcterms:W3CDTF">2025-09-16T18:22:53Z</dcterms:created>
  <dcterms:modified xsi:type="dcterms:W3CDTF">2025-09-18T20:45:37Z</dcterms:modified>
</cp:coreProperties>
</file>