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81" r:id="rId2"/>
    <p:sldId id="257" r:id="rId3"/>
    <p:sldId id="258" r:id="rId4"/>
    <p:sldId id="259" r:id="rId5"/>
    <p:sldId id="260" r:id="rId6"/>
    <p:sldId id="283" r:id="rId7"/>
    <p:sldId id="262" r:id="rId8"/>
    <p:sldId id="263" r:id="rId9"/>
    <p:sldId id="264" r:id="rId10"/>
    <p:sldId id="265" r:id="rId11"/>
    <p:sldId id="266" r:id="rId12"/>
    <p:sldId id="267" r:id="rId13"/>
    <p:sldId id="268" r:id="rId14"/>
    <p:sldId id="287" r:id="rId15"/>
    <p:sldId id="270" r:id="rId16"/>
    <p:sldId id="271" r:id="rId17"/>
    <p:sldId id="285" r:id="rId18"/>
    <p:sldId id="286" r:id="rId19"/>
    <p:sldId id="274" r:id="rId20"/>
    <p:sldId id="275" r:id="rId21"/>
    <p:sldId id="276" r:id="rId22"/>
    <p:sldId id="277" r:id="rId23"/>
    <p:sldId id="28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25E5076-3810-47DD-B79F-674D7AD40C01}" styleName="Estilo oscuro 1 - Énfasis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0850" autoAdjust="0"/>
  </p:normalViewPr>
  <p:slideViewPr>
    <p:cSldViewPr snapToGrid="0">
      <p:cViewPr varScale="1">
        <p:scale>
          <a:sx n="75" d="100"/>
          <a:sy n="75" d="100"/>
        </p:scale>
        <p:origin x="97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1D4E9C-1389-4811-9EF2-F589AB04A69D}" type="datetimeFigureOut">
              <a:rPr lang="de-DE" smtClean="0"/>
              <a:t>25.06.2024</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F88025-E746-4A38-BB1B-EE2BA052CECA}" type="slidenum">
              <a:rPr lang="de-DE" smtClean="0"/>
              <a:t>‹Nº›</a:t>
            </a:fld>
            <a:endParaRPr lang="de-DE"/>
          </a:p>
        </p:txBody>
      </p:sp>
    </p:spTree>
    <p:extLst>
      <p:ext uri="{BB962C8B-B14F-4D97-AF65-F5344CB8AC3E}">
        <p14:creationId xmlns:p14="http://schemas.microsoft.com/office/powerpoint/2010/main" val="4259244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FEF88025-E746-4A38-BB1B-EE2BA052CECA}" type="slidenum">
              <a:rPr lang="de-DE" smtClean="0"/>
              <a:t>4</a:t>
            </a:fld>
            <a:endParaRPr lang="de-DE"/>
          </a:p>
        </p:txBody>
      </p:sp>
    </p:spTree>
    <p:extLst>
      <p:ext uri="{BB962C8B-B14F-4D97-AF65-F5344CB8AC3E}">
        <p14:creationId xmlns:p14="http://schemas.microsoft.com/office/powerpoint/2010/main" val="215538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FEF88025-E746-4A38-BB1B-EE2BA052CECA}" type="slidenum">
              <a:rPr lang="de-DE" smtClean="0"/>
              <a:t>7</a:t>
            </a:fld>
            <a:endParaRPr lang="de-DE"/>
          </a:p>
        </p:txBody>
      </p:sp>
    </p:spTree>
    <p:extLst>
      <p:ext uri="{BB962C8B-B14F-4D97-AF65-F5344CB8AC3E}">
        <p14:creationId xmlns:p14="http://schemas.microsoft.com/office/powerpoint/2010/main" val="2274765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11111"/>
                </a:solidFill>
                <a:effectLst/>
                <a:latin typeface="-apple-system"/>
              </a:rPr>
              <a:t>The Traveling Salesman Problem (TSP) is a classic challenge in the field of combinatorial optimization. It is posed as follows: given a set of cities and the distances between each pair of cities, what is the shortest possible route that visits each city exactly once and returns to the starting point? This problem is NP-Hard, which means that there is no efficient algorithm to solve it in all cases. However, numerous heuristics and approximate methods have been developed to deal with specific instances of the TSP, </a:t>
            </a:r>
            <a:r>
              <a:rPr lang="en-US" b="0" i="0" dirty="0" err="1">
                <a:solidFill>
                  <a:srgbClr val="111111"/>
                </a:solidFill>
                <a:effectLst/>
                <a:latin typeface="-apple-system"/>
              </a:rPr>
              <a:t>includingHowever</a:t>
            </a:r>
            <a:r>
              <a:rPr lang="en-US" b="0" i="0" dirty="0">
                <a:solidFill>
                  <a:srgbClr val="111111"/>
                </a:solidFill>
                <a:effectLst/>
                <a:latin typeface="-apple-system"/>
              </a:rPr>
              <a:t>, numerous heuristics and approximate methods have been developed to deal with specific instances of the TSP, even when they involve hundreds or thousands of cities1 .A complete graph is a simple undirected graph in which each pair of distinct vertices is connected by a single </a:t>
            </a:r>
            <a:r>
              <a:rPr lang="en-US" b="0" i="0" dirty="0" err="1">
                <a:solidFill>
                  <a:srgbClr val="111111"/>
                </a:solidFill>
                <a:effectLst/>
                <a:latin typeface="-apple-system"/>
              </a:rPr>
              <a:t>edge.Some</a:t>
            </a:r>
            <a:r>
              <a:rPr lang="en-US" b="0" i="0" dirty="0">
                <a:solidFill>
                  <a:srgbClr val="111111"/>
                </a:solidFill>
                <a:effectLst/>
                <a:latin typeface="-apple-system"/>
              </a:rPr>
              <a:t> heuristic techniques applied to </a:t>
            </a:r>
            <a:r>
              <a:rPr lang="en-US" b="0" i="0" dirty="0" err="1">
                <a:solidFill>
                  <a:srgbClr val="111111"/>
                </a:solidFill>
                <a:effectLst/>
                <a:latin typeface="-apple-system"/>
              </a:rPr>
              <a:t>TSP:Genetic</a:t>
            </a:r>
            <a:r>
              <a:rPr lang="en-US" b="0" i="0" dirty="0">
                <a:solidFill>
                  <a:srgbClr val="111111"/>
                </a:solidFill>
                <a:effectLst/>
                <a:latin typeface="-apple-system"/>
              </a:rPr>
              <a:t> Algorithms (GA): Inspired by biological evolution, GAs generate populations of solutions and combine them to obtain better solutions over </a:t>
            </a:r>
            <a:r>
              <a:rPr lang="en-US" b="0" i="0" dirty="0" err="1">
                <a:solidFill>
                  <a:srgbClr val="111111"/>
                </a:solidFill>
                <a:effectLst/>
                <a:latin typeface="-apple-system"/>
              </a:rPr>
              <a:t>time.Simulated</a:t>
            </a:r>
            <a:r>
              <a:rPr lang="en-US" b="0" i="0" dirty="0">
                <a:solidFill>
                  <a:srgbClr val="111111"/>
                </a:solidFill>
                <a:effectLst/>
                <a:latin typeface="-apple-system"/>
              </a:rPr>
              <a:t> Annealing: Based on the metal cooling process, this method searches for solutions by exploring the search space and accepting changes even if they make the current solution </a:t>
            </a:r>
            <a:r>
              <a:rPr lang="en-US" b="0" i="0" dirty="0" err="1">
                <a:solidFill>
                  <a:srgbClr val="111111"/>
                </a:solidFill>
                <a:effectLst/>
                <a:latin typeface="-apple-system"/>
              </a:rPr>
              <a:t>worse.Ant</a:t>
            </a:r>
            <a:r>
              <a:rPr lang="en-US" b="0" i="0" dirty="0">
                <a:solidFill>
                  <a:srgbClr val="111111"/>
                </a:solidFill>
                <a:effectLst/>
                <a:latin typeface="-apple-system"/>
              </a:rPr>
              <a:t> Colony: Inspired by ant behavior, this algorithm simulates how ants find optimal paths to food sources.</a:t>
            </a:r>
            <a:r>
              <a:rPr lang="es-ES" b="1" i="0" dirty="0">
                <a:solidFill>
                  <a:srgbClr val="111111"/>
                </a:solidFill>
                <a:effectLst/>
                <a:latin typeface="-apple-system"/>
              </a:rPr>
              <a:t>Búsqueda Tabú</a:t>
            </a:r>
            <a:r>
              <a:rPr lang="es-ES" b="0" i="0" dirty="0">
                <a:solidFill>
                  <a:srgbClr val="111111"/>
                </a:solidFill>
                <a:effectLst/>
                <a:latin typeface="-apple-system"/>
              </a:rPr>
              <a:t>: Evita quedar atrapado en soluciones subóptimas mediante la exploración de vecindarios y manteniendo una lista de movimientos “tabú”.</a:t>
            </a:r>
          </a:p>
          <a:p>
            <a:pPr algn="l">
              <a:buFont typeface="+mj-lt"/>
              <a:buAutoNum type="arabicPeriod"/>
            </a:pPr>
            <a:r>
              <a:rPr lang="es-ES" b="1" i="0" dirty="0">
                <a:solidFill>
                  <a:srgbClr val="111111"/>
                </a:solidFill>
                <a:effectLst/>
                <a:latin typeface="-apple-system"/>
              </a:rPr>
              <a:t>GRASP (</a:t>
            </a:r>
            <a:r>
              <a:rPr lang="es-ES" b="1" i="0" dirty="0" err="1">
                <a:solidFill>
                  <a:srgbClr val="111111"/>
                </a:solidFill>
                <a:effectLst/>
                <a:latin typeface="-apple-system"/>
              </a:rPr>
              <a:t>Greedy</a:t>
            </a:r>
            <a:r>
              <a:rPr lang="es-ES" b="1" i="0" dirty="0">
                <a:solidFill>
                  <a:srgbClr val="111111"/>
                </a:solidFill>
                <a:effectLst/>
                <a:latin typeface="-apple-system"/>
              </a:rPr>
              <a:t> </a:t>
            </a:r>
            <a:r>
              <a:rPr lang="es-ES" b="1" i="0" dirty="0" err="1">
                <a:solidFill>
                  <a:srgbClr val="111111"/>
                </a:solidFill>
                <a:effectLst/>
                <a:latin typeface="-apple-system"/>
              </a:rPr>
              <a:t>Randomized</a:t>
            </a:r>
            <a:r>
              <a:rPr lang="es-ES" b="1" i="0" dirty="0">
                <a:solidFill>
                  <a:srgbClr val="111111"/>
                </a:solidFill>
                <a:effectLst/>
                <a:latin typeface="-apple-system"/>
              </a:rPr>
              <a:t> Adaptive </a:t>
            </a:r>
            <a:r>
              <a:rPr lang="es-ES" b="1" i="0" dirty="0" err="1">
                <a:solidFill>
                  <a:srgbClr val="111111"/>
                </a:solidFill>
                <a:effectLst/>
                <a:latin typeface="-apple-system"/>
              </a:rPr>
              <a:t>Search</a:t>
            </a:r>
            <a:r>
              <a:rPr lang="es-ES" b="1" i="0" dirty="0">
                <a:solidFill>
                  <a:srgbClr val="111111"/>
                </a:solidFill>
                <a:effectLst/>
                <a:latin typeface="-apple-system"/>
              </a:rPr>
              <a:t> </a:t>
            </a:r>
            <a:r>
              <a:rPr lang="es-ES" b="1" i="0" dirty="0" err="1">
                <a:solidFill>
                  <a:srgbClr val="111111"/>
                </a:solidFill>
                <a:effectLst/>
                <a:latin typeface="-apple-system"/>
              </a:rPr>
              <a:t>Procedure</a:t>
            </a:r>
            <a:r>
              <a:rPr lang="es-ES" b="1" i="0" dirty="0">
                <a:solidFill>
                  <a:srgbClr val="111111"/>
                </a:solidFill>
                <a:effectLst/>
                <a:latin typeface="-apple-system"/>
              </a:rPr>
              <a:t>)</a:t>
            </a:r>
            <a:r>
              <a:rPr lang="es-ES" b="0" i="0" dirty="0">
                <a:solidFill>
                  <a:srgbClr val="111111"/>
                </a:solidFill>
                <a:effectLst/>
                <a:latin typeface="-apple-system"/>
              </a:rPr>
              <a:t>: Combina enfoques aleatorios y constructivos para encontrar soluciones prometedoras.</a:t>
            </a:r>
          </a:p>
          <a:p>
            <a:pPr algn="l"/>
            <a:r>
              <a:rPr lang="es-ES" b="0" i="0" dirty="0">
                <a:solidFill>
                  <a:srgbClr val="111111"/>
                </a:solidFill>
                <a:effectLst/>
                <a:latin typeface="-apple-system"/>
              </a:rPr>
              <a:t>Recuerda que estos métodos pueden no garantizar la solución óptima, pero son útiles para resolver el TSP de manera eficiente. </a:t>
            </a:r>
          </a:p>
          <a:p>
            <a:r>
              <a:rPr lang="en-US" dirty="0"/>
              <a:t>Tabu Search: Avoids getting trapped in suboptimal solutions by exploring neighborhoods and maintaining a list of "tabu" </a:t>
            </a:r>
            <a:r>
              <a:rPr lang="en-US" dirty="0" err="1"/>
              <a:t>moves.GRASP</a:t>
            </a:r>
            <a:r>
              <a:rPr lang="en-US" dirty="0"/>
              <a:t> (Greedy Randomized Adaptive Search Procedure): Combines randomized and constructive approaches to find promising </a:t>
            </a:r>
            <a:r>
              <a:rPr lang="en-US" dirty="0" err="1"/>
              <a:t>solutions.Remember</a:t>
            </a:r>
            <a:r>
              <a:rPr lang="en-US" dirty="0"/>
              <a:t> that these methods may not guarantee the optimal solution, but they are useful for solving the TSP efficiently. </a:t>
            </a:r>
            <a:endParaRPr lang="de-DE" dirty="0"/>
          </a:p>
        </p:txBody>
      </p:sp>
      <p:sp>
        <p:nvSpPr>
          <p:cNvPr id="4" name="Slide Number Placeholder 3"/>
          <p:cNvSpPr>
            <a:spLocks noGrp="1"/>
          </p:cNvSpPr>
          <p:nvPr>
            <p:ph type="sldNum" sz="quarter" idx="5"/>
          </p:nvPr>
        </p:nvSpPr>
        <p:spPr/>
        <p:txBody>
          <a:bodyPr/>
          <a:lstStyle/>
          <a:p>
            <a:fld id="{FEF88025-E746-4A38-BB1B-EE2BA052CECA}" type="slidenum">
              <a:rPr lang="de-DE" smtClean="0"/>
              <a:t>8</a:t>
            </a:fld>
            <a:endParaRPr lang="de-DE"/>
          </a:p>
        </p:txBody>
      </p:sp>
    </p:spTree>
    <p:extLst>
      <p:ext uri="{BB962C8B-B14F-4D97-AF65-F5344CB8AC3E}">
        <p14:creationId xmlns:p14="http://schemas.microsoft.com/office/powerpoint/2010/main" val="16832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Alexandru</a:t>
            </a:r>
            <a:r>
              <a:rPr lang="en-US" dirty="0"/>
              <a:t> </a:t>
            </a:r>
            <a:r>
              <a:rPr lang="en-US" dirty="0" err="1"/>
              <a:t>Telea</a:t>
            </a:r>
            <a:r>
              <a:rPr lang="en-US" dirty="0"/>
              <a:t> (2004), based on the Fast Marching method, The main idea is to propagate the information from the boundary of the incomplete zones to their interior, completing each pixel using an average with weights of the elements in its neighborhood of given radius. Once a pixel is restored, it is moved to the next pixel using the fast marching method. To refer to this restoration, the acronym TELEA is used instead. </a:t>
            </a:r>
          </a:p>
          <a:p>
            <a:r>
              <a:rPr lang="en-US" dirty="0"/>
              <a:t>The second type of restoration is the one developed by the authors </a:t>
            </a:r>
            <a:r>
              <a:rPr lang="en-US" dirty="0" err="1"/>
              <a:t>Bertalmio</a:t>
            </a:r>
            <a:r>
              <a:rPr lang="en-US" dirty="0"/>
              <a:t>, Marcelo, Andrea L. </a:t>
            </a:r>
            <a:r>
              <a:rPr lang="en-US" dirty="0" err="1"/>
              <a:t>Bertozzi</a:t>
            </a:r>
            <a:r>
              <a:rPr lang="en-US" dirty="0"/>
              <a:t>, and Guillermo </a:t>
            </a:r>
            <a:r>
              <a:rPr lang="en-US" dirty="0" err="1"/>
              <a:t>Sapiro</a:t>
            </a:r>
            <a:r>
              <a:rPr lang="en-US" dirty="0"/>
              <a:t> around 2001 [3]. It should be remembered that this work is based on the partial differential equations (PDE) of fluid dynamics. Being considered a heuristic, the strategy is to travel along the edges of the complete zones to the incomplete zones. The isophotes1 are followed to the extent that they coincide with the gradient vectors of the boundary of the subregion to be restored. Some methods of fluid dynamics are used for this purpose. Once the set of points to be restored is obtained, they are completed with values that reduce the minimum variance in their given radius neighborhood. Analogously, to abbreviate the name of this scheme, NS is used instead. </a:t>
            </a:r>
            <a:br>
              <a:rPr lang="es-ES" dirty="0"/>
            </a:br>
            <a:endParaRPr lang="de-DE" dirty="0"/>
          </a:p>
        </p:txBody>
      </p:sp>
      <p:sp>
        <p:nvSpPr>
          <p:cNvPr id="4" name="Slide Number Placeholder 3"/>
          <p:cNvSpPr>
            <a:spLocks noGrp="1"/>
          </p:cNvSpPr>
          <p:nvPr>
            <p:ph type="sldNum" sz="quarter" idx="5"/>
          </p:nvPr>
        </p:nvSpPr>
        <p:spPr/>
        <p:txBody>
          <a:bodyPr/>
          <a:lstStyle/>
          <a:p>
            <a:fld id="{FEF88025-E746-4A38-BB1B-EE2BA052CECA}" type="slidenum">
              <a:rPr lang="de-DE" smtClean="0"/>
              <a:t>13</a:t>
            </a:fld>
            <a:endParaRPr lang="de-DE"/>
          </a:p>
        </p:txBody>
      </p:sp>
    </p:spTree>
    <p:extLst>
      <p:ext uri="{BB962C8B-B14F-4D97-AF65-F5344CB8AC3E}">
        <p14:creationId xmlns:p14="http://schemas.microsoft.com/office/powerpoint/2010/main" val="2012115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12529"/>
                </a:solidFill>
                <a:effectLst/>
                <a:latin typeface="-apple-system"/>
              </a:rPr>
              <a:t>The term </a:t>
            </a:r>
            <a:r>
              <a:rPr lang="en-US" b="1" i="0" dirty="0">
                <a:solidFill>
                  <a:srgbClr val="212529"/>
                </a:solidFill>
                <a:effectLst/>
                <a:latin typeface="-apple-system"/>
              </a:rPr>
              <a:t>peak signal-to-noise ratio (PSNR)</a:t>
            </a:r>
            <a:r>
              <a:rPr lang="en-US" b="0" i="0" dirty="0">
                <a:solidFill>
                  <a:srgbClr val="212529"/>
                </a:solidFill>
                <a:effectLst/>
                <a:latin typeface="-apple-system"/>
              </a:rPr>
              <a:t> is an expression for the ratio between the maximum possible value (power) of a signal and the power of distorting noise that affects the quality of its representation.  Because many signals have a very wide </a:t>
            </a:r>
            <a:r>
              <a:rPr lang="en-US" b="1" i="0" dirty="0">
                <a:solidFill>
                  <a:srgbClr val="212529"/>
                </a:solidFill>
                <a:effectLst/>
                <a:latin typeface="-apple-system"/>
              </a:rPr>
              <a:t>dynamic range</a:t>
            </a:r>
            <a:r>
              <a:rPr lang="en-US" b="0" i="0" dirty="0">
                <a:solidFill>
                  <a:srgbClr val="212529"/>
                </a:solidFill>
                <a:effectLst/>
                <a:latin typeface="-apple-system"/>
              </a:rPr>
              <a:t>, (ratio between the largest and smallest possible values of a changeable quantity) the </a:t>
            </a:r>
            <a:r>
              <a:rPr lang="en-US" b="1" i="0" dirty="0">
                <a:solidFill>
                  <a:srgbClr val="212529"/>
                </a:solidFill>
                <a:effectLst/>
                <a:latin typeface="-apple-system"/>
              </a:rPr>
              <a:t>PSNR</a:t>
            </a:r>
            <a:r>
              <a:rPr lang="en-US" b="0" i="0" dirty="0">
                <a:solidFill>
                  <a:srgbClr val="212529"/>
                </a:solidFill>
                <a:effectLst/>
                <a:latin typeface="-apple-system"/>
              </a:rPr>
              <a:t> is usually expressed in terms of the logarithmic decibel scale.</a:t>
            </a:r>
          </a:p>
          <a:p>
            <a:pPr algn="l"/>
            <a:r>
              <a:rPr lang="en-US" b="0" i="0" dirty="0">
                <a:solidFill>
                  <a:srgbClr val="212529"/>
                </a:solidFill>
                <a:effectLst/>
                <a:latin typeface="-apple-system"/>
              </a:rPr>
              <a:t>Image enhancement or improving the visual quality of a digital image can be subjective.  Saying that one method provides a better quality image could vary from person to person.   For this reason, it is necessary to establish quantitative/empirical measures to compare the effects of image enhancement algorithms on image quality.</a:t>
            </a:r>
            <a:br>
              <a:rPr lang="en-US" b="0" i="0" dirty="0">
                <a:solidFill>
                  <a:srgbClr val="212529"/>
                </a:solidFill>
                <a:effectLst/>
                <a:latin typeface="-apple-system"/>
              </a:rPr>
            </a:br>
            <a:r>
              <a:rPr lang="en-US" b="0" i="0" dirty="0">
                <a:solidFill>
                  <a:srgbClr val="212529"/>
                </a:solidFill>
                <a:effectLst/>
                <a:latin typeface="-apple-system"/>
              </a:rPr>
              <a:t> </a:t>
            </a:r>
            <a:br>
              <a:rPr lang="en-US" b="0" i="0" dirty="0">
                <a:solidFill>
                  <a:srgbClr val="212529"/>
                </a:solidFill>
                <a:effectLst/>
                <a:latin typeface="-apple-system"/>
              </a:rPr>
            </a:br>
            <a:r>
              <a:rPr lang="en-US" b="0" i="0" dirty="0">
                <a:solidFill>
                  <a:srgbClr val="212529"/>
                </a:solidFill>
                <a:effectLst/>
                <a:latin typeface="-apple-system"/>
              </a:rPr>
              <a:t>Using the same set of tests images, different image enhancement algorithms can be compared systematically to identify whether a particular algorithm produces better results.  The metric under investigation is the </a:t>
            </a:r>
            <a:r>
              <a:rPr lang="en-US" b="1" i="0" dirty="0">
                <a:solidFill>
                  <a:srgbClr val="212529"/>
                </a:solidFill>
                <a:effectLst/>
                <a:latin typeface="-apple-system"/>
              </a:rPr>
              <a:t>peak-signal-to-noise ratio</a:t>
            </a:r>
            <a:r>
              <a:rPr lang="en-US" b="0" i="0" dirty="0">
                <a:solidFill>
                  <a:srgbClr val="212529"/>
                </a:solidFill>
                <a:effectLst/>
                <a:latin typeface="-apple-system"/>
              </a:rPr>
              <a:t>.  If we can show that an algorithm or set of algorithms can enhance a degraded known image to more closely resemble the original, then we can more accurately conclude that it is a better algorithm.</a:t>
            </a:r>
          </a:p>
          <a:p>
            <a:pPr algn="l"/>
            <a:endParaRPr lang="en-US" b="0" i="0" dirty="0">
              <a:solidFill>
                <a:srgbClr val="212529"/>
              </a:solidFill>
              <a:effectLst/>
              <a:latin typeface="-apple-system"/>
            </a:endParaRPr>
          </a:p>
          <a:p>
            <a:pPr algn="l"/>
            <a:endParaRPr lang="en-US" b="0" i="0" dirty="0">
              <a:solidFill>
                <a:srgbClr val="212529"/>
              </a:solidFill>
              <a:effectLst/>
              <a:latin typeface="-apple-system"/>
            </a:endParaRPr>
          </a:p>
          <a:p>
            <a:pPr algn="l"/>
            <a:r>
              <a:rPr lang="en-US" b="0" i="0" dirty="0">
                <a:solidFill>
                  <a:srgbClr val="212529"/>
                </a:solidFill>
                <a:effectLst/>
                <a:latin typeface="-apple-system"/>
              </a:rPr>
              <a:t> </a:t>
            </a:r>
          </a:p>
          <a:p>
            <a:endParaRPr lang="de-DE" dirty="0"/>
          </a:p>
        </p:txBody>
      </p:sp>
      <p:sp>
        <p:nvSpPr>
          <p:cNvPr id="4" name="Slide Number Placeholder 3"/>
          <p:cNvSpPr>
            <a:spLocks noGrp="1"/>
          </p:cNvSpPr>
          <p:nvPr>
            <p:ph type="sldNum" sz="quarter" idx="5"/>
          </p:nvPr>
        </p:nvSpPr>
        <p:spPr/>
        <p:txBody>
          <a:bodyPr/>
          <a:lstStyle/>
          <a:p>
            <a:fld id="{FEF88025-E746-4A38-BB1B-EE2BA052CECA}" type="slidenum">
              <a:rPr lang="de-DE" smtClean="0"/>
              <a:t>14</a:t>
            </a:fld>
            <a:endParaRPr lang="de-DE"/>
          </a:p>
        </p:txBody>
      </p:sp>
    </p:spTree>
    <p:extLst>
      <p:ext uri="{BB962C8B-B14F-4D97-AF65-F5344CB8AC3E}">
        <p14:creationId xmlns:p14="http://schemas.microsoft.com/office/powerpoint/2010/main" val="292410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Using TELEA, NS and the quality metric PSNR as reference restorations, </a:t>
            </a:r>
            <a:r>
              <a:rPr lang="en-US" sz="1200" u="sng" dirty="0">
                <a:effectLst/>
                <a:latin typeface="Calibri" panose="020F0502020204030204" pitchFamily="34" charset="0"/>
                <a:ea typeface="Calibri" panose="020F0502020204030204" pitchFamily="34" charset="0"/>
                <a:cs typeface="Times New Roman" panose="02020603050405020304" pitchFamily="18" charset="0"/>
              </a:rPr>
              <a:t>the first case study</a:t>
            </a:r>
            <a:r>
              <a:rPr lang="en-US" sz="1200" dirty="0">
                <a:effectLst/>
                <a:latin typeface="Calibri" panose="020F0502020204030204" pitchFamily="34" charset="0"/>
                <a:ea typeface="Calibri" panose="020F0502020204030204" pitchFamily="34" charset="0"/>
                <a:cs typeface="Times New Roman" panose="02020603050405020304" pitchFamily="18" charset="0"/>
              </a:rPr>
              <a:t> (ground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thruth</a:t>
            </a:r>
            <a:r>
              <a:rPr lang="en-US" sz="1200" dirty="0">
                <a:effectLst/>
                <a:latin typeface="Calibri" panose="020F0502020204030204" pitchFamily="34" charset="0"/>
                <a:ea typeface="Calibri" panose="020F0502020204030204" pitchFamily="34" charset="0"/>
                <a:cs typeface="Times New Roman" panose="02020603050405020304" pitchFamily="18" charset="0"/>
              </a:rPr>
              <a:t> or original image known and misinformation uniformly distributed) demonstrated the effectiveness of SOP on a certain set of images. The SOP restoration far outperformed TELEA and NS, and at the same time proved how successful it is to perform </a:t>
            </a:r>
            <a:r>
              <a:rPr lang="en-US" sz="1200" u="sng" dirty="0">
                <a:effectLst/>
                <a:latin typeface="Calibri" panose="020F0502020204030204" pitchFamily="34" charset="0"/>
                <a:ea typeface="Calibri" panose="020F0502020204030204" pitchFamily="34" charset="0"/>
                <a:cs typeface="Times New Roman" panose="02020603050405020304" pitchFamily="18" charset="0"/>
              </a:rPr>
              <a:t>consecutive restorations</a:t>
            </a: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000000"/>
                </a:solidFill>
                <a:effectLst/>
                <a:latin typeface="LMRoman12-Regular"/>
              </a:rPr>
              <a:t>An adaptive zonal strategy, which is proposed in the paper, would be the way to avoid the restoration of parts with empty patches and even determine the appropriate size of them in each zone of the image. This strategy allows dividing the restoration into sub-restorations where it becomes easier to use larger parameters of Algorithm 1 that improve the quality of the restoration. </a:t>
            </a:r>
            <a:r>
              <a:rPr lang="en-US" sz="1800" dirty="0">
                <a:effectLst/>
                <a:latin typeface="Calibri" panose="020F0502020204030204" pitchFamily="34" charset="0"/>
                <a:ea typeface="Calibri" panose="020F0502020204030204" pitchFamily="34" charset="0"/>
                <a:cs typeface="Times New Roman" panose="02020603050405020304" pitchFamily="18" charset="0"/>
              </a:rPr>
              <a:t>Analyzing this, related to the computational cost, it was explained that if the size of the patches is increased, as suggested by the experiment, the temporal cost increases and the memory requirements. However, it was further explained, the temporal cost is invariant with respect to the total area of the areas to be recovered. As a result of this study, an adaptive strategy was proposed that allows SOP restoration to be applied to colposcopy images.</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es-ES" dirty="0"/>
            </a:br>
            <a:endParaRPr lang="de-DE" dirty="0"/>
          </a:p>
          <a:p>
            <a:endParaRPr lang="de-DE" dirty="0"/>
          </a:p>
        </p:txBody>
      </p:sp>
      <p:sp>
        <p:nvSpPr>
          <p:cNvPr id="4" name="Slide Number Placeholder 3"/>
          <p:cNvSpPr>
            <a:spLocks noGrp="1"/>
          </p:cNvSpPr>
          <p:nvPr>
            <p:ph type="sldNum" sz="quarter" idx="5"/>
          </p:nvPr>
        </p:nvSpPr>
        <p:spPr/>
        <p:txBody>
          <a:bodyPr/>
          <a:lstStyle/>
          <a:p>
            <a:fld id="{FEF88025-E746-4A38-BB1B-EE2BA052CECA}" type="slidenum">
              <a:rPr lang="de-DE" smtClean="0"/>
              <a:t>21</a:t>
            </a:fld>
            <a:endParaRPr lang="de-DE"/>
          </a:p>
        </p:txBody>
      </p:sp>
    </p:spTree>
    <p:extLst>
      <p:ext uri="{BB962C8B-B14F-4D97-AF65-F5344CB8AC3E}">
        <p14:creationId xmlns:p14="http://schemas.microsoft.com/office/powerpoint/2010/main" val="4172757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LMRoman12-Regular"/>
              </a:rPr>
              <a:t>On the other hand, the application of SOP to the elimination of noise in the images is proposed. For this purpose, a tool that detects the noise and generates a mask that defines it must be available. By means of this mask, the restoration is performed and the noise is eliminated. The very nature of noise in images has the property of being uniformly distributed and without forming large areas of misinformation. The results of the experiment for case study 2 showed the most important disadvantages of the SOP scheme. Empty patches represent a problematic case, as their centers fail to restore correctly. A value of √n large enough to minimize the number of empty patches should be used. Also, when the area to be restored is small relative to the whole image, a lot of unnecessary computational time is wasted. Therefore, a simple solution is to select a smaller rectangular subregion containing all the areas to be restored. Now, using both considerations, both the patch size and the idea of reducing the image to a smaller rectangular subregion, an adaptive strategy for using SOP in colposcopy images can be designed. </a:t>
            </a:r>
            <a:endParaRPr lang="de-DE" dirty="0"/>
          </a:p>
        </p:txBody>
      </p:sp>
      <p:sp>
        <p:nvSpPr>
          <p:cNvPr id="4" name="Slide Number Placeholder 3"/>
          <p:cNvSpPr>
            <a:spLocks noGrp="1"/>
          </p:cNvSpPr>
          <p:nvPr>
            <p:ph type="sldNum" sz="quarter" idx="5"/>
          </p:nvPr>
        </p:nvSpPr>
        <p:spPr/>
        <p:txBody>
          <a:bodyPr/>
          <a:lstStyle/>
          <a:p>
            <a:fld id="{FEF88025-E746-4A38-BB1B-EE2BA052CECA}" type="slidenum">
              <a:rPr lang="de-DE" smtClean="0"/>
              <a:t>22</a:t>
            </a:fld>
            <a:endParaRPr lang="de-DE"/>
          </a:p>
        </p:txBody>
      </p:sp>
    </p:spTree>
    <p:extLst>
      <p:ext uri="{BB962C8B-B14F-4D97-AF65-F5344CB8AC3E}">
        <p14:creationId xmlns:p14="http://schemas.microsoft.com/office/powerpoint/2010/main" val="121021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A244EC-CC1E-4076-9302-75CF89A2CD41}" type="datetimeFigureOut">
              <a:rPr lang="de-DE" smtClean="0"/>
              <a:t>25.06.2024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EB3C9848-7191-49E4-A5E3-C55976A4A618}" type="slidenum">
              <a:rPr lang="de-DE" smtClean="0"/>
              <a:t>‹Nº›</a:t>
            </a:fld>
            <a:endParaRPr lang="de-D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367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244EC-CC1E-4076-9302-75CF89A2CD41}" type="datetimeFigureOut">
              <a:rPr lang="de-DE" smtClean="0"/>
              <a:t>25.06.2024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EB3C9848-7191-49E4-A5E3-C55976A4A618}" type="slidenum">
              <a:rPr lang="de-DE" smtClean="0"/>
              <a:t>‹Nº›</a:t>
            </a:fld>
            <a:endParaRPr lang="de-DE"/>
          </a:p>
        </p:txBody>
      </p:sp>
    </p:spTree>
    <p:extLst>
      <p:ext uri="{BB962C8B-B14F-4D97-AF65-F5344CB8AC3E}">
        <p14:creationId xmlns:p14="http://schemas.microsoft.com/office/powerpoint/2010/main" val="1838258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244EC-CC1E-4076-9302-75CF89A2CD41}" type="datetimeFigureOut">
              <a:rPr lang="de-DE" smtClean="0"/>
              <a:t>25.06.2024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EB3C9848-7191-49E4-A5E3-C55976A4A618}" type="slidenum">
              <a:rPr lang="de-DE" smtClean="0"/>
              <a:t>‹Nº›</a:t>
            </a:fld>
            <a:endParaRPr lang="de-DE"/>
          </a:p>
        </p:txBody>
      </p:sp>
    </p:spTree>
    <p:extLst>
      <p:ext uri="{BB962C8B-B14F-4D97-AF65-F5344CB8AC3E}">
        <p14:creationId xmlns:p14="http://schemas.microsoft.com/office/powerpoint/2010/main" val="3321821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244EC-CC1E-4076-9302-75CF89A2CD41}" type="datetimeFigureOut">
              <a:rPr lang="de-DE" smtClean="0"/>
              <a:t>25.06.2024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EB3C9848-7191-49E4-A5E3-C55976A4A618}" type="slidenum">
              <a:rPr lang="de-DE" smtClean="0"/>
              <a:t>‹Nº›</a:t>
            </a:fld>
            <a:endParaRPr lang="de-DE"/>
          </a:p>
        </p:txBody>
      </p:sp>
    </p:spTree>
    <p:extLst>
      <p:ext uri="{BB962C8B-B14F-4D97-AF65-F5344CB8AC3E}">
        <p14:creationId xmlns:p14="http://schemas.microsoft.com/office/powerpoint/2010/main" val="646342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244EC-CC1E-4076-9302-75CF89A2CD41}" type="datetimeFigureOut">
              <a:rPr lang="de-DE" smtClean="0"/>
              <a:t>25.06.2024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EB3C9848-7191-49E4-A5E3-C55976A4A618}" type="slidenum">
              <a:rPr lang="de-DE" smtClean="0"/>
              <a:t>‹Nº›</a:t>
            </a:fld>
            <a:endParaRPr lang="de-D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7874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A244EC-CC1E-4076-9302-75CF89A2CD41}" type="datetimeFigureOut">
              <a:rPr lang="de-DE" smtClean="0"/>
              <a:t>25.06.2024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EB3C9848-7191-49E4-A5E3-C55976A4A618}" type="slidenum">
              <a:rPr lang="de-DE" smtClean="0"/>
              <a:t>‹Nº›</a:t>
            </a:fld>
            <a:endParaRPr lang="de-DE"/>
          </a:p>
        </p:txBody>
      </p:sp>
    </p:spTree>
    <p:extLst>
      <p:ext uri="{BB962C8B-B14F-4D97-AF65-F5344CB8AC3E}">
        <p14:creationId xmlns:p14="http://schemas.microsoft.com/office/powerpoint/2010/main" val="1933487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A244EC-CC1E-4076-9302-75CF89A2CD41}" type="datetimeFigureOut">
              <a:rPr lang="de-DE" smtClean="0"/>
              <a:t>25.06.2024</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EB3C9848-7191-49E4-A5E3-C55976A4A618}" type="slidenum">
              <a:rPr lang="de-DE" smtClean="0"/>
              <a:t>‹Nº›</a:t>
            </a:fld>
            <a:endParaRPr lang="de-DE"/>
          </a:p>
        </p:txBody>
      </p:sp>
    </p:spTree>
    <p:extLst>
      <p:ext uri="{BB962C8B-B14F-4D97-AF65-F5344CB8AC3E}">
        <p14:creationId xmlns:p14="http://schemas.microsoft.com/office/powerpoint/2010/main" val="4281841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A244EC-CC1E-4076-9302-75CF89A2CD41}" type="datetimeFigureOut">
              <a:rPr lang="de-DE" smtClean="0"/>
              <a:t>25.06.2024</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EB3C9848-7191-49E4-A5E3-C55976A4A618}" type="slidenum">
              <a:rPr lang="de-DE" smtClean="0"/>
              <a:t>‹Nº›</a:t>
            </a:fld>
            <a:endParaRPr lang="de-DE"/>
          </a:p>
        </p:txBody>
      </p:sp>
    </p:spTree>
    <p:extLst>
      <p:ext uri="{BB962C8B-B14F-4D97-AF65-F5344CB8AC3E}">
        <p14:creationId xmlns:p14="http://schemas.microsoft.com/office/powerpoint/2010/main" val="1520489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7A244EC-CC1E-4076-9302-75CF89A2CD41}" type="datetimeFigureOut">
              <a:rPr lang="de-DE" smtClean="0"/>
              <a:t>25.06.2024</a:t>
            </a:fld>
            <a:endParaRPr lang="de-DE"/>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de-DE"/>
          </a:p>
        </p:txBody>
      </p:sp>
      <p:sp>
        <p:nvSpPr>
          <p:cNvPr id="9" name="Slide Number Placeholder 8"/>
          <p:cNvSpPr>
            <a:spLocks noGrp="1"/>
          </p:cNvSpPr>
          <p:nvPr>
            <p:ph type="sldNum" sz="quarter" idx="12"/>
          </p:nvPr>
        </p:nvSpPr>
        <p:spPr/>
        <p:txBody>
          <a:bodyPr/>
          <a:lstStyle/>
          <a:p>
            <a:fld id="{EB3C9848-7191-49E4-A5E3-C55976A4A618}" type="slidenum">
              <a:rPr lang="de-DE" smtClean="0"/>
              <a:t>‹Nº›</a:t>
            </a:fld>
            <a:endParaRPr lang="de-DE"/>
          </a:p>
        </p:txBody>
      </p:sp>
    </p:spTree>
    <p:extLst>
      <p:ext uri="{BB962C8B-B14F-4D97-AF65-F5344CB8AC3E}">
        <p14:creationId xmlns:p14="http://schemas.microsoft.com/office/powerpoint/2010/main" val="177181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7A244EC-CC1E-4076-9302-75CF89A2CD41}" type="datetimeFigureOut">
              <a:rPr lang="de-DE" smtClean="0"/>
              <a:t>25.06.2024</a:t>
            </a:fld>
            <a:endParaRPr lang="de-DE"/>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de-DE"/>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B3C9848-7191-49E4-A5E3-C55976A4A618}" type="slidenum">
              <a:rPr lang="de-DE" smtClean="0"/>
              <a:t>‹Nº›</a:t>
            </a:fld>
            <a:endParaRPr lang="de-DE"/>
          </a:p>
        </p:txBody>
      </p:sp>
    </p:spTree>
    <p:extLst>
      <p:ext uri="{BB962C8B-B14F-4D97-AF65-F5344CB8AC3E}">
        <p14:creationId xmlns:p14="http://schemas.microsoft.com/office/powerpoint/2010/main" val="4037549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A244EC-CC1E-4076-9302-75CF89A2CD41}" type="datetimeFigureOut">
              <a:rPr lang="de-DE" smtClean="0"/>
              <a:t>25.06.2024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EB3C9848-7191-49E4-A5E3-C55976A4A618}" type="slidenum">
              <a:rPr lang="de-DE" smtClean="0"/>
              <a:t>‹Nº›</a:t>
            </a:fld>
            <a:endParaRPr lang="de-DE"/>
          </a:p>
        </p:txBody>
      </p:sp>
    </p:spTree>
    <p:extLst>
      <p:ext uri="{BB962C8B-B14F-4D97-AF65-F5344CB8AC3E}">
        <p14:creationId xmlns:p14="http://schemas.microsoft.com/office/powerpoint/2010/main" val="3402743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7A244EC-CC1E-4076-9302-75CF89A2CD41}" type="datetimeFigureOut">
              <a:rPr lang="de-DE" smtClean="0"/>
              <a:t>25.06.2024</a:t>
            </a:fld>
            <a:endParaRPr lang="de-DE"/>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de-DE"/>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B3C9848-7191-49E4-A5E3-C55976A4A618}" type="slidenum">
              <a:rPr lang="de-DE" smtClean="0"/>
              <a:t>‹Nº›</a:t>
            </a:fld>
            <a:endParaRPr lang="de-DE"/>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58701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10.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42.pn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40.pn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40.png"/><Relationship Id="rId5" Type="http://schemas.openxmlformats.org/officeDocument/2006/relationships/image" Target="../media/image130.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4E1631-7606-4DAA-9479-9C02EAA7DC1A}"/>
              </a:ext>
            </a:extLst>
          </p:cNvPr>
          <p:cNvSpPr txBox="1"/>
          <p:nvPr/>
        </p:nvSpPr>
        <p:spPr>
          <a:xfrm>
            <a:off x="587406" y="343613"/>
            <a:ext cx="11017188" cy="1846659"/>
          </a:xfrm>
          <a:prstGeom prst="rect">
            <a:avLst/>
          </a:prstGeom>
          <a:noFill/>
        </p:spPr>
        <p:txBody>
          <a:bodyPr wrap="square" rtlCol="0">
            <a:spAutoFit/>
          </a:bodyPr>
          <a:lstStyle/>
          <a:p>
            <a:pPr algn="ctr"/>
            <a:r>
              <a:rPr lang="en-US" sz="3200" b="1" i="0" u="none" strike="noStrike" baseline="0" dirty="0">
                <a:latin typeface="CMTI12"/>
              </a:rPr>
              <a:t>IMAGE INPAINTING USING THE SMOOTH ORDERING OF ITS PATCHES (SOP): </a:t>
            </a:r>
            <a:r>
              <a:rPr lang="en-US" sz="3200" b="1" i="0" u="sng" strike="noStrike" baseline="0" dirty="0">
                <a:latin typeface="CMTI12"/>
              </a:rPr>
              <a:t>TWO </a:t>
            </a:r>
            <a:r>
              <a:rPr lang="de-DE" sz="3200" b="1" i="0" u="sng" strike="noStrike" baseline="0" dirty="0">
                <a:latin typeface="CMTI12"/>
              </a:rPr>
              <a:t>NEW APPLICATIONS</a:t>
            </a:r>
          </a:p>
          <a:p>
            <a:pPr algn="ctr"/>
            <a:endParaRPr lang="de-DE" sz="3200" b="1" i="0" u="sng" strike="noStrike" baseline="0" dirty="0">
              <a:latin typeface="CMTI12"/>
            </a:endParaRPr>
          </a:p>
          <a:p>
            <a:pPr algn="ctr"/>
            <a:r>
              <a:rPr lang="de-DE" sz="1800" b="0" i="0" u="none" strike="noStrike" baseline="0" dirty="0">
                <a:latin typeface="CMBX12"/>
              </a:rPr>
              <a:t>Daniel García Perez, Marta Lourdes Baguer Díaz-Romañach, Manuel Vilas Valiente</a:t>
            </a:r>
            <a:endParaRPr lang="de-DE" sz="3200" b="1" u="sng" dirty="0"/>
          </a:p>
        </p:txBody>
      </p:sp>
      <p:pic>
        <p:nvPicPr>
          <p:cNvPr id="3" name="Picture 2">
            <a:extLst>
              <a:ext uri="{FF2B5EF4-FFF2-40B4-BE49-F238E27FC236}">
                <a16:creationId xmlns:a16="http://schemas.microsoft.com/office/drawing/2014/main" id="{34A0480D-98ED-4C07-AC4F-D13FC2D62811}"/>
              </a:ext>
            </a:extLst>
          </p:cNvPr>
          <p:cNvPicPr>
            <a:picLocks noChangeAspect="1"/>
          </p:cNvPicPr>
          <p:nvPr/>
        </p:nvPicPr>
        <p:blipFill>
          <a:blip r:embed="rId2"/>
          <a:stretch>
            <a:fillRect/>
          </a:stretch>
        </p:blipFill>
        <p:spPr>
          <a:xfrm>
            <a:off x="3429514" y="2430716"/>
            <a:ext cx="5608655" cy="3511651"/>
          </a:xfrm>
          <a:prstGeom prst="rect">
            <a:avLst/>
          </a:prstGeom>
        </p:spPr>
      </p:pic>
      <p:sp>
        <p:nvSpPr>
          <p:cNvPr id="4" name="TextBox 3">
            <a:extLst>
              <a:ext uri="{FF2B5EF4-FFF2-40B4-BE49-F238E27FC236}">
                <a16:creationId xmlns:a16="http://schemas.microsoft.com/office/drawing/2014/main" id="{8DAD5621-46CE-48A1-B366-FA0F508F6B10}"/>
              </a:ext>
            </a:extLst>
          </p:cNvPr>
          <p:cNvSpPr txBox="1"/>
          <p:nvPr/>
        </p:nvSpPr>
        <p:spPr>
          <a:xfrm>
            <a:off x="4448908" y="6396335"/>
            <a:ext cx="3294184" cy="461665"/>
          </a:xfrm>
          <a:prstGeom prst="rect">
            <a:avLst/>
          </a:prstGeom>
          <a:noFill/>
        </p:spPr>
        <p:txBody>
          <a:bodyPr wrap="square" rtlCol="0">
            <a:spAutoFit/>
          </a:bodyPr>
          <a:lstStyle/>
          <a:p>
            <a:pPr algn="ctr"/>
            <a:r>
              <a:rPr lang="es-ES" sz="2400" b="1" dirty="0"/>
              <a:t>ACA 2024</a:t>
            </a:r>
            <a:endParaRPr lang="de-DE" sz="2400" b="1" dirty="0"/>
          </a:p>
        </p:txBody>
      </p:sp>
    </p:spTree>
    <p:extLst>
      <p:ext uri="{BB962C8B-B14F-4D97-AF65-F5344CB8AC3E}">
        <p14:creationId xmlns:p14="http://schemas.microsoft.com/office/powerpoint/2010/main" val="2754371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586B08-149A-41C4-B04E-671100154495}"/>
              </a:ext>
            </a:extLst>
          </p:cNvPr>
          <p:cNvSpPr txBox="1"/>
          <p:nvPr/>
        </p:nvSpPr>
        <p:spPr>
          <a:xfrm>
            <a:off x="4448908" y="6396335"/>
            <a:ext cx="3294184" cy="461665"/>
          </a:xfrm>
          <a:prstGeom prst="rect">
            <a:avLst/>
          </a:prstGeom>
          <a:noFill/>
        </p:spPr>
        <p:txBody>
          <a:bodyPr wrap="square" rtlCol="0">
            <a:spAutoFit/>
          </a:bodyPr>
          <a:lstStyle/>
          <a:p>
            <a:pPr algn="ctr"/>
            <a:r>
              <a:rPr lang="es-ES" sz="2400" b="1" dirty="0"/>
              <a:t>ACA 2024</a:t>
            </a:r>
            <a:endParaRPr lang="de-DE" sz="2400" b="1" dirty="0"/>
          </a:p>
        </p:txBody>
      </p:sp>
      <p:sp>
        <p:nvSpPr>
          <p:cNvPr id="3" name="TextBox 2">
            <a:extLst>
              <a:ext uri="{FF2B5EF4-FFF2-40B4-BE49-F238E27FC236}">
                <a16:creationId xmlns:a16="http://schemas.microsoft.com/office/drawing/2014/main" id="{EA19900E-8AF9-4678-8317-9FC56F587F3A}"/>
              </a:ext>
            </a:extLst>
          </p:cNvPr>
          <p:cNvSpPr txBox="1"/>
          <p:nvPr/>
        </p:nvSpPr>
        <p:spPr>
          <a:xfrm>
            <a:off x="908538" y="162305"/>
            <a:ext cx="10374923" cy="523220"/>
          </a:xfrm>
          <a:prstGeom prst="rect">
            <a:avLst/>
          </a:prstGeom>
          <a:noFill/>
        </p:spPr>
        <p:txBody>
          <a:bodyPr wrap="square" rtlCol="0">
            <a:spAutoFit/>
          </a:bodyPr>
          <a:lstStyle/>
          <a:p>
            <a:pPr algn="ctr"/>
            <a:r>
              <a:rPr lang="es-ES" sz="2800" b="1" dirty="0"/>
              <a:t>SCHEME WITH SUB-IMAGES</a:t>
            </a:r>
            <a:endParaRPr lang="de-DE" sz="2800" b="1" dirty="0"/>
          </a:p>
        </p:txBody>
      </p:sp>
      <p:pic>
        <p:nvPicPr>
          <p:cNvPr id="5" name="Picture 4">
            <a:extLst>
              <a:ext uri="{FF2B5EF4-FFF2-40B4-BE49-F238E27FC236}">
                <a16:creationId xmlns:a16="http://schemas.microsoft.com/office/drawing/2014/main" id="{D63D4C16-770F-46AB-8E5C-F539B198A9C5}"/>
              </a:ext>
            </a:extLst>
          </p:cNvPr>
          <p:cNvPicPr>
            <a:picLocks noChangeAspect="1"/>
          </p:cNvPicPr>
          <p:nvPr/>
        </p:nvPicPr>
        <p:blipFill>
          <a:blip r:embed="rId2"/>
          <a:stretch>
            <a:fillRect/>
          </a:stretch>
        </p:blipFill>
        <p:spPr>
          <a:xfrm>
            <a:off x="636710" y="1351215"/>
            <a:ext cx="6534150" cy="523875"/>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D40D758-DE32-49D8-A428-E3254A629448}"/>
                  </a:ext>
                </a:extLst>
              </p:cNvPr>
              <p:cNvSpPr txBox="1"/>
              <p:nvPr/>
            </p:nvSpPr>
            <p:spPr>
              <a:xfrm>
                <a:off x="542193" y="772012"/>
                <a:ext cx="5158154" cy="461665"/>
              </a:xfrm>
              <a:prstGeom prst="rect">
                <a:avLst/>
              </a:prstGeom>
              <a:noFill/>
            </p:spPr>
            <p:txBody>
              <a:bodyPr wrap="square" rtlCol="0">
                <a:spAutoFit/>
              </a:bodyPr>
              <a:lstStyle/>
              <a:p>
                <a:r>
                  <a:rPr lang="es-ES" sz="2400" dirty="0"/>
                  <a:t>Number </a:t>
                </a:r>
                <a:r>
                  <a:rPr lang="es-ES" sz="2400" dirty="0" err="1"/>
                  <a:t>of</a:t>
                </a:r>
                <a:r>
                  <a:rPr lang="es-ES" sz="2400" dirty="0"/>
                  <a:t> </a:t>
                </a:r>
                <a:r>
                  <a:rPr lang="es-ES" sz="2400" dirty="0" err="1"/>
                  <a:t>patches</a:t>
                </a:r>
                <a:r>
                  <a:rPr lang="es-ES" sz="2400" dirty="0"/>
                  <a:t> </a:t>
                </a:r>
                <a:r>
                  <a:rPr lang="es-ES" sz="2400" dirty="0" err="1"/>
                  <a:t>of</a:t>
                </a:r>
                <a:r>
                  <a:rPr lang="es-ES" sz="2400" dirty="0"/>
                  <a:t> </a:t>
                </a:r>
                <a14:m>
                  <m:oMath xmlns:m="http://schemas.openxmlformats.org/officeDocument/2006/math">
                    <m:r>
                      <a:rPr lang="es-ES" sz="2400" b="0" i="1" smtClean="0">
                        <a:latin typeface="Cambria Math" panose="02040503050406030204" pitchFamily="18" charset="0"/>
                      </a:rPr>
                      <m:t>𝑍</m:t>
                    </m:r>
                  </m:oMath>
                </a14:m>
                <a:endParaRPr lang="de-DE" sz="2400" dirty="0"/>
              </a:p>
            </p:txBody>
          </p:sp>
        </mc:Choice>
        <mc:Fallback xmlns="">
          <p:sp>
            <p:nvSpPr>
              <p:cNvPr id="6" name="TextBox 5">
                <a:extLst>
                  <a:ext uri="{FF2B5EF4-FFF2-40B4-BE49-F238E27FC236}">
                    <a16:creationId xmlns:a16="http://schemas.microsoft.com/office/drawing/2014/main" id="{3D40D758-DE32-49D8-A428-E3254A629448}"/>
                  </a:ext>
                </a:extLst>
              </p:cNvPr>
              <p:cNvSpPr txBox="1">
                <a:spLocks noRot="1" noChangeAspect="1" noMove="1" noResize="1" noEditPoints="1" noAdjustHandles="1" noChangeArrowheads="1" noChangeShapeType="1" noTextEdit="1"/>
              </p:cNvSpPr>
              <p:nvPr/>
            </p:nvSpPr>
            <p:spPr>
              <a:xfrm>
                <a:off x="542193" y="772012"/>
                <a:ext cx="5158154" cy="461665"/>
              </a:xfrm>
              <a:prstGeom prst="rect">
                <a:avLst/>
              </a:prstGeom>
              <a:blipFill>
                <a:blip r:embed="rId3"/>
                <a:stretch>
                  <a:fillRect l="-1891" t="-10667" b="-30667"/>
                </a:stretch>
              </a:blipFill>
            </p:spPr>
            <p:txBody>
              <a:bodyPr/>
              <a:lstStyle/>
              <a:p>
                <a:r>
                  <a:rPr lang="de-DE">
                    <a:noFill/>
                  </a:rPr>
                  <a:t> </a:t>
                </a:r>
              </a:p>
            </p:txBody>
          </p:sp>
        </mc:Fallback>
      </mc:AlternateContent>
      <p:sp>
        <p:nvSpPr>
          <p:cNvPr id="7" name="TextBox 6">
            <a:extLst>
              <a:ext uri="{FF2B5EF4-FFF2-40B4-BE49-F238E27FC236}">
                <a16:creationId xmlns:a16="http://schemas.microsoft.com/office/drawing/2014/main" id="{7B2AF9F6-6E94-4C6D-A601-4B4A5F33D33F}"/>
              </a:ext>
            </a:extLst>
          </p:cNvPr>
          <p:cNvSpPr txBox="1"/>
          <p:nvPr/>
        </p:nvSpPr>
        <p:spPr>
          <a:xfrm>
            <a:off x="542193" y="2021782"/>
            <a:ext cx="6723184" cy="461665"/>
          </a:xfrm>
          <a:prstGeom prst="rect">
            <a:avLst/>
          </a:prstGeom>
          <a:noFill/>
        </p:spPr>
        <p:txBody>
          <a:bodyPr wrap="square" rtlCol="0">
            <a:spAutoFit/>
          </a:bodyPr>
          <a:lstStyle/>
          <a:p>
            <a:r>
              <a:rPr lang="es-ES" sz="2400" dirty="0" err="1"/>
              <a:t>Restoring</a:t>
            </a:r>
            <a:r>
              <a:rPr lang="es-ES" sz="2400" dirty="0"/>
              <a:t> a </a:t>
            </a:r>
            <a:r>
              <a:rPr lang="es-ES" sz="2400" dirty="0" err="1"/>
              <a:t>sub-image</a:t>
            </a:r>
            <a:endParaRPr lang="de-DE" sz="2400" dirty="0"/>
          </a:p>
        </p:txBody>
      </p:sp>
      <p:pic>
        <p:nvPicPr>
          <p:cNvPr id="9" name="Picture 8">
            <a:extLst>
              <a:ext uri="{FF2B5EF4-FFF2-40B4-BE49-F238E27FC236}">
                <a16:creationId xmlns:a16="http://schemas.microsoft.com/office/drawing/2014/main" id="{2EF416F4-6725-4FFB-8E28-74DB5DC082E4}"/>
              </a:ext>
            </a:extLst>
          </p:cNvPr>
          <p:cNvPicPr>
            <a:picLocks noChangeAspect="1"/>
          </p:cNvPicPr>
          <p:nvPr/>
        </p:nvPicPr>
        <p:blipFill>
          <a:blip r:embed="rId4"/>
          <a:stretch>
            <a:fillRect/>
          </a:stretch>
        </p:blipFill>
        <p:spPr>
          <a:xfrm>
            <a:off x="636710" y="2528125"/>
            <a:ext cx="4324350" cy="542925"/>
          </a:xfrm>
          <a:prstGeom prst="rect">
            <a:avLst/>
          </a:prstGeom>
        </p:spPr>
      </p:pic>
      <p:pic>
        <p:nvPicPr>
          <p:cNvPr id="11" name="Picture 10">
            <a:extLst>
              <a:ext uri="{FF2B5EF4-FFF2-40B4-BE49-F238E27FC236}">
                <a16:creationId xmlns:a16="http://schemas.microsoft.com/office/drawing/2014/main" id="{DFFB1A8B-B3A8-45F3-9106-96FAC2ECD2AD}"/>
              </a:ext>
            </a:extLst>
          </p:cNvPr>
          <p:cNvPicPr>
            <a:picLocks noChangeAspect="1"/>
          </p:cNvPicPr>
          <p:nvPr/>
        </p:nvPicPr>
        <p:blipFill>
          <a:blip r:embed="rId5"/>
          <a:stretch>
            <a:fillRect/>
          </a:stretch>
        </p:blipFill>
        <p:spPr>
          <a:xfrm>
            <a:off x="542193" y="3115728"/>
            <a:ext cx="8562975" cy="3209925"/>
          </a:xfrm>
          <a:prstGeom prst="rect">
            <a:avLst/>
          </a:prstGeom>
        </p:spPr>
      </p:pic>
    </p:spTree>
    <p:extLst>
      <p:ext uri="{BB962C8B-B14F-4D97-AF65-F5344CB8AC3E}">
        <p14:creationId xmlns:p14="http://schemas.microsoft.com/office/powerpoint/2010/main" val="1171386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586B08-149A-41C4-B04E-671100154495}"/>
              </a:ext>
            </a:extLst>
          </p:cNvPr>
          <p:cNvSpPr txBox="1"/>
          <p:nvPr/>
        </p:nvSpPr>
        <p:spPr>
          <a:xfrm>
            <a:off x="4448908" y="6396335"/>
            <a:ext cx="3294184" cy="461665"/>
          </a:xfrm>
          <a:prstGeom prst="rect">
            <a:avLst/>
          </a:prstGeom>
          <a:noFill/>
        </p:spPr>
        <p:txBody>
          <a:bodyPr wrap="square" rtlCol="0">
            <a:spAutoFit/>
          </a:bodyPr>
          <a:lstStyle/>
          <a:p>
            <a:pPr algn="ctr"/>
            <a:r>
              <a:rPr lang="es-ES" sz="2400" b="1" dirty="0"/>
              <a:t>ACA 2024</a:t>
            </a:r>
            <a:endParaRPr lang="de-DE" sz="2400" b="1" dirty="0"/>
          </a:p>
        </p:txBody>
      </p:sp>
      <p:sp>
        <p:nvSpPr>
          <p:cNvPr id="3" name="TextBox 2">
            <a:extLst>
              <a:ext uri="{FF2B5EF4-FFF2-40B4-BE49-F238E27FC236}">
                <a16:creationId xmlns:a16="http://schemas.microsoft.com/office/drawing/2014/main" id="{6EC9548B-DBD2-491C-8612-7645CD63D819}"/>
              </a:ext>
            </a:extLst>
          </p:cNvPr>
          <p:cNvSpPr txBox="1"/>
          <p:nvPr/>
        </p:nvSpPr>
        <p:spPr>
          <a:xfrm>
            <a:off x="908538" y="95355"/>
            <a:ext cx="10374923" cy="523220"/>
          </a:xfrm>
          <a:prstGeom prst="rect">
            <a:avLst/>
          </a:prstGeom>
          <a:noFill/>
        </p:spPr>
        <p:txBody>
          <a:bodyPr wrap="square" rtlCol="0">
            <a:spAutoFit/>
          </a:bodyPr>
          <a:lstStyle/>
          <a:p>
            <a:pPr algn="ctr"/>
            <a:r>
              <a:rPr lang="es-ES" sz="2800" b="1" dirty="0"/>
              <a:t>FINAL SCHEME</a:t>
            </a:r>
            <a:endParaRPr lang="de-DE" sz="2800" b="1" dirty="0"/>
          </a:p>
        </p:txBody>
      </p:sp>
      <p:pic>
        <p:nvPicPr>
          <p:cNvPr id="5" name="Picture 4">
            <a:extLst>
              <a:ext uri="{FF2B5EF4-FFF2-40B4-BE49-F238E27FC236}">
                <a16:creationId xmlns:a16="http://schemas.microsoft.com/office/drawing/2014/main" id="{C131DBA5-3CF2-43EC-AAF8-BA77453A36B5}"/>
              </a:ext>
            </a:extLst>
          </p:cNvPr>
          <p:cNvPicPr>
            <a:picLocks noChangeAspect="1"/>
          </p:cNvPicPr>
          <p:nvPr/>
        </p:nvPicPr>
        <p:blipFill>
          <a:blip r:embed="rId2"/>
          <a:stretch>
            <a:fillRect/>
          </a:stretch>
        </p:blipFill>
        <p:spPr>
          <a:xfrm>
            <a:off x="697523" y="618575"/>
            <a:ext cx="8727831" cy="5605339"/>
          </a:xfrm>
          <a:prstGeom prst="rect">
            <a:avLst/>
          </a:prstGeom>
        </p:spPr>
      </p:pic>
    </p:spTree>
    <p:extLst>
      <p:ext uri="{BB962C8B-B14F-4D97-AF65-F5344CB8AC3E}">
        <p14:creationId xmlns:p14="http://schemas.microsoft.com/office/powerpoint/2010/main" val="2086349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586B08-149A-41C4-B04E-671100154495}"/>
              </a:ext>
            </a:extLst>
          </p:cNvPr>
          <p:cNvSpPr txBox="1"/>
          <p:nvPr/>
        </p:nvSpPr>
        <p:spPr>
          <a:xfrm>
            <a:off x="4448908" y="6396335"/>
            <a:ext cx="3294184" cy="461665"/>
          </a:xfrm>
          <a:prstGeom prst="rect">
            <a:avLst/>
          </a:prstGeom>
          <a:noFill/>
        </p:spPr>
        <p:txBody>
          <a:bodyPr wrap="square" rtlCol="0">
            <a:spAutoFit/>
          </a:bodyPr>
          <a:lstStyle/>
          <a:p>
            <a:pPr algn="ctr"/>
            <a:r>
              <a:rPr lang="es-ES" sz="2400" b="1" dirty="0"/>
              <a:t>ACA 2024</a:t>
            </a:r>
            <a:endParaRPr lang="de-DE" sz="2400" b="1" dirty="0"/>
          </a:p>
        </p:txBody>
      </p:sp>
      <p:sp>
        <p:nvSpPr>
          <p:cNvPr id="3" name="TextBox 2">
            <a:extLst>
              <a:ext uri="{FF2B5EF4-FFF2-40B4-BE49-F238E27FC236}">
                <a16:creationId xmlns:a16="http://schemas.microsoft.com/office/drawing/2014/main" id="{83294C7B-3234-4394-B177-C14CB6386CE0}"/>
              </a:ext>
            </a:extLst>
          </p:cNvPr>
          <p:cNvSpPr txBox="1"/>
          <p:nvPr/>
        </p:nvSpPr>
        <p:spPr>
          <a:xfrm>
            <a:off x="908538" y="95355"/>
            <a:ext cx="10374923" cy="523220"/>
          </a:xfrm>
          <a:prstGeom prst="rect">
            <a:avLst/>
          </a:prstGeom>
          <a:noFill/>
        </p:spPr>
        <p:txBody>
          <a:bodyPr wrap="square" rtlCol="0">
            <a:spAutoFit/>
          </a:bodyPr>
          <a:lstStyle/>
          <a:p>
            <a:pPr algn="ctr"/>
            <a:r>
              <a:rPr lang="es-ES" sz="2800" b="1" dirty="0"/>
              <a:t>FINAL SCHEME</a:t>
            </a:r>
            <a:endParaRPr lang="de-DE" sz="2800" b="1"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38EB54B-EE8F-4E41-B3D0-BE4B6CA92A85}"/>
                  </a:ext>
                </a:extLst>
              </p:cNvPr>
              <p:cNvSpPr txBox="1"/>
              <p:nvPr/>
            </p:nvSpPr>
            <p:spPr>
              <a:xfrm>
                <a:off x="908538" y="903236"/>
                <a:ext cx="10374922" cy="2352503"/>
              </a:xfrm>
              <a:prstGeom prst="rect">
                <a:avLst/>
              </a:prstGeom>
              <a:noFill/>
            </p:spPr>
            <p:txBody>
              <a:bodyPr wrap="square">
                <a:spAutoFit/>
              </a:bodyPr>
              <a:lstStyle/>
              <a:p>
                <a:pPr marL="457200" indent="-457200">
                  <a:buFont typeface="+mj-lt"/>
                  <a:buAutoNum type="arabicPeriod"/>
                </a:pPr>
                <a:r>
                  <a:rPr lang="en-US" sz="2400" dirty="0">
                    <a:solidFill>
                      <a:srgbClr val="000000"/>
                    </a:solidFill>
                    <a:latin typeface="CMSS10"/>
                  </a:rPr>
                  <a:t>The matrix </a:t>
                </a:r>
                <a14:m>
                  <m:oMath xmlns:m="http://schemas.openxmlformats.org/officeDocument/2006/math">
                    <m:r>
                      <a:rPr lang="es-ES" sz="2400" i="1" dirty="0">
                        <a:solidFill>
                          <a:srgbClr val="000000"/>
                        </a:solidFill>
                        <a:latin typeface="Cambria Math" panose="02040503050406030204" pitchFamily="18" charset="0"/>
                      </a:rPr>
                      <m:t>𝑋</m:t>
                    </m:r>
                  </m:oMath>
                </a14:m>
                <a:r>
                  <a:rPr lang="en-US" sz="2400" dirty="0">
                    <a:solidFill>
                      <a:srgbClr val="000000"/>
                    </a:solidFill>
                    <a:latin typeface="CMSS10"/>
                  </a:rPr>
                  <a:t> is generated f</a:t>
                </a:r>
                <a:r>
                  <a:rPr lang="en-US" sz="2400" b="0" i="0" dirty="0">
                    <a:solidFill>
                      <a:srgbClr val="000000"/>
                    </a:solidFill>
                    <a:effectLst/>
                    <a:latin typeface="CMSS10"/>
                  </a:rPr>
                  <a:t>rom the incomplete image </a:t>
                </a:r>
                <a14:m>
                  <m:oMath xmlns:m="http://schemas.openxmlformats.org/officeDocument/2006/math">
                    <m:r>
                      <a:rPr lang="es-ES" sz="2400" b="0" i="1" dirty="0" smtClean="0">
                        <a:solidFill>
                          <a:srgbClr val="000000"/>
                        </a:solidFill>
                        <a:effectLst/>
                        <a:latin typeface="Cambria Math" panose="02040503050406030204" pitchFamily="18" charset="0"/>
                      </a:rPr>
                      <m:t>𝑍</m:t>
                    </m:r>
                  </m:oMath>
                </a14:m>
                <a:r>
                  <a:rPr lang="en-US" sz="2400" b="0" i="0" dirty="0">
                    <a:solidFill>
                      <a:srgbClr val="000000"/>
                    </a:solidFill>
                    <a:effectLst/>
                    <a:latin typeface="CMSS10"/>
                  </a:rPr>
                  <a:t>.</a:t>
                </a:r>
              </a:p>
              <a:p>
                <a:pPr marL="457200" indent="-457200">
                  <a:buFont typeface="+mj-lt"/>
                  <a:buAutoNum type="arabicPeriod"/>
                </a:pPr>
                <a:r>
                  <a:rPr lang="en-US" sz="2400" b="0" i="0" dirty="0">
                    <a:solidFill>
                      <a:srgbClr val="000000"/>
                    </a:solidFill>
                    <a:effectLst/>
                    <a:latin typeface="CMSS10"/>
                  </a:rPr>
                  <a:t>The patch sorting algorithm run </a:t>
                </a:r>
                <a14:m>
                  <m:oMath xmlns:m="http://schemas.openxmlformats.org/officeDocument/2006/math">
                    <m:r>
                      <a:rPr lang="es-ES" sz="2400" b="0" i="1" dirty="0" smtClean="0">
                        <a:solidFill>
                          <a:srgbClr val="000000"/>
                        </a:solidFill>
                        <a:effectLst/>
                        <a:latin typeface="Cambria Math" panose="02040503050406030204" pitchFamily="18" charset="0"/>
                      </a:rPr>
                      <m:t>𝑘</m:t>
                    </m:r>
                    <m:r>
                      <a:rPr lang="es-ES" sz="2400" b="0" i="1" dirty="0" smtClean="0">
                        <a:solidFill>
                          <a:srgbClr val="000000"/>
                        </a:solidFill>
                        <a:effectLst/>
                        <a:latin typeface="Cambria Math" panose="02040503050406030204" pitchFamily="18" charset="0"/>
                      </a:rPr>
                      <m:t> </m:t>
                    </m:r>
                  </m:oMath>
                </a14:m>
                <a:r>
                  <a:rPr lang="en-US" sz="2400" b="0" i="0" dirty="0">
                    <a:solidFill>
                      <a:srgbClr val="000000"/>
                    </a:solidFill>
                    <a:effectLst/>
                    <a:latin typeface="CMSS10"/>
                  </a:rPr>
                  <a:t>times with the same parameters obtaining the permutation matrices: </a:t>
                </a:r>
                <a14:m>
                  <m:oMath xmlns:m="http://schemas.openxmlformats.org/officeDocument/2006/math">
                    <m:sSub>
                      <m:sSubPr>
                        <m:ctrlPr>
                          <a:rPr lang="en-US" sz="2400" b="0" i="1" smtClean="0">
                            <a:solidFill>
                              <a:srgbClr val="000000"/>
                            </a:solidFill>
                            <a:effectLst/>
                            <a:latin typeface="Cambria Math" panose="02040503050406030204" pitchFamily="18" charset="0"/>
                          </a:rPr>
                        </m:ctrlPr>
                      </m:sSubPr>
                      <m:e>
                        <m:r>
                          <a:rPr lang="es-ES" sz="2400" b="0" i="1" smtClean="0">
                            <a:solidFill>
                              <a:srgbClr val="000000"/>
                            </a:solidFill>
                            <a:effectLst/>
                            <a:latin typeface="Cambria Math" panose="02040503050406030204" pitchFamily="18" charset="0"/>
                          </a:rPr>
                          <m:t>𝑃</m:t>
                        </m:r>
                      </m:e>
                      <m:sub>
                        <m:r>
                          <a:rPr lang="es-ES" sz="2400" b="0" i="1" smtClean="0">
                            <a:solidFill>
                              <a:srgbClr val="000000"/>
                            </a:solidFill>
                            <a:effectLst/>
                            <a:latin typeface="Cambria Math" panose="02040503050406030204" pitchFamily="18" charset="0"/>
                          </a:rPr>
                          <m:t>1</m:t>
                        </m:r>
                      </m:sub>
                    </m:sSub>
                    <m:r>
                      <a:rPr lang="es-ES" sz="2400" b="0" i="1" smtClean="0">
                        <a:solidFill>
                          <a:srgbClr val="000000"/>
                        </a:solidFill>
                        <a:effectLst/>
                        <a:latin typeface="Cambria Math" panose="02040503050406030204" pitchFamily="18" charset="0"/>
                      </a:rPr>
                      <m:t>, </m:t>
                    </m:r>
                    <m:sSub>
                      <m:sSubPr>
                        <m:ctrlPr>
                          <a:rPr lang="en-US" sz="2400" i="1">
                            <a:solidFill>
                              <a:srgbClr val="000000"/>
                            </a:solidFill>
                            <a:latin typeface="Cambria Math" panose="02040503050406030204" pitchFamily="18" charset="0"/>
                          </a:rPr>
                        </m:ctrlPr>
                      </m:sSubPr>
                      <m:e>
                        <m:r>
                          <a:rPr lang="es-ES" sz="2400" i="1">
                            <a:solidFill>
                              <a:srgbClr val="000000"/>
                            </a:solidFill>
                            <a:latin typeface="Cambria Math" panose="02040503050406030204" pitchFamily="18" charset="0"/>
                          </a:rPr>
                          <m:t>𝑃</m:t>
                        </m:r>
                      </m:e>
                      <m:sub>
                        <m:r>
                          <a:rPr lang="es-ES" sz="2400" b="0" i="1" smtClean="0">
                            <a:solidFill>
                              <a:srgbClr val="000000"/>
                            </a:solidFill>
                            <a:latin typeface="Cambria Math" panose="02040503050406030204" pitchFamily="18" charset="0"/>
                          </a:rPr>
                          <m:t>2</m:t>
                        </m:r>
                      </m:sub>
                    </m:sSub>
                    <m:r>
                      <a:rPr lang="es-ES" sz="2400" b="0" i="1" smtClean="0">
                        <a:solidFill>
                          <a:srgbClr val="000000"/>
                        </a:solidFill>
                        <a:latin typeface="Cambria Math" panose="02040503050406030204" pitchFamily="18" charset="0"/>
                      </a:rPr>
                      <m:t>, …,</m:t>
                    </m:r>
                    <m:sSub>
                      <m:sSubPr>
                        <m:ctrlPr>
                          <a:rPr lang="en-US" sz="2400" i="1">
                            <a:solidFill>
                              <a:srgbClr val="000000"/>
                            </a:solidFill>
                            <a:latin typeface="Cambria Math" panose="02040503050406030204" pitchFamily="18" charset="0"/>
                          </a:rPr>
                        </m:ctrlPr>
                      </m:sSubPr>
                      <m:e>
                        <m:r>
                          <a:rPr lang="es-ES" sz="2400" i="1">
                            <a:solidFill>
                              <a:srgbClr val="000000"/>
                            </a:solidFill>
                            <a:latin typeface="Cambria Math" panose="02040503050406030204" pitchFamily="18" charset="0"/>
                          </a:rPr>
                          <m:t>𝑃</m:t>
                        </m:r>
                      </m:e>
                      <m:sub>
                        <m:r>
                          <a:rPr lang="es-ES" sz="2400" b="0" i="1" smtClean="0">
                            <a:solidFill>
                              <a:srgbClr val="000000"/>
                            </a:solidFill>
                            <a:latin typeface="Cambria Math" panose="02040503050406030204" pitchFamily="18" charset="0"/>
                          </a:rPr>
                          <m:t>𝑘</m:t>
                        </m:r>
                      </m:sub>
                    </m:sSub>
                  </m:oMath>
                </a14:m>
                <a:endParaRPr lang="en-US" sz="2400" b="0" i="0" dirty="0">
                  <a:solidFill>
                    <a:srgbClr val="000000"/>
                  </a:solidFill>
                  <a:effectLst/>
                  <a:latin typeface="CMSS10"/>
                </a:endParaRPr>
              </a:p>
              <a:p>
                <a:pPr marL="457200" indent="-457200">
                  <a:buFont typeface="+mj-lt"/>
                  <a:buAutoNum type="arabicPeriod"/>
                </a:pPr>
                <a:r>
                  <a:rPr lang="en-US" sz="2400" b="0" i="0" dirty="0">
                    <a:solidFill>
                      <a:srgbClr val="000000"/>
                    </a:solidFill>
                    <a:effectLst/>
                    <a:latin typeface="CMSS10"/>
                  </a:rPr>
                  <a:t>With each permutation, the scheme of sub-matrices is carried out to obtain </a:t>
                </a:r>
                <a14:m>
                  <m:oMath xmlns:m="http://schemas.openxmlformats.org/officeDocument/2006/math">
                    <m:r>
                      <a:rPr lang="es-ES" sz="2400" b="0" i="1" dirty="0" smtClean="0">
                        <a:solidFill>
                          <a:srgbClr val="000000"/>
                        </a:solidFill>
                        <a:effectLst/>
                        <a:latin typeface="Cambria Math" panose="02040503050406030204" pitchFamily="18" charset="0"/>
                      </a:rPr>
                      <m:t>𝑘</m:t>
                    </m:r>
                  </m:oMath>
                </a14:m>
                <a:r>
                  <a:rPr lang="en-US" sz="2400" b="0" i="0" dirty="0">
                    <a:solidFill>
                      <a:srgbClr val="000000"/>
                    </a:solidFill>
                    <a:effectLst/>
                    <a:latin typeface="CMSS10"/>
                  </a:rPr>
                  <a:t> recovered signals:  </a:t>
                </a:r>
                <a14:m>
                  <m:oMath xmlns:m="http://schemas.openxmlformats.org/officeDocument/2006/math">
                    <m:acc>
                      <m:accPr>
                        <m:chr m:val="̂"/>
                        <m:ctrlPr>
                          <a:rPr lang="en-US" sz="2400" b="0" i="1" smtClean="0">
                            <a:solidFill>
                              <a:srgbClr val="000000"/>
                            </a:solidFill>
                            <a:effectLst/>
                            <a:latin typeface="Cambria Math" panose="02040503050406030204" pitchFamily="18" charset="0"/>
                          </a:rPr>
                        </m:ctrlPr>
                      </m:accPr>
                      <m:e>
                        <m:sSub>
                          <m:sSubPr>
                            <m:ctrlPr>
                              <a:rPr lang="en-US" sz="2400" b="0" i="1" smtClean="0">
                                <a:solidFill>
                                  <a:srgbClr val="000000"/>
                                </a:solidFill>
                                <a:effectLst/>
                                <a:latin typeface="Cambria Math" panose="02040503050406030204" pitchFamily="18" charset="0"/>
                              </a:rPr>
                            </m:ctrlPr>
                          </m:sSubPr>
                          <m:e>
                            <m:r>
                              <a:rPr lang="es-ES" sz="2400" b="0" i="1" smtClean="0">
                                <a:solidFill>
                                  <a:srgbClr val="000000"/>
                                </a:solidFill>
                                <a:effectLst/>
                                <a:latin typeface="Cambria Math" panose="02040503050406030204" pitchFamily="18" charset="0"/>
                              </a:rPr>
                              <m:t>𝑦</m:t>
                            </m:r>
                          </m:e>
                          <m:sub>
                            <m:r>
                              <a:rPr lang="es-ES" sz="2400" b="0" i="1" smtClean="0">
                                <a:solidFill>
                                  <a:srgbClr val="000000"/>
                                </a:solidFill>
                                <a:effectLst/>
                                <a:latin typeface="Cambria Math" panose="02040503050406030204" pitchFamily="18" charset="0"/>
                              </a:rPr>
                              <m:t>1</m:t>
                            </m:r>
                          </m:sub>
                        </m:sSub>
                      </m:e>
                    </m:acc>
                  </m:oMath>
                </a14:m>
                <a:r>
                  <a:rPr lang="en-US" sz="2400" b="0" i="0" dirty="0">
                    <a:solidFill>
                      <a:srgbClr val="000000"/>
                    </a:solidFill>
                    <a:effectLst/>
                    <a:latin typeface="CMSS10"/>
                  </a:rPr>
                  <a:t>, </a:t>
                </a:r>
                <a14:m>
                  <m:oMath xmlns:m="http://schemas.openxmlformats.org/officeDocument/2006/math">
                    <m:acc>
                      <m:accPr>
                        <m:chr m:val="̂"/>
                        <m:ctrlPr>
                          <a:rPr lang="en-US" sz="2400" i="1">
                            <a:solidFill>
                              <a:srgbClr val="000000"/>
                            </a:solidFill>
                            <a:latin typeface="Cambria Math" panose="02040503050406030204" pitchFamily="18" charset="0"/>
                          </a:rPr>
                        </m:ctrlPr>
                      </m:accPr>
                      <m:e>
                        <m:sSub>
                          <m:sSubPr>
                            <m:ctrlPr>
                              <a:rPr lang="en-US" sz="2400" i="1">
                                <a:solidFill>
                                  <a:srgbClr val="000000"/>
                                </a:solidFill>
                                <a:latin typeface="Cambria Math" panose="02040503050406030204" pitchFamily="18" charset="0"/>
                              </a:rPr>
                            </m:ctrlPr>
                          </m:sSubPr>
                          <m:e>
                            <m:r>
                              <a:rPr lang="es-ES" sz="2400" i="1">
                                <a:solidFill>
                                  <a:srgbClr val="000000"/>
                                </a:solidFill>
                                <a:latin typeface="Cambria Math" panose="02040503050406030204" pitchFamily="18" charset="0"/>
                              </a:rPr>
                              <m:t>𝑦</m:t>
                            </m:r>
                          </m:e>
                          <m:sub>
                            <m:r>
                              <a:rPr lang="es-ES" sz="2400" b="0" i="1" smtClean="0">
                                <a:solidFill>
                                  <a:srgbClr val="000000"/>
                                </a:solidFill>
                                <a:latin typeface="Cambria Math" panose="02040503050406030204" pitchFamily="18" charset="0"/>
                              </a:rPr>
                              <m:t>2</m:t>
                            </m:r>
                          </m:sub>
                        </m:sSub>
                      </m:e>
                    </m:acc>
                  </m:oMath>
                </a14:m>
                <a:r>
                  <a:rPr lang="en-US" sz="2400" b="0" i="0" dirty="0">
                    <a:solidFill>
                      <a:srgbClr val="000000"/>
                    </a:solidFill>
                    <a:effectLst/>
                    <a:latin typeface="CMSS10"/>
                  </a:rPr>
                  <a:t>, … , </a:t>
                </a:r>
                <a14:m>
                  <m:oMath xmlns:m="http://schemas.openxmlformats.org/officeDocument/2006/math">
                    <m:acc>
                      <m:accPr>
                        <m:chr m:val="̂"/>
                        <m:ctrlPr>
                          <a:rPr lang="en-US" sz="2400" i="1">
                            <a:solidFill>
                              <a:srgbClr val="000000"/>
                            </a:solidFill>
                            <a:latin typeface="Cambria Math" panose="02040503050406030204" pitchFamily="18" charset="0"/>
                          </a:rPr>
                        </m:ctrlPr>
                      </m:accPr>
                      <m:e>
                        <m:sSub>
                          <m:sSubPr>
                            <m:ctrlPr>
                              <a:rPr lang="en-US" sz="2400" i="1">
                                <a:solidFill>
                                  <a:srgbClr val="000000"/>
                                </a:solidFill>
                                <a:latin typeface="Cambria Math" panose="02040503050406030204" pitchFamily="18" charset="0"/>
                              </a:rPr>
                            </m:ctrlPr>
                          </m:sSubPr>
                          <m:e>
                            <m:r>
                              <a:rPr lang="es-ES" sz="2400" i="1">
                                <a:solidFill>
                                  <a:srgbClr val="000000"/>
                                </a:solidFill>
                                <a:latin typeface="Cambria Math" panose="02040503050406030204" pitchFamily="18" charset="0"/>
                              </a:rPr>
                              <m:t>𝑦</m:t>
                            </m:r>
                          </m:e>
                          <m:sub>
                            <m:r>
                              <a:rPr lang="es-ES" sz="2400" b="0" i="1" smtClean="0">
                                <a:solidFill>
                                  <a:srgbClr val="000000"/>
                                </a:solidFill>
                                <a:latin typeface="Cambria Math" panose="02040503050406030204" pitchFamily="18" charset="0"/>
                              </a:rPr>
                              <m:t>𝑘</m:t>
                            </m:r>
                          </m:sub>
                        </m:sSub>
                      </m:e>
                    </m:acc>
                  </m:oMath>
                </a14:m>
                <a:endParaRPr lang="en-US" sz="2400" b="0" i="0" dirty="0">
                  <a:solidFill>
                    <a:srgbClr val="000000"/>
                  </a:solidFill>
                  <a:effectLst/>
                  <a:latin typeface="CMSS10"/>
                </a:endParaRPr>
              </a:p>
              <a:p>
                <a:pPr marL="457200" indent="-457200">
                  <a:buFont typeface="+mj-lt"/>
                  <a:buAutoNum type="arabicPeriod"/>
                </a:pPr>
                <a:r>
                  <a:rPr lang="en-US" sz="2400" b="0" i="0" dirty="0">
                    <a:solidFill>
                      <a:srgbClr val="000000"/>
                    </a:solidFill>
                    <a:effectLst/>
                    <a:latin typeface="CMSS10"/>
                  </a:rPr>
                  <a:t>These signals are averaged and </a:t>
                </a:r>
                <a14:m>
                  <m:oMath xmlns:m="http://schemas.openxmlformats.org/officeDocument/2006/math">
                    <m:acc>
                      <m:accPr>
                        <m:chr m:val="̂"/>
                        <m:ctrlPr>
                          <a:rPr lang="en-US" sz="2400" b="0" i="1" dirty="0" smtClean="0">
                            <a:solidFill>
                              <a:srgbClr val="000000"/>
                            </a:solidFill>
                            <a:effectLst/>
                            <a:latin typeface="Cambria Math" panose="02040503050406030204" pitchFamily="18" charset="0"/>
                          </a:rPr>
                        </m:ctrlPr>
                      </m:accPr>
                      <m:e>
                        <m:r>
                          <a:rPr lang="es-ES" sz="2400" b="0" i="1" dirty="0" smtClean="0">
                            <a:solidFill>
                              <a:srgbClr val="000000"/>
                            </a:solidFill>
                            <a:effectLst/>
                            <a:latin typeface="Cambria Math" panose="02040503050406030204" pitchFamily="18" charset="0"/>
                          </a:rPr>
                          <m:t>𝑦</m:t>
                        </m:r>
                      </m:e>
                    </m:acc>
                  </m:oMath>
                </a14:m>
                <a:r>
                  <a:rPr lang="en-US" sz="2400" b="0" i="0" dirty="0">
                    <a:solidFill>
                      <a:srgbClr val="000000"/>
                    </a:solidFill>
                    <a:effectLst/>
                    <a:latin typeface="CMSS10"/>
                  </a:rPr>
                  <a:t> is obtained. </a:t>
                </a:r>
                <a:endParaRPr lang="de-DE" sz="2400" dirty="0"/>
              </a:p>
            </p:txBody>
          </p:sp>
        </mc:Choice>
        <mc:Fallback xmlns="">
          <p:sp>
            <p:nvSpPr>
              <p:cNvPr id="5" name="TextBox 4">
                <a:extLst>
                  <a:ext uri="{FF2B5EF4-FFF2-40B4-BE49-F238E27FC236}">
                    <a16:creationId xmlns:a16="http://schemas.microsoft.com/office/drawing/2014/main" id="{C38EB54B-EE8F-4E41-B3D0-BE4B6CA92A85}"/>
                  </a:ext>
                </a:extLst>
              </p:cNvPr>
              <p:cNvSpPr txBox="1">
                <a:spLocks noRot="1" noChangeAspect="1" noMove="1" noResize="1" noEditPoints="1" noAdjustHandles="1" noChangeArrowheads="1" noChangeShapeType="1" noTextEdit="1"/>
              </p:cNvSpPr>
              <p:nvPr/>
            </p:nvSpPr>
            <p:spPr>
              <a:xfrm>
                <a:off x="908538" y="903236"/>
                <a:ext cx="10374922" cy="2352503"/>
              </a:xfrm>
              <a:prstGeom prst="rect">
                <a:avLst/>
              </a:prstGeom>
              <a:blipFill>
                <a:blip r:embed="rId2"/>
                <a:stretch>
                  <a:fillRect l="-940" t="-2332" b="-3368"/>
                </a:stretch>
              </a:blipFill>
            </p:spPr>
            <p:txBody>
              <a:bodyPr/>
              <a:lstStyle/>
              <a:p>
                <a:r>
                  <a:rPr lang="de-DE">
                    <a:noFill/>
                  </a:rPr>
                  <a:t> </a:t>
                </a:r>
              </a:p>
            </p:txBody>
          </p:sp>
        </mc:Fallback>
      </mc:AlternateContent>
      <p:pic>
        <p:nvPicPr>
          <p:cNvPr id="7" name="Picture 6">
            <a:extLst>
              <a:ext uri="{FF2B5EF4-FFF2-40B4-BE49-F238E27FC236}">
                <a16:creationId xmlns:a16="http://schemas.microsoft.com/office/drawing/2014/main" id="{9AB40367-1ED4-4C1D-A0EE-E6FB63937E4A}"/>
              </a:ext>
            </a:extLst>
          </p:cNvPr>
          <p:cNvPicPr>
            <a:picLocks noChangeAspect="1"/>
          </p:cNvPicPr>
          <p:nvPr/>
        </p:nvPicPr>
        <p:blipFill>
          <a:blip r:embed="rId3"/>
          <a:stretch>
            <a:fillRect/>
          </a:stretch>
        </p:blipFill>
        <p:spPr>
          <a:xfrm>
            <a:off x="908538" y="3791174"/>
            <a:ext cx="7753350" cy="495300"/>
          </a:xfrm>
          <a:prstGeom prst="rect">
            <a:avLst/>
          </a:prstGeom>
        </p:spPr>
      </p:pic>
      <p:pic>
        <p:nvPicPr>
          <p:cNvPr id="9" name="Picture 8">
            <a:extLst>
              <a:ext uri="{FF2B5EF4-FFF2-40B4-BE49-F238E27FC236}">
                <a16:creationId xmlns:a16="http://schemas.microsoft.com/office/drawing/2014/main" id="{BACA673D-07A0-4257-8832-D4F918CB4522}"/>
              </a:ext>
            </a:extLst>
          </p:cNvPr>
          <p:cNvPicPr>
            <a:picLocks noChangeAspect="1"/>
          </p:cNvPicPr>
          <p:nvPr/>
        </p:nvPicPr>
        <p:blipFill>
          <a:blip r:embed="rId4"/>
          <a:stretch>
            <a:fillRect/>
          </a:stretch>
        </p:blipFill>
        <p:spPr>
          <a:xfrm>
            <a:off x="911470" y="4961186"/>
            <a:ext cx="8001000" cy="581025"/>
          </a:xfrm>
          <a:prstGeom prst="rect">
            <a:avLst/>
          </a:prstGeom>
        </p:spPr>
      </p:pic>
    </p:spTree>
    <p:extLst>
      <p:ext uri="{BB962C8B-B14F-4D97-AF65-F5344CB8AC3E}">
        <p14:creationId xmlns:p14="http://schemas.microsoft.com/office/powerpoint/2010/main" val="3208935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586B08-149A-41C4-B04E-671100154495}"/>
              </a:ext>
            </a:extLst>
          </p:cNvPr>
          <p:cNvSpPr txBox="1"/>
          <p:nvPr/>
        </p:nvSpPr>
        <p:spPr>
          <a:xfrm>
            <a:off x="4448908" y="6396335"/>
            <a:ext cx="3294184" cy="461665"/>
          </a:xfrm>
          <a:prstGeom prst="rect">
            <a:avLst/>
          </a:prstGeom>
          <a:noFill/>
        </p:spPr>
        <p:txBody>
          <a:bodyPr wrap="square" rtlCol="0">
            <a:spAutoFit/>
          </a:bodyPr>
          <a:lstStyle/>
          <a:p>
            <a:pPr algn="ctr"/>
            <a:r>
              <a:rPr lang="es-ES" sz="2400" b="1" dirty="0"/>
              <a:t>ACA 2024</a:t>
            </a:r>
            <a:endParaRPr lang="de-DE" sz="2400" b="1" dirty="0"/>
          </a:p>
        </p:txBody>
      </p:sp>
      <p:sp>
        <p:nvSpPr>
          <p:cNvPr id="3" name="TextBox 2">
            <a:extLst>
              <a:ext uri="{FF2B5EF4-FFF2-40B4-BE49-F238E27FC236}">
                <a16:creationId xmlns:a16="http://schemas.microsoft.com/office/drawing/2014/main" id="{55E5B22F-7AE1-4AC4-9AB4-911B56D8BC29}"/>
              </a:ext>
            </a:extLst>
          </p:cNvPr>
          <p:cNvSpPr txBox="1"/>
          <p:nvPr/>
        </p:nvSpPr>
        <p:spPr>
          <a:xfrm>
            <a:off x="908538" y="95355"/>
            <a:ext cx="10374923" cy="523220"/>
          </a:xfrm>
          <a:prstGeom prst="rect">
            <a:avLst/>
          </a:prstGeom>
          <a:noFill/>
        </p:spPr>
        <p:txBody>
          <a:bodyPr wrap="square" rtlCol="0">
            <a:spAutoFit/>
          </a:bodyPr>
          <a:lstStyle/>
          <a:p>
            <a:pPr algn="ctr"/>
            <a:r>
              <a:rPr lang="en-US" sz="2800" b="1" dirty="0"/>
              <a:t>CASE STUDY 1: KNOWN REAL IMAGE</a:t>
            </a:r>
            <a:endParaRPr lang="de-DE" sz="2800" b="1" dirty="0"/>
          </a:p>
        </p:txBody>
      </p:sp>
      <p:sp>
        <p:nvSpPr>
          <p:cNvPr id="6" name="TextBox 5">
            <a:extLst>
              <a:ext uri="{FF2B5EF4-FFF2-40B4-BE49-F238E27FC236}">
                <a16:creationId xmlns:a16="http://schemas.microsoft.com/office/drawing/2014/main" id="{C2392A8B-89ED-4F0E-9423-A750A24F53A7}"/>
              </a:ext>
            </a:extLst>
          </p:cNvPr>
          <p:cNvSpPr txBox="1"/>
          <p:nvPr/>
        </p:nvSpPr>
        <p:spPr>
          <a:xfrm>
            <a:off x="679938" y="855785"/>
            <a:ext cx="10046677" cy="461665"/>
          </a:xfrm>
          <a:prstGeom prst="rect">
            <a:avLst/>
          </a:prstGeom>
          <a:noFill/>
        </p:spPr>
        <p:txBody>
          <a:bodyPr wrap="square" rtlCol="0">
            <a:spAutoFit/>
          </a:bodyPr>
          <a:lstStyle/>
          <a:p>
            <a:r>
              <a:rPr lang="es-ES" sz="2400" dirty="0"/>
              <a:t>Berkeley </a:t>
            </a:r>
            <a:r>
              <a:rPr lang="es-ES" sz="2400" dirty="0" err="1"/>
              <a:t>Collection</a:t>
            </a:r>
            <a:r>
              <a:rPr lang="es-ES" sz="2400" dirty="0"/>
              <a:t>: 26 </a:t>
            </a:r>
            <a:r>
              <a:rPr lang="es-ES" sz="2400" dirty="0" err="1"/>
              <a:t>images</a:t>
            </a:r>
            <a:endParaRPr lang="de-DE" sz="2400" dirty="0"/>
          </a:p>
        </p:txBody>
      </p:sp>
      <p:sp>
        <p:nvSpPr>
          <p:cNvPr id="7" name="TextBox 6">
            <a:extLst>
              <a:ext uri="{FF2B5EF4-FFF2-40B4-BE49-F238E27FC236}">
                <a16:creationId xmlns:a16="http://schemas.microsoft.com/office/drawing/2014/main" id="{22B3FED8-EFF3-48FB-823A-1FE2D9E71ED0}"/>
              </a:ext>
            </a:extLst>
          </p:cNvPr>
          <p:cNvSpPr txBox="1"/>
          <p:nvPr/>
        </p:nvSpPr>
        <p:spPr>
          <a:xfrm>
            <a:off x="679937" y="1529917"/>
            <a:ext cx="10046677" cy="461665"/>
          </a:xfrm>
          <a:prstGeom prst="rect">
            <a:avLst/>
          </a:prstGeom>
          <a:noFill/>
        </p:spPr>
        <p:txBody>
          <a:bodyPr wrap="square" rtlCol="0">
            <a:spAutoFit/>
          </a:bodyPr>
          <a:lstStyle/>
          <a:p>
            <a:r>
              <a:rPr lang="en-US" sz="2400" dirty="0"/>
              <a:t>Used masks: Random, 80 % missing pixels</a:t>
            </a:r>
            <a:endParaRPr lang="de-DE" sz="2400" dirty="0"/>
          </a:p>
        </p:txBody>
      </p:sp>
      <p:sp>
        <p:nvSpPr>
          <p:cNvPr id="12" name="Rectángulo 11">
            <a:extLst>
              <a:ext uri="{FF2B5EF4-FFF2-40B4-BE49-F238E27FC236}">
                <a16:creationId xmlns:a16="http://schemas.microsoft.com/office/drawing/2014/main" id="{876528C3-6D70-38DC-F9BE-C537D55C03F6}"/>
              </a:ext>
            </a:extLst>
          </p:cNvPr>
          <p:cNvSpPr/>
          <p:nvPr/>
        </p:nvSpPr>
        <p:spPr>
          <a:xfrm>
            <a:off x="777240" y="2083915"/>
            <a:ext cx="10637520" cy="257415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U" dirty="0"/>
          </a:p>
        </p:txBody>
      </p:sp>
      <p:sp>
        <p:nvSpPr>
          <p:cNvPr id="10" name="TextBox 9">
            <a:extLst>
              <a:ext uri="{FF2B5EF4-FFF2-40B4-BE49-F238E27FC236}">
                <a16:creationId xmlns:a16="http://schemas.microsoft.com/office/drawing/2014/main" id="{18B59830-91C5-4179-BEEC-9EEFE3200AB2}"/>
              </a:ext>
            </a:extLst>
          </p:cNvPr>
          <p:cNvSpPr txBox="1"/>
          <p:nvPr/>
        </p:nvSpPr>
        <p:spPr>
          <a:xfrm>
            <a:off x="697520" y="4774086"/>
            <a:ext cx="10046677" cy="830997"/>
          </a:xfrm>
          <a:prstGeom prst="rect">
            <a:avLst/>
          </a:prstGeom>
          <a:noFill/>
        </p:spPr>
        <p:txBody>
          <a:bodyPr wrap="square" rtlCol="0">
            <a:spAutoFit/>
          </a:bodyPr>
          <a:lstStyle/>
          <a:p>
            <a:r>
              <a:rPr lang="en-US" sz="2400" dirty="0"/>
              <a:t>Comparisons: TELEA and NS for both groups.   </a:t>
            </a:r>
          </a:p>
          <a:p>
            <a:r>
              <a:rPr lang="en-US" sz="2400" dirty="0"/>
              <a:t>PSNR measure to evaluate the quality of the restorations.</a:t>
            </a:r>
            <a:endParaRPr lang="de-DE" sz="2400" dirty="0"/>
          </a:p>
        </p:txBody>
      </p:sp>
      <mc:AlternateContent xmlns:mc="http://schemas.openxmlformats.org/markup-compatibility/2006" xmlns:a14="http://schemas.microsoft.com/office/drawing/2010/main">
        <mc:Choice Requires="a14">
          <p:graphicFrame>
            <p:nvGraphicFramePr>
              <p:cNvPr id="4" name="Tabla 3">
                <a:extLst>
                  <a:ext uri="{FF2B5EF4-FFF2-40B4-BE49-F238E27FC236}">
                    <a16:creationId xmlns:a16="http://schemas.microsoft.com/office/drawing/2014/main" id="{1A0462A7-7606-954C-B2FA-6F3C35E8F0CA}"/>
                  </a:ext>
                </a:extLst>
              </p:cNvPr>
              <p:cNvGraphicFramePr>
                <a:graphicFrameLocks noGrp="1"/>
              </p:cNvGraphicFramePr>
              <p:nvPr>
                <p:extLst>
                  <p:ext uri="{D42A27DB-BD31-4B8C-83A1-F6EECF244321}">
                    <p14:modId xmlns:p14="http://schemas.microsoft.com/office/powerpoint/2010/main" val="2461915169"/>
                  </p:ext>
                </p:extLst>
              </p:nvPr>
            </p:nvGraphicFramePr>
            <p:xfrm>
              <a:off x="1248898" y="3055327"/>
              <a:ext cx="4206240" cy="1485901"/>
            </p:xfrm>
            <a:graphic>
              <a:graphicData uri="http://schemas.openxmlformats.org/drawingml/2006/table">
                <a:tbl>
                  <a:tblPr firstRow="1" bandRow="1">
                    <a:tableStyleId>{72833802-FEF1-4C79-8D5D-14CF1EAF98D9}</a:tableStyleId>
                  </a:tblPr>
                  <a:tblGrid>
                    <a:gridCol w="841248">
                      <a:extLst>
                        <a:ext uri="{9D8B030D-6E8A-4147-A177-3AD203B41FA5}">
                          <a16:colId xmlns:a16="http://schemas.microsoft.com/office/drawing/2014/main" val="3979620515"/>
                        </a:ext>
                      </a:extLst>
                    </a:gridCol>
                    <a:gridCol w="841248">
                      <a:extLst>
                        <a:ext uri="{9D8B030D-6E8A-4147-A177-3AD203B41FA5}">
                          <a16:colId xmlns:a16="http://schemas.microsoft.com/office/drawing/2014/main" val="1017460889"/>
                        </a:ext>
                      </a:extLst>
                    </a:gridCol>
                    <a:gridCol w="841248">
                      <a:extLst>
                        <a:ext uri="{9D8B030D-6E8A-4147-A177-3AD203B41FA5}">
                          <a16:colId xmlns:a16="http://schemas.microsoft.com/office/drawing/2014/main" val="3974766494"/>
                        </a:ext>
                      </a:extLst>
                    </a:gridCol>
                    <a:gridCol w="841248">
                      <a:extLst>
                        <a:ext uri="{9D8B030D-6E8A-4147-A177-3AD203B41FA5}">
                          <a16:colId xmlns:a16="http://schemas.microsoft.com/office/drawing/2014/main" val="1540818699"/>
                        </a:ext>
                      </a:extLst>
                    </a:gridCol>
                    <a:gridCol w="841248">
                      <a:extLst>
                        <a:ext uri="{9D8B030D-6E8A-4147-A177-3AD203B41FA5}">
                          <a16:colId xmlns:a16="http://schemas.microsoft.com/office/drawing/2014/main" val="2161394126"/>
                        </a:ext>
                      </a:extLst>
                    </a:gridCol>
                  </a:tblGrid>
                  <a:tr h="370840">
                    <a:tc>
                      <a:txBody>
                        <a:bodyPr/>
                        <a:lstStyle/>
                        <a:p>
                          <a:pPr algn="ctr"/>
                          <a:r>
                            <a:rPr lang="es-ES" dirty="0" err="1"/>
                            <a:t>Iter</a:t>
                          </a:r>
                          <a:r>
                            <a:rPr lang="es-ES" dirty="0"/>
                            <a:t>.</a:t>
                          </a:r>
                          <a:endParaRPr lang="es-CU" dirty="0"/>
                        </a:p>
                      </a:txBody>
                      <a:tcPr/>
                    </a:tc>
                    <a:tc>
                      <a:txBody>
                        <a:bodyPr/>
                        <a:lstStyle/>
                        <a:p>
                          <a:pPr algn="ctr"/>
                          <a14:m>
                            <m:oMathPara xmlns:m="http://schemas.openxmlformats.org/officeDocument/2006/math">
                              <m:oMathParaPr>
                                <m:jc m:val="centerGroup"/>
                              </m:oMathParaPr>
                              <m:oMath xmlns:m="http://schemas.openxmlformats.org/officeDocument/2006/math">
                                <m:r>
                                  <a:rPr lang="es-ES" b="1" smtClean="0">
                                    <a:latin typeface="Cambria Math" panose="02040503050406030204" pitchFamily="18" charset="0"/>
                                  </a:rPr>
                                  <m:t>𝑲</m:t>
                                </m:r>
                              </m:oMath>
                            </m:oMathPara>
                          </a14:m>
                          <a:endParaRPr lang="es-CU" i="1" dirty="0"/>
                        </a:p>
                      </a:txBody>
                      <a:tcPr/>
                    </a:tc>
                    <a:tc>
                      <a:txBody>
                        <a:bodyPr/>
                        <a:lstStyle/>
                        <a:p>
                          <a:pPr algn="ctr"/>
                          <a14:m>
                            <m:oMathPara xmlns:m="http://schemas.openxmlformats.org/officeDocument/2006/math">
                              <m:oMathParaPr>
                                <m:jc m:val="centerGroup"/>
                              </m:oMathParaPr>
                              <m:oMath xmlns:m="http://schemas.openxmlformats.org/officeDocument/2006/math">
                                <m:rad>
                                  <m:radPr>
                                    <m:degHide m:val="on"/>
                                    <m:ctrlPr>
                                      <a:rPr lang="es-CU" i="1" smtClean="0">
                                        <a:solidFill>
                                          <a:schemeClr val="bg1"/>
                                        </a:solidFill>
                                        <a:latin typeface="Cambria Math" panose="02040503050406030204" pitchFamily="18" charset="0"/>
                                      </a:rPr>
                                    </m:ctrlPr>
                                  </m:radPr>
                                  <m:deg/>
                                  <m:e>
                                    <m:r>
                                      <a:rPr lang="es-CU" smtClean="0">
                                        <a:solidFill>
                                          <a:schemeClr val="bg1"/>
                                        </a:solidFill>
                                        <a:latin typeface="Cambria Math" panose="02040503050406030204" pitchFamily="18" charset="0"/>
                                      </a:rPr>
                                      <m:t>𝑛</m:t>
                                    </m:r>
                                  </m:e>
                                </m:rad>
                              </m:oMath>
                            </m:oMathPara>
                          </a14:m>
                          <a:endParaRPr lang="es-CU" dirty="0"/>
                        </a:p>
                      </a:txBody>
                      <a:tcPr/>
                    </a:tc>
                    <a:tc>
                      <a:txBody>
                        <a:bodyPr/>
                        <a:lstStyle/>
                        <a:p>
                          <a:pPr algn="ctr"/>
                          <a14:m>
                            <m:oMathPara xmlns:m="http://schemas.openxmlformats.org/officeDocument/2006/math">
                              <m:oMathParaPr>
                                <m:jc m:val="centerGroup"/>
                              </m:oMathParaPr>
                              <m:oMath xmlns:m="http://schemas.openxmlformats.org/officeDocument/2006/math">
                                <m:r>
                                  <a:rPr lang="es-ES" b="1" smtClean="0">
                                    <a:solidFill>
                                      <a:schemeClr val="bg1"/>
                                    </a:solidFill>
                                    <a:latin typeface="Cambria Math" panose="02040503050406030204" pitchFamily="18" charset="0"/>
                                  </a:rPr>
                                  <m:t>𝑩</m:t>
                                </m:r>
                              </m:oMath>
                            </m:oMathPara>
                          </a14:m>
                          <a:endParaRPr lang="es-CU" dirty="0"/>
                        </a:p>
                      </a:txBody>
                      <a:tcPr/>
                    </a:tc>
                    <a:tc>
                      <a:txBody>
                        <a:bodyPr/>
                        <a:lstStyle/>
                        <a:p>
                          <a:pPr algn="ctr"/>
                          <a14:m>
                            <m:oMathPara xmlns:m="http://schemas.openxmlformats.org/officeDocument/2006/math">
                              <m:oMathParaPr>
                                <m:jc m:val="centerGroup"/>
                              </m:oMathParaPr>
                              <m:oMath xmlns:m="http://schemas.openxmlformats.org/officeDocument/2006/math">
                                <m:r>
                                  <a:rPr lang="es-CU" smtClean="0">
                                    <a:latin typeface="Cambria Math" panose="02040503050406030204" pitchFamily="18" charset="0"/>
                                  </a:rPr>
                                  <m:t>𝝐</m:t>
                                </m:r>
                              </m:oMath>
                            </m:oMathPara>
                          </a14:m>
                          <a:endParaRPr lang="es-CU" dirty="0"/>
                        </a:p>
                      </a:txBody>
                      <a:tcPr/>
                    </a:tc>
                    <a:extLst>
                      <a:ext uri="{0D108BD9-81ED-4DB2-BD59-A6C34878D82A}">
                        <a16:rowId xmlns:a16="http://schemas.microsoft.com/office/drawing/2014/main" val="2021157098"/>
                      </a:ext>
                    </a:extLst>
                  </a:tr>
                  <a:tr h="370840">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𝟏</m:t>
                                </m:r>
                              </m:oMath>
                            </m:oMathPara>
                          </a14:m>
                          <a:endParaRPr lang="es-CU" b="1" dirty="0"/>
                        </a:p>
                      </a:txBody>
                      <a:tcPr/>
                    </a:tc>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𝟏𝟎</m:t>
                                </m:r>
                              </m:oMath>
                            </m:oMathPara>
                          </a14:m>
                          <a:endParaRPr lang="es-CU" b="1" dirty="0"/>
                        </a:p>
                      </a:txBody>
                      <a:tcPr/>
                    </a:tc>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𝟓</m:t>
                                </m:r>
                              </m:oMath>
                            </m:oMathPara>
                          </a14:m>
                          <a:endParaRPr lang="es-CU" b="1" dirty="0"/>
                        </a:p>
                      </a:txBody>
                      <a:tcPr/>
                    </a:tc>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𝟔</m:t>
                                </m:r>
                              </m:oMath>
                            </m:oMathPara>
                          </a14:m>
                          <a:endParaRPr lang="es-CU" b="1"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s-CU" b="1" i="1" smtClean="0">
                                        <a:latin typeface="Cambria Math" panose="02040503050406030204" pitchFamily="18" charset="0"/>
                                      </a:rPr>
                                    </m:ctrlPr>
                                  </m:sSupPr>
                                  <m:e>
                                    <m:r>
                                      <a:rPr lang="es-ES" b="1" i="1" smtClean="0">
                                        <a:latin typeface="Cambria Math" panose="02040503050406030204" pitchFamily="18" charset="0"/>
                                      </a:rPr>
                                      <m:t>𝟏𝟎</m:t>
                                    </m:r>
                                  </m:e>
                                  <m:sup>
                                    <m:r>
                                      <a:rPr lang="es-ES" b="1" i="1" smtClean="0">
                                        <a:latin typeface="Cambria Math" panose="02040503050406030204" pitchFamily="18" charset="0"/>
                                      </a:rPr>
                                      <m:t>𝟒</m:t>
                                    </m:r>
                                  </m:sup>
                                </m:sSup>
                              </m:oMath>
                            </m:oMathPara>
                          </a14:m>
                          <a:endParaRPr lang="es-CU" b="1" dirty="0"/>
                        </a:p>
                      </a:txBody>
                      <a:tcPr/>
                    </a:tc>
                    <a:extLst>
                      <a:ext uri="{0D108BD9-81ED-4DB2-BD59-A6C34878D82A}">
                        <a16:rowId xmlns:a16="http://schemas.microsoft.com/office/drawing/2014/main" val="2632887754"/>
                      </a:ext>
                    </a:extLst>
                  </a:tr>
                  <a:tr h="370840">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𝟐</m:t>
                                </m:r>
                              </m:oMath>
                            </m:oMathPara>
                          </a14:m>
                          <a:endParaRPr lang="es-CU" b="1" dirty="0"/>
                        </a:p>
                      </a:txBody>
                      <a:tcPr/>
                    </a:tc>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𝟏𝟎</m:t>
                                </m:r>
                              </m:oMath>
                            </m:oMathPara>
                          </a14:m>
                          <a:endParaRPr lang="es-CU" b="1" dirty="0"/>
                        </a:p>
                      </a:txBody>
                      <a:tcPr/>
                    </a:tc>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𝟒</m:t>
                                </m:r>
                              </m:oMath>
                            </m:oMathPara>
                          </a14:m>
                          <a:endParaRPr lang="es-CU" b="1" dirty="0"/>
                        </a:p>
                      </a:txBody>
                      <a:tcPr/>
                    </a:tc>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𝟕</m:t>
                                </m:r>
                              </m:oMath>
                            </m:oMathPara>
                          </a14:m>
                          <a:endParaRPr lang="es-CU" b="1"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s-CU" b="1" i="1" smtClean="0">
                                        <a:latin typeface="Cambria Math" panose="02040503050406030204" pitchFamily="18" charset="0"/>
                                      </a:rPr>
                                    </m:ctrlPr>
                                  </m:sSupPr>
                                  <m:e>
                                    <m:r>
                                      <a:rPr lang="es-ES" b="1" i="1" smtClean="0">
                                        <a:latin typeface="Cambria Math" panose="02040503050406030204" pitchFamily="18" charset="0"/>
                                      </a:rPr>
                                      <m:t>𝟏𝟎</m:t>
                                    </m:r>
                                  </m:e>
                                  <m:sup>
                                    <m:r>
                                      <a:rPr lang="es-ES" b="1" i="1" smtClean="0">
                                        <a:latin typeface="Cambria Math" panose="02040503050406030204" pitchFamily="18" charset="0"/>
                                      </a:rPr>
                                      <m:t>𝟔</m:t>
                                    </m:r>
                                  </m:sup>
                                </m:sSup>
                              </m:oMath>
                            </m:oMathPara>
                          </a14:m>
                          <a:endParaRPr lang="es-CU" b="1" dirty="0"/>
                        </a:p>
                      </a:txBody>
                      <a:tcPr/>
                    </a:tc>
                    <a:extLst>
                      <a:ext uri="{0D108BD9-81ED-4DB2-BD59-A6C34878D82A}">
                        <a16:rowId xmlns:a16="http://schemas.microsoft.com/office/drawing/2014/main" val="3289798261"/>
                      </a:ext>
                    </a:extLst>
                  </a:tr>
                  <a:tr h="370840">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𝟑</m:t>
                                </m:r>
                              </m:oMath>
                            </m:oMathPara>
                          </a14:m>
                          <a:endParaRPr lang="es-CU" b="1" dirty="0"/>
                        </a:p>
                      </a:txBody>
                      <a:tcPr/>
                    </a:tc>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𝟏𝟎</m:t>
                                </m:r>
                              </m:oMath>
                            </m:oMathPara>
                          </a14:m>
                          <a:endParaRPr lang="es-CU" b="1" dirty="0"/>
                        </a:p>
                      </a:txBody>
                      <a:tcPr/>
                    </a:tc>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𝟒</m:t>
                                </m:r>
                              </m:oMath>
                            </m:oMathPara>
                          </a14:m>
                          <a:endParaRPr lang="es-CU" b="1" dirty="0"/>
                        </a:p>
                      </a:txBody>
                      <a:tcPr/>
                    </a:tc>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𝟖</m:t>
                                </m:r>
                              </m:oMath>
                            </m:oMathPara>
                          </a14:m>
                          <a:endParaRPr lang="es-CU" b="1"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s-CU" b="1" i="1" smtClean="0">
                                        <a:latin typeface="Cambria Math" panose="02040503050406030204" pitchFamily="18" charset="0"/>
                                      </a:rPr>
                                    </m:ctrlPr>
                                  </m:sSupPr>
                                  <m:e>
                                    <m:r>
                                      <a:rPr lang="es-ES" b="1" i="1" smtClean="0">
                                        <a:latin typeface="Cambria Math" panose="02040503050406030204" pitchFamily="18" charset="0"/>
                                      </a:rPr>
                                      <m:t>𝟏𝟎</m:t>
                                    </m:r>
                                  </m:e>
                                  <m:sup>
                                    <m:r>
                                      <a:rPr lang="es-ES" b="1" i="1" smtClean="0">
                                        <a:latin typeface="Cambria Math" panose="02040503050406030204" pitchFamily="18" charset="0"/>
                                      </a:rPr>
                                      <m:t>𝟖</m:t>
                                    </m:r>
                                  </m:sup>
                                </m:sSup>
                              </m:oMath>
                            </m:oMathPara>
                          </a14:m>
                          <a:endParaRPr lang="es-CU" b="1" dirty="0"/>
                        </a:p>
                      </a:txBody>
                      <a:tcPr/>
                    </a:tc>
                    <a:extLst>
                      <a:ext uri="{0D108BD9-81ED-4DB2-BD59-A6C34878D82A}">
                        <a16:rowId xmlns:a16="http://schemas.microsoft.com/office/drawing/2014/main" val="3279130356"/>
                      </a:ext>
                    </a:extLst>
                  </a:tr>
                </a:tbl>
              </a:graphicData>
            </a:graphic>
          </p:graphicFrame>
        </mc:Choice>
        <mc:Fallback xmlns="">
          <p:graphicFrame>
            <p:nvGraphicFramePr>
              <p:cNvPr id="4" name="Tabla 3">
                <a:extLst>
                  <a:ext uri="{FF2B5EF4-FFF2-40B4-BE49-F238E27FC236}">
                    <a16:creationId xmlns:a16="http://schemas.microsoft.com/office/drawing/2014/main" id="{1A0462A7-7606-954C-B2FA-6F3C35E8F0CA}"/>
                  </a:ext>
                </a:extLst>
              </p:cNvPr>
              <p:cNvGraphicFramePr>
                <a:graphicFrameLocks noGrp="1"/>
              </p:cNvGraphicFramePr>
              <p:nvPr>
                <p:extLst>
                  <p:ext uri="{D42A27DB-BD31-4B8C-83A1-F6EECF244321}">
                    <p14:modId xmlns:p14="http://schemas.microsoft.com/office/powerpoint/2010/main" val="2461915169"/>
                  </p:ext>
                </p:extLst>
              </p:nvPr>
            </p:nvGraphicFramePr>
            <p:xfrm>
              <a:off x="1248898" y="3055327"/>
              <a:ext cx="4206240" cy="1485901"/>
            </p:xfrm>
            <a:graphic>
              <a:graphicData uri="http://schemas.openxmlformats.org/drawingml/2006/table">
                <a:tbl>
                  <a:tblPr firstRow="1" bandRow="1">
                    <a:tableStyleId>{72833802-FEF1-4C79-8D5D-14CF1EAF98D9}</a:tableStyleId>
                  </a:tblPr>
                  <a:tblGrid>
                    <a:gridCol w="841248">
                      <a:extLst>
                        <a:ext uri="{9D8B030D-6E8A-4147-A177-3AD203B41FA5}">
                          <a16:colId xmlns:a16="http://schemas.microsoft.com/office/drawing/2014/main" val="3979620515"/>
                        </a:ext>
                      </a:extLst>
                    </a:gridCol>
                    <a:gridCol w="841248">
                      <a:extLst>
                        <a:ext uri="{9D8B030D-6E8A-4147-A177-3AD203B41FA5}">
                          <a16:colId xmlns:a16="http://schemas.microsoft.com/office/drawing/2014/main" val="1017460889"/>
                        </a:ext>
                      </a:extLst>
                    </a:gridCol>
                    <a:gridCol w="841248">
                      <a:extLst>
                        <a:ext uri="{9D8B030D-6E8A-4147-A177-3AD203B41FA5}">
                          <a16:colId xmlns:a16="http://schemas.microsoft.com/office/drawing/2014/main" val="3974766494"/>
                        </a:ext>
                      </a:extLst>
                    </a:gridCol>
                    <a:gridCol w="841248">
                      <a:extLst>
                        <a:ext uri="{9D8B030D-6E8A-4147-A177-3AD203B41FA5}">
                          <a16:colId xmlns:a16="http://schemas.microsoft.com/office/drawing/2014/main" val="1540818699"/>
                        </a:ext>
                      </a:extLst>
                    </a:gridCol>
                    <a:gridCol w="841248">
                      <a:extLst>
                        <a:ext uri="{9D8B030D-6E8A-4147-A177-3AD203B41FA5}">
                          <a16:colId xmlns:a16="http://schemas.microsoft.com/office/drawing/2014/main" val="2161394126"/>
                        </a:ext>
                      </a:extLst>
                    </a:gridCol>
                  </a:tblGrid>
                  <a:tr h="370840">
                    <a:tc>
                      <a:txBody>
                        <a:bodyPr/>
                        <a:lstStyle/>
                        <a:p>
                          <a:pPr algn="ctr"/>
                          <a:r>
                            <a:rPr lang="es-ES" dirty="0" err="1"/>
                            <a:t>Iter</a:t>
                          </a:r>
                          <a:r>
                            <a:rPr lang="es-ES" dirty="0"/>
                            <a:t>.</a:t>
                          </a:r>
                          <a:endParaRPr lang="es-CU" dirty="0"/>
                        </a:p>
                      </a:txBody>
                      <a:tcPr/>
                    </a:tc>
                    <a:tc>
                      <a:txBody>
                        <a:bodyPr/>
                        <a:lstStyle/>
                        <a:p>
                          <a:endParaRPr lang="es-CU"/>
                        </a:p>
                      </a:txBody>
                      <a:tcPr>
                        <a:blipFill>
                          <a:blip r:embed="rId3"/>
                          <a:stretch>
                            <a:fillRect l="-100725" t="-8197" r="-302174" b="-304918"/>
                          </a:stretch>
                        </a:blipFill>
                      </a:tcPr>
                    </a:tc>
                    <a:tc>
                      <a:txBody>
                        <a:bodyPr/>
                        <a:lstStyle/>
                        <a:p>
                          <a:endParaRPr lang="es-CU"/>
                        </a:p>
                      </a:txBody>
                      <a:tcPr>
                        <a:blipFill>
                          <a:blip r:embed="rId3"/>
                          <a:stretch>
                            <a:fillRect l="-199281" t="-8197" r="-200000" b="-304918"/>
                          </a:stretch>
                        </a:blipFill>
                      </a:tcPr>
                    </a:tc>
                    <a:tc>
                      <a:txBody>
                        <a:bodyPr/>
                        <a:lstStyle/>
                        <a:p>
                          <a:endParaRPr lang="es-CU"/>
                        </a:p>
                      </a:txBody>
                      <a:tcPr>
                        <a:blipFill>
                          <a:blip r:embed="rId3"/>
                          <a:stretch>
                            <a:fillRect l="-301449" t="-8197" r="-101449" b="-304918"/>
                          </a:stretch>
                        </a:blipFill>
                      </a:tcPr>
                    </a:tc>
                    <a:tc>
                      <a:txBody>
                        <a:bodyPr/>
                        <a:lstStyle/>
                        <a:p>
                          <a:endParaRPr lang="es-CU"/>
                        </a:p>
                      </a:txBody>
                      <a:tcPr>
                        <a:blipFill>
                          <a:blip r:embed="rId3"/>
                          <a:stretch>
                            <a:fillRect l="-401449" t="-8197" r="-1449" b="-304918"/>
                          </a:stretch>
                        </a:blipFill>
                      </a:tcPr>
                    </a:tc>
                    <a:extLst>
                      <a:ext uri="{0D108BD9-81ED-4DB2-BD59-A6C34878D82A}">
                        <a16:rowId xmlns:a16="http://schemas.microsoft.com/office/drawing/2014/main" val="2021157098"/>
                      </a:ext>
                    </a:extLst>
                  </a:tr>
                  <a:tr h="371221">
                    <a:tc>
                      <a:txBody>
                        <a:bodyPr/>
                        <a:lstStyle/>
                        <a:p>
                          <a:endParaRPr lang="es-CU"/>
                        </a:p>
                      </a:txBody>
                      <a:tcPr>
                        <a:blipFill>
                          <a:blip r:embed="rId3"/>
                          <a:stretch>
                            <a:fillRect l="-725" t="-108197" r="-402174" b="-204918"/>
                          </a:stretch>
                        </a:blipFill>
                      </a:tcPr>
                    </a:tc>
                    <a:tc>
                      <a:txBody>
                        <a:bodyPr/>
                        <a:lstStyle/>
                        <a:p>
                          <a:endParaRPr lang="es-CU"/>
                        </a:p>
                      </a:txBody>
                      <a:tcPr>
                        <a:blipFill>
                          <a:blip r:embed="rId3"/>
                          <a:stretch>
                            <a:fillRect l="-100725" t="-108197" r="-302174" b="-204918"/>
                          </a:stretch>
                        </a:blipFill>
                      </a:tcPr>
                    </a:tc>
                    <a:tc>
                      <a:txBody>
                        <a:bodyPr/>
                        <a:lstStyle/>
                        <a:p>
                          <a:endParaRPr lang="es-CU"/>
                        </a:p>
                      </a:txBody>
                      <a:tcPr>
                        <a:blipFill>
                          <a:blip r:embed="rId3"/>
                          <a:stretch>
                            <a:fillRect l="-199281" t="-108197" r="-200000" b="-204918"/>
                          </a:stretch>
                        </a:blipFill>
                      </a:tcPr>
                    </a:tc>
                    <a:tc>
                      <a:txBody>
                        <a:bodyPr/>
                        <a:lstStyle/>
                        <a:p>
                          <a:endParaRPr lang="es-CU"/>
                        </a:p>
                      </a:txBody>
                      <a:tcPr>
                        <a:blipFill>
                          <a:blip r:embed="rId3"/>
                          <a:stretch>
                            <a:fillRect l="-301449" t="-108197" r="-101449" b="-204918"/>
                          </a:stretch>
                        </a:blipFill>
                      </a:tcPr>
                    </a:tc>
                    <a:tc>
                      <a:txBody>
                        <a:bodyPr/>
                        <a:lstStyle/>
                        <a:p>
                          <a:endParaRPr lang="es-CU"/>
                        </a:p>
                      </a:txBody>
                      <a:tcPr>
                        <a:blipFill>
                          <a:blip r:embed="rId3"/>
                          <a:stretch>
                            <a:fillRect l="-401449" t="-108197" r="-1449" b="-204918"/>
                          </a:stretch>
                        </a:blipFill>
                      </a:tcPr>
                    </a:tc>
                    <a:extLst>
                      <a:ext uri="{0D108BD9-81ED-4DB2-BD59-A6C34878D82A}">
                        <a16:rowId xmlns:a16="http://schemas.microsoft.com/office/drawing/2014/main" val="2632887754"/>
                      </a:ext>
                    </a:extLst>
                  </a:tr>
                  <a:tr h="371920">
                    <a:tc>
                      <a:txBody>
                        <a:bodyPr/>
                        <a:lstStyle/>
                        <a:p>
                          <a:endParaRPr lang="es-CU"/>
                        </a:p>
                      </a:txBody>
                      <a:tcPr>
                        <a:blipFill>
                          <a:blip r:embed="rId3"/>
                          <a:stretch>
                            <a:fillRect l="-725" t="-208197" r="-402174" b="-104918"/>
                          </a:stretch>
                        </a:blipFill>
                      </a:tcPr>
                    </a:tc>
                    <a:tc>
                      <a:txBody>
                        <a:bodyPr/>
                        <a:lstStyle/>
                        <a:p>
                          <a:endParaRPr lang="es-CU"/>
                        </a:p>
                      </a:txBody>
                      <a:tcPr>
                        <a:blipFill>
                          <a:blip r:embed="rId3"/>
                          <a:stretch>
                            <a:fillRect l="-100725" t="-208197" r="-302174" b="-104918"/>
                          </a:stretch>
                        </a:blipFill>
                      </a:tcPr>
                    </a:tc>
                    <a:tc>
                      <a:txBody>
                        <a:bodyPr/>
                        <a:lstStyle/>
                        <a:p>
                          <a:endParaRPr lang="es-CU"/>
                        </a:p>
                      </a:txBody>
                      <a:tcPr>
                        <a:blipFill>
                          <a:blip r:embed="rId3"/>
                          <a:stretch>
                            <a:fillRect l="-199281" t="-208197" r="-200000" b="-104918"/>
                          </a:stretch>
                        </a:blipFill>
                      </a:tcPr>
                    </a:tc>
                    <a:tc>
                      <a:txBody>
                        <a:bodyPr/>
                        <a:lstStyle/>
                        <a:p>
                          <a:endParaRPr lang="es-CU"/>
                        </a:p>
                      </a:txBody>
                      <a:tcPr>
                        <a:blipFill>
                          <a:blip r:embed="rId3"/>
                          <a:stretch>
                            <a:fillRect l="-301449" t="-208197" r="-101449" b="-104918"/>
                          </a:stretch>
                        </a:blipFill>
                      </a:tcPr>
                    </a:tc>
                    <a:tc>
                      <a:txBody>
                        <a:bodyPr/>
                        <a:lstStyle/>
                        <a:p>
                          <a:endParaRPr lang="es-CU"/>
                        </a:p>
                      </a:txBody>
                      <a:tcPr>
                        <a:blipFill>
                          <a:blip r:embed="rId3"/>
                          <a:stretch>
                            <a:fillRect l="-401449" t="-208197" r="-1449" b="-104918"/>
                          </a:stretch>
                        </a:blipFill>
                      </a:tcPr>
                    </a:tc>
                    <a:extLst>
                      <a:ext uri="{0D108BD9-81ED-4DB2-BD59-A6C34878D82A}">
                        <a16:rowId xmlns:a16="http://schemas.microsoft.com/office/drawing/2014/main" val="3289798261"/>
                      </a:ext>
                    </a:extLst>
                  </a:tr>
                  <a:tr h="371920">
                    <a:tc>
                      <a:txBody>
                        <a:bodyPr/>
                        <a:lstStyle/>
                        <a:p>
                          <a:endParaRPr lang="es-CU"/>
                        </a:p>
                      </a:txBody>
                      <a:tcPr>
                        <a:blipFill>
                          <a:blip r:embed="rId3"/>
                          <a:stretch>
                            <a:fillRect l="-725" t="-308197" r="-402174" b="-4918"/>
                          </a:stretch>
                        </a:blipFill>
                      </a:tcPr>
                    </a:tc>
                    <a:tc>
                      <a:txBody>
                        <a:bodyPr/>
                        <a:lstStyle/>
                        <a:p>
                          <a:endParaRPr lang="es-CU"/>
                        </a:p>
                      </a:txBody>
                      <a:tcPr>
                        <a:blipFill>
                          <a:blip r:embed="rId3"/>
                          <a:stretch>
                            <a:fillRect l="-100725" t="-308197" r="-302174" b="-4918"/>
                          </a:stretch>
                        </a:blipFill>
                      </a:tcPr>
                    </a:tc>
                    <a:tc>
                      <a:txBody>
                        <a:bodyPr/>
                        <a:lstStyle/>
                        <a:p>
                          <a:endParaRPr lang="es-CU"/>
                        </a:p>
                      </a:txBody>
                      <a:tcPr>
                        <a:blipFill>
                          <a:blip r:embed="rId3"/>
                          <a:stretch>
                            <a:fillRect l="-199281" t="-308197" r="-200000" b="-4918"/>
                          </a:stretch>
                        </a:blipFill>
                      </a:tcPr>
                    </a:tc>
                    <a:tc>
                      <a:txBody>
                        <a:bodyPr/>
                        <a:lstStyle/>
                        <a:p>
                          <a:endParaRPr lang="es-CU"/>
                        </a:p>
                      </a:txBody>
                      <a:tcPr>
                        <a:blipFill>
                          <a:blip r:embed="rId3"/>
                          <a:stretch>
                            <a:fillRect l="-301449" t="-308197" r="-101449" b="-4918"/>
                          </a:stretch>
                        </a:blipFill>
                      </a:tcPr>
                    </a:tc>
                    <a:tc>
                      <a:txBody>
                        <a:bodyPr/>
                        <a:lstStyle/>
                        <a:p>
                          <a:endParaRPr lang="es-CU"/>
                        </a:p>
                      </a:txBody>
                      <a:tcPr>
                        <a:blipFill>
                          <a:blip r:embed="rId3"/>
                          <a:stretch>
                            <a:fillRect l="-401449" t="-308197" r="-1449" b="-4918"/>
                          </a:stretch>
                        </a:blipFill>
                      </a:tcPr>
                    </a:tc>
                    <a:extLst>
                      <a:ext uri="{0D108BD9-81ED-4DB2-BD59-A6C34878D82A}">
                        <a16:rowId xmlns:a16="http://schemas.microsoft.com/office/drawing/2014/main" val="327913035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 name="Tabla 4">
                <a:extLst>
                  <a:ext uri="{FF2B5EF4-FFF2-40B4-BE49-F238E27FC236}">
                    <a16:creationId xmlns:a16="http://schemas.microsoft.com/office/drawing/2014/main" id="{08F42905-614B-E9BE-644E-FC3BF3C41039}"/>
                  </a:ext>
                </a:extLst>
              </p:cNvPr>
              <p:cNvGraphicFramePr>
                <a:graphicFrameLocks noGrp="1"/>
              </p:cNvGraphicFramePr>
              <p:nvPr>
                <p:extLst>
                  <p:ext uri="{D42A27DB-BD31-4B8C-83A1-F6EECF244321}">
                    <p14:modId xmlns:p14="http://schemas.microsoft.com/office/powerpoint/2010/main" val="2962348651"/>
                  </p:ext>
                </p:extLst>
              </p:nvPr>
            </p:nvGraphicFramePr>
            <p:xfrm>
              <a:off x="6736864" y="3055326"/>
              <a:ext cx="4206240" cy="1485901"/>
            </p:xfrm>
            <a:graphic>
              <a:graphicData uri="http://schemas.openxmlformats.org/drawingml/2006/table">
                <a:tbl>
                  <a:tblPr firstRow="1" bandRow="1">
                    <a:tableStyleId>{72833802-FEF1-4C79-8D5D-14CF1EAF98D9}</a:tableStyleId>
                  </a:tblPr>
                  <a:tblGrid>
                    <a:gridCol w="841248">
                      <a:extLst>
                        <a:ext uri="{9D8B030D-6E8A-4147-A177-3AD203B41FA5}">
                          <a16:colId xmlns:a16="http://schemas.microsoft.com/office/drawing/2014/main" val="3979620515"/>
                        </a:ext>
                      </a:extLst>
                    </a:gridCol>
                    <a:gridCol w="841248">
                      <a:extLst>
                        <a:ext uri="{9D8B030D-6E8A-4147-A177-3AD203B41FA5}">
                          <a16:colId xmlns:a16="http://schemas.microsoft.com/office/drawing/2014/main" val="1017460889"/>
                        </a:ext>
                      </a:extLst>
                    </a:gridCol>
                    <a:gridCol w="841248">
                      <a:extLst>
                        <a:ext uri="{9D8B030D-6E8A-4147-A177-3AD203B41FA5}">
                          <a16:colId xmlns:a16="http://schemas.microsoft.com/office/drawing/2014/main" val="3974766494"/>
                        </a:ext>
                      </a:extLst>
                    </a:gridCol>
                    <a:gridCol w="841248">
                      <a:extLst>
                        <a:ext uri="{9D8B030D-6E8A-4147-A177-3AD203B41FA5}">
                          <a16:colId xmlns:a16="http://schemas.microsoft.com/office/drawing/2014/main" val="1540818699"/>
                        </a:ext>
                      </a:extLst>
                    </a:gridCol>
                    <a:gridCol w="841248">
                      <a:extLst>
                        <a:ext uri="{9D8B030D-6E8A-4147-A177-3AD203B41FA5}">
                          <a16:colId xmlns:a16="http://schemas.microsoft.com/office/drawing/2014/main" val="2161394126"/>
                        </a:ext>
                      </a:extLst>
                    </a:gridCol>
                  </a:tblGrid>
                  <a:tr h="370840">
                    <a:tc>
                      <a:txBody>
                        <a:bodyPr/>
                        <a:lstStyle/>
                        <a:p>
                          <a:pPr algn="ctr"/>
                          <a:r>
                            <a:rPr lang="es-ES" dirty="0" err="1"/>
                            <a:t>Iter</a:t>
                          </a:r>
                          <a:r>
                            <a:rPr lang="es-ES" dirty="0"/>
                            <a:t>.</a:t>
                          </a:r>
                          <a:endParaRPr lang="es-CU" dirty="0"/>
                        </a:p>
                      </a:txBody>
                      <a:tcPr/>
                    </a:tc>
                    <a:tc>
                      <a:txBody>
                        <a:bodyPr/>
                        <a:lstStyle/>
                        <a:p>
                          <a:pPr algn="ctr"/>
                          <a14:m>
                            <m:oMathPara xmlns:m="http://schemas.openxmlformats.org/officeDocument/2006/math">
                              <m:oMathParaPr>
                                <m:jc m:val="centerGroup"/>
                              </m:oMathParaPr>
                              <m:oMath xmlns:m="http://schemas.openxmlformats.org/officeDocument/2006/math">
                                <m:r>
                                  <a:rPr lang="es-ES" b="1" smtClean="0">
                                    <a:latin typeface="Cambria Math" panose="02040503050406030204" pitchFamily="18" charset="0"/>
                                  </a:rPr>
                                  <m:t>𝑲</m:t>
                                </m:r>
                              </m:oMath>
                            </m:oMathPara>
                          </a14:m>
                          <a:endParaRPr lang="es-CU" i="1" dirty="0"/>
                        </a:p>
                      </a:txBody>
                      <a:tcPr/>
                    </a:tc>
                    <a:tc>
                      <a:txBody>
                        <a:bodyPr/>
                        <a:lstStyle/>
                        <a:p>
                          <a:pPr algn="ctr"/>
                          <a14:m>
                            <m:oMathPara xmlns:m="http://schemas.openxmlformats.org/officeDocument/2006/math">
                              <m:oMathParaPr>
                                <m:jc m:val="centerGroup"/>
                              </m:oMathParaPr>
                              <m:oMath xmlns:m="http://schemas.openxmlformats.org/officeDocument/2006/math">
                                <m:rad>
                                  <m:radPr>
                                    <m:degHide m:val="on"/>
                                    <m:ctrlPr>
                                      <a:rPr lang="es-CU" i="1" smtClean="0">
                                        <a:solidFill>
                                          <a:schemeClr val="bg1"/>
                                        </a:solidFill>
                                        <a:latin typeface="Cambria Math" panose="02040503050406030204" pitchFamily="18" charset="0"/>
                                      </a:rPr>
                                    </m:ctrlPr>
                                  </m:radPr>
                                  <m:deg/>
                                  <m:e>
                                    <m:r>
                                      <a:rPr lang="es-CU" smtClean="0">
                                        <a:solidFill>
                                          <a:schemeClr val="bg1"/>
                                        </a:solidFill>
                                        <a:latin typeface="Cambria Math" panose="02040503050406030204" pitchFamily="18" charset="0"/>
                                      </a:rPr>
                                      <m:t>𝑛</m:t>
                                    </m:r>
                                  </m:e>
                                </m:rad>
                              </m:oMath>
                            </m:oMathPara>
                          </a14:m>
                          <a:endParaRPr lang="es-CU" dirty="0"/>
                        </a:p>
                      </a:txBody>
                      <a:tcPr/>
                    </a:tc>
                    <a:tc>
                      <a:txBody>
                        <a:bodyPr/>
                        <a:lstStyle/>
                        <a:p>
                          <a:pPr algn="ctr"/>
                          <a14:m>
                            <m:oMathPara xmlns:m="http://schemas.openxmlformats.org/officeDocument/2006/math">
                              <m:oMathParaPr>
                                <m:jc m:val="centerGroup"/>
                              </m:oMathParaPr>
                              <m:oMath xmlns:m="http://schemas.openxmlformats.org/officeDocument/2006/math">
                                <m:r>
                                  <a:rPr lang="es-ES" b="1" smtClean="0">
                                    <a:solidFill>
                                      <a:schemeClr val="bg1"/>
                                    </a:solidFill>
                                    <a:latin typeface="Cambria Math" panose="02040503050406030204" pitchFamily="18" charset="0"/>
                                  </a:rPr>
                                  <m:t>𝑩</m:t>
                                </m:r>
                              </m:oMath>
                            </m:oMathPara>
                          </a14:m>
                          <a:endParaRPr lang="es-CU" dirty="0"/>
                        </a:p>
                      </a:txBody>
                      <a:tcPr/>
                    </a:tc>
                    <a:tc>
                      <a:txBody>
                        <a:bodyPr/>
                        <a:lstStyle/>
                        <a:p>
                          <a:pPr algn="ctr"/>
                          <a14:m>
                            <m:oMathPara xmlns:m="http://schemas.openxmlformats.org/officeDocument/2006/math">
                              <m:oMathParaPr>
                                <m:jc m:val="centerGroup"/>
                              </m:oMathParaPr>
                              <m:oMath xmlns:m="http://schemas.openxmlformats.org/officeDocument/2006/math">
                                <m:r>
                                  <a:rPr lang="es-CU" smtClean="0">
                                    <a:latin typeface="Cambria Math" panose="02040503050406030204" pitchFamily="18" charset="0"/>
                                  </a:rPr>
                                  <m:t>𝝐</m:t>
                                </m:r>
                              </m:oMath>
                            </m:oMathPara>
                          </a14:m>
                          <a:endParaRPr lang="es-CU" dirty="0"/>
                        </a:p>
                      </a:txBody>
                      <a:tcPr/>
                    </a:tc>
                    <a:extLst>
                      <a:ext uri="{0D108BD9-81ED-4DB2-BD59-A6C34878D82A}">
                        <a16:rowId xmlns:a16="http://schemas.microsoft.com/office/drawing/2014/main" val="2021157098"/>
                      </a:ext>
                    </a:extLst>
                  </a:tr>
                  <a:tr h="370840">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𝟏</m:t>
                                </m:r>
                              </m:oMath>
                            </m:oMathPara>
                          </a14:m>
                          <a:endParaRPr lang="es-CU" b="1" dirty="0"/>
                        </a:p>
                      </a:txBody>
                      <a:tcPr/>
                    </a:tc>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𝟏𝟎</m:t>
                                </m:r>
                              </m:oMath>
                            </m:oMathPara>
                          </a14:m>
                          <a:endParaRPr lang="es-CU" b="1" dirty="0"/>
                        </a:p>
                      </a:txBody>
                      <a:tcPr/>
                    </a:tc>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𝟔</m:t>
                                </m:r>
                              </m:oMath>
                            </m:oMathPara>
                          </a14:m>
                          <a:endParaRPr lang="es-CU" b="1" dirty="0"/>
                        </a:p>
                      </a:txBody>
                      <a:tcPr/>
                    </a:tc>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𝟔</m:t>
                                </m:r>
                              </m:oMath>
                            </m:oMathPara>
                          </a14:m>
                          <a:endParaRPr lang="es-CU" b="1"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s-CU" b="1" i="1" smtClean="0">
                                        <a:latin typeface="Cambria Math" panose="02040503050406030204" pitchFamily="18" charset="0"/>
                                      </a:rPr>
                                    </m:ctrlPr>
                                  </m:sSupPr>
                                  <m:e>
                                    <m:r>
                                      <a:rPr lang="es-ES" b="1" i="1" smtClean="0">
                                        <a:latin typeface="Cambria Math" panose="02040503050406030204" pitchFamily="18" charset="0"/>
                                      </a:rPr>
                                      <m:t>𝟏𝟎</m:t>
                                    </m:r>
                                  </m:e>
                                  <m:sup>
                                    <m:r>
                                      <a:rPr lang="es-ES" b="1" i="1" smtClean="0">
                                        <a:latin typeface="Cambria Math" panose="02040503050406030204" pitchFamily="18" charset="0"/>
                                      </a:rPr>
                                      <m:t>𝟒</m:t>
                                    </m:r>
                                  </m:sup>
                                </m:sSup>
                              </m:oMath>
                            </m:oMathPara>
                          </a14:m>
                          <a:endParaRPr lang="es-CU" b="1" dirty="0"/>
                        </a:p>
                      </a:txBody>
                      <a:tcPr/>
                    </a:tc>
                    <a:extLst>
                      <a:ext uri="{0D108BD9-81ED-4DB2-BD59-A6C34878D82A}">
                        <a16:rowId xmlns:a16="http://schemas.microsoft.com/office/drawing/2014/main" val="2632887754"/>
                      </a:ext>
                    </a:extLst>
                  </a:tr>
                  <a:tr h="370840">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𝟐</m:t>
                                </m:r>
                              </m:oMath>
                            </m:oMathPara>
                          </a14:m>
                          <a:endParaRPr lang="es-CU" b="1" dirty="0"/>
                        </a:p>
                      </a:txBody>
                      <a:tcPr/>
                    </a:tc>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𝟏𝟎</m:t>
                                </m:r>
                              </m:oMath>
                            </m:oMathPara>
                          </a14:m>
                          <a:endParaRPr lang="es-CU" b="1" dirty="0"/>
                        </a:p>
                      </a:txBody>
                      <a:tcPr/>
                    </a:tc>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𝟓</m:t>
                                </m:r>
                              </m:oMath>
                            </m:oMathPara>
                          </a14:m>
                          <a:endParaRPr lang="es-CU" b="1" dirty="0"/>
                        </a:p>
                      </a:txBody>
                      <a:tcPr/>
                    </a:tc>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𝟕</m:t>
                                </m:r>
                              </m:oMath>
                            </m:oMathPara>
                          </a14:m>
                          <a:endParaRPr lang="es-CU" b="1"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s-CU" b="1" i="1" smtClean="0">
                                        <a:latin typeface="Cambria Math" panose="02040503050406030204" pitchFamily="18" charset="0"/>
                                      </a:rPr>
                                    </m:ctrlPr>
                                  </m:sSupPr>
                                  <m:e>
                                    <m:r>
                                      <a:rPr lang="es-ES" b="1" i="1" smtClean="0">
                                        <a:latin typeface="Cambria Math" panose="02040503050406030204" pitchFamily="18" charset="0"/>
                                      </a:rPr>
                                      <m:t>𝟏𝟎</m:t>
                                    </m:r>
                                  </m:e>
                                  <m:sup>
                                    <m:r>
                                      <a:rPr lang="es-ES" b="1" i="1" smtClean="0">
                                        <a:latin typeface="Cambria Math" panose="02040503050406030204" pitchFamily="18" charset="0"/>
                                      </a:rPr>
                                      <m:t>𝟔</m:t>
                                    </m:r>
                                  </m:sup>
                                </m:sSup>
                              </m:oMath>
                            </m:oMathPara>
                          </a14:m>
                          <a:endParaRPr lang="es-CU" b="1" dirty="0"/>
                        </a:p>
                      </a:txBody>
                      <a:tcPr/>
                    </a:tc>
                    <a:extLst>
                      <a:ext uri="{0D108BD9-81ED-4DB2-BD59-A6C34878D82A}">
                        <a16:rowId xmlns:a16="http://schemas.microsoft.com/office/drawing/2014/main" val="3289798261"/>
                      </a:ext>
                    </a:extLst>
                  </a:tr>
                  <a:tr h="370840">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𝟑</m:t>
                                </m:r>
                              </m:oMath>
                            </m:oMathPara>
                          </a14:m>
                          <a:endParaRPr lang="es-CU" b="1" dirty="0"/>
                        </a:p>
                      </a:txBody>
                      <a:tcPr/>
                    </a:tc>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𝟏𝟎</m:t>
                                </m:r>
                              </m:oMath>
                            </m:oMathPara>
                          </a14:m>
                          <a:endParaRPr lang="es-CU" b="1" dirty="0"/>
                        </a:p>
                      </a:txBody>
                      <a:tcPr/>
                    </a:tc>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𝟓</m:t>
                                </m:r>
                              </m:oMath>
                            </m:oMathPara>
                          </a14:m>
                          <a:endParaRPr lang="es-CU" b="1" dirty="0"/>
                        </a:p>
                      </a:txBody>
                      <a:tcPr/>
                    </a:tc>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𝟖</m:t>
                                </m:r>
                              </m:oMath>
                            </m:oMathPara>
                          </a14:m>
                          <a:endParaRPr lang="es-CU" b="1"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s-CU" b="1" i="1" smtClean="0">
                                        <a:latin typeface="Cambria Math" panose="02040503050406030204" pitchFamily="18" charset="0"/>
                                      </a:rPr>
                                    </m:ctrlPr>
                                  </m:sSupPr>
                                  <m:e>
                                    <m:r>
                                      <a:rPr lang="es-ES" b="1" i="1" smtClean="0">
                                        <a:latin typeface="Cambria Math" panose="02040503050406030204" pitchFamily="18" charset="0"/>
                                      </a:rPr>
                                      <m:t>𝟏𝟎</m:t>
                                    </m:r>
                                  </m:e>
                                  <m:sup>
                                    <m:r>
                                      <a:rPr lang="es-ES" b="1" i="1" smtClean="0">
                                        <a:latin typeface="Cambria Math" panose="02040503050406030204" pitchFamily="18" charset="0"/>
                                      </a:rPr>
                                      <m:t>𝟖</m:t>
                                    </m:r>
                                  </m:sup>
                                </m:sSup>
                              </m:oMath>
                            </m:oMathPara>
                          </a14:m>
                          <a:endParaRPr lang="es-CU" b="1" dirty="0"/>
                        </a:p>
                      </a:txBody>
                      <a:tcPr/>
                    </a:tc>
                    <a:extLst>
                      <a:ext uri="{0D108BD9-81ED-4DB2-BD59-A6C34878D82A}">
                        <a16:rowId xmlns:a16="http://schemas.microsoft.com/office/drawing/2014/main" val="3279130356"/>
                      </a:ext>
                    </a:extLst>
                  </a:tr>
                </a:tbl>
              </a:graphicData>
            </a:graphic>
          </p:graphicFrame>
        </mc:Choice>
        <mc:Fallback xmlns="">
          <p:graphicFrame>
            <p:nvGraphicFramePr>
              <p:cNvPr id="5" name="Tabla 4">
                <a:extLst>
                  <a:ext uri="{FF2B5EF4-FFF2-40B4-BE49-F238E27FC236}">
                    <a16:creationId xmlns:a16="http://schemas.microsoft.com/office/drawing/2014/main" id="{08F42905-614B-E9BE-644E-FC3BF3C41039}"/>
                  </a:ext>
                </a:extLst>
              </p:cNvPr>
              <p:cNvGraphicFramePr>
                <a:graphicFrameLocks noGrp="1"/>
              </p:cNvGraphicFramePr>
              <p:nvPr>
                <p:extLst>
                  <p:ext uri="{D42A27DB-BD31-4B8C-83A1-F6EECF244321}">
                    <p14:modId xmlns:p14="http://schemas.microsoft.com/office/powerpoint/2010/main" val="2962348651"/>
                  </p:ext>
                </p:extLst>
              </p:nvPr>
            </p:nvGraphicFramePr>
            <p:xfrm>
              <a:off x="6736864" y="3055326"/>
              <a:ext cx="4206240" cy="1485901"/>
            </p:xfrm>
            <a:graphic>
              <a:graphicData uri="http://schemas.openxmlformats.org/drawingml/2006/table">
                <a:tbl>
                  <a:tblPr firstRow="1" bandRow="1">
                    <a:tableStyleId>{72833802-FEF1-4C79-8D5D-14CF1EAF98D9}</a:tableStyleId>
                  </a:tblPr>
                  <a:tblGrid>
                    <a:gridCol w="841248">
                      <a:extLst>
                        <a:ext uri="{9D8B030D-6E8A-4147-A177-3AD203B41FA5}">
                          <a16:colId xmlns:a16="http://schemas.microsoft.com/office/drawing/2014/main" val="3979620515"/>
                        </a:ext>
                      </a:extLst>
                    </a:gridCol>
                    <a:gridCol w="841248">
                      <a:extLst>
                        <a:ext uri="{9D8B030D-6E8A-4147-A177-3AD203B41FA5}">
                          <a16:colId xmlns:a16="http://schemas.microsoft.com/office/drawing/2014/main" val="1017460889"/>
                        </a:ext>
                      </a:extLst>
                    </a:gridCol>
                    <a:gridCol w="841248">
                      <a:extLst>
                        <a:ext uri="{9D8B030D-6E8A-4147-A177-3AD203B41FA5}">
                          <a16:colId xmlns:a16="http://schemas.microsoft.com/office/drawing/2014/main" val="3974766494"/>
                        </a:ext>
                      </a:extLst>
                    </a:gridCol>
                    <a:gridCol w="841248">
                      <a:extLst>
                        <a:ext uri="{9D8B030D-6E8A-4147-A177-3AD203B41FA5}">
                          <a16:colId xmlns:a16="http://schemas.microsoft.com/office/drawing/2014/main" val="1540818699"/>
                        </a:ext>
                      </a:extLst>
                    </a:gridCol>
                    <a:gridCol w="841248">
                      <a:extLst>
                        <a:ext uri="{9D8B030D-6E8A-4147-A177-3AD203B41FA5}">
                          <a16:colId xmlns:a16="http://schemas.microsoft.com/office/drawing/2014/main" val="2161394126"/>
                        </a:ext>
                      </a:extLst>
                    </a:gridCol>
                  </a:tblGrid>
                  <a:tr h="370840">
                    <a:tc>
                      <a:txBody>
                        <a:bodyPr/>
                        <a:lstStyle/>
                        <a:p>
                          <a:pPr algn="ctr"/>
                          <a:r>
                            <a:rPr lang="es-ES" dirty="0" err="1"/>
                            <a:t>Iter</a:t>
                          </a:r>
                          <a:r>
                            <a:rPr lang="es-ES" dirty="0"/>
                            <a:t>.</a:t>
                          </a:r>
                          <a:endParaRPr lang="es-CU" dirty="0"/>
                        </a:p>
                      </a:txBody>
                      <a:tcPr/>
                    </a:tc>
                    <a:tc>
                      <a:txBody>
                        <a:bodyPr/>
                        <a:lstStyle/>
                        <a:p>
                          <a:endParaRPr lang="es-CU"/>
                        </a:p>
                      </a:txBody>
                      <a:tcPr>
                        <a:blipFill>
                          <a:blip r:embed="rId4"/>
                          <a:stretch>
                            <a:fillRect l="-100725" t="-8197" r="-302174" b="-304918"/>
                          </a:stretch>
                        </a:blipFill>
                      </a:tcPr>
                    </a:tc>
                    <a:tc>
                      <a:txBody>
                        <a:bodyPr/>
                        <a:lstStyle/>
                        <a:p>
                          <a:endParaRPr lang="es-CU"/>
                        </a:p>
                      </a:txBody>
                      <a:tcPr>
                        <a:blipFill>
                          <a:blip r:embed="rId4"/>
                          <a:stretch>
                            <a:fillRect l="-199281" t="-8197" r="-200000" b="-304918"/>
                          </a:stretch>
                        </a:blipFill>
                      </a:tcPr>
                    </a:tc>
                    <a:tc>
                      <a:txBody>
                        <a:bodyPr/>
                        <a:lstStyle/>
                        <a:p>
                          <a:endParaRPr lang="es-CU"/>
                        </a:p>
                      </a:txBody>
                      <a:tcPr>
                        <a:blipFill>
                          <a:blip r:embed="rId4"/>
                          <a:stretch>
                            <a:fillRect l="-301449" t="-8197" r="-101449" b="-304918"/>
                          </a:stretch>
                        </a:blipFill>
                      </a:tcPr>
                    </a:tc>
                    <a:tc>
                      <a:txBody>
                        <a:bodyPr/>
                        <a:lstStyle/>
                        <a:p>
                          <a:endParaRPr lang="es-CU"/>
                        </a:p>
                      </a:txBody>
                      <a:tcPr>
                        <a:blipFill>
                          <a:blip r:embed="rId4"/>
                          <a:stretch>
                            <a:fillRect l="-401449" t="-8197" r="-1449" b="-304918"/>
                          </a:stretch>
                        </a:blipFill>
                      </a:tcPr>
                    </a:tc>
                    <a:extLst>
                      <a:ext uri="{0D108BD9-81ED-4DB2-BD59-A6C34878D82A}">
                        <a16:rowId xmlns:a16="http://schemas.microsoft.com/office/drawing/2014/main" val="2021157098"/>
                      </a:ext>
                    </a:extLst>
                  </a:tr>
                  <a:tr h="371221">
                    <a:tc>
                      <a:txBody>
                        <a:bodyPr/>
                        <a:lstStyle/>
                        <a:p>
                          <a:endParaRPr lang="es-CU"/>
                        </a:p>
                      </a:txBody>
                      <a:tcPr>
                        <a:blipFill>
                          <a:blip r:embed="rId4"/>
                          <a:stretch>
                            <a:fillRect l="-725" t="-108197" r="-402174" b="-204918"/>
                          </a:stretch>
                        </a:blipFill>
                      </a:tcPr>
                    </a:tc>
                    <a:tc>
                      <a:txBody>
                        <a:bodyPr/>
                        <a:lstStyle/>
                        <a:p>
                          <a:endParaRPr lang="es-CU"/>
                        </a:p>
                      </a:txBody>
                      <a:tcPr>
                        <a:blipFill>
                          <a:blip r:embed="rId4"/>
                          <a:stretch>
                            <a:fillRect l="-100725" t="-108197" r="-302174" b="-204918"/>
                          </a:stretch>
                        </a:blipFill>
                      </a:tcPr>
                    </a:tc>
                    <a:tc>
                      <a:txBody>
                        <a:bodyPr/>
                        <a:lstStyle/>
                        <a:p>
                          <a:endParaRPr lang="es-CU"/>
                        </a:p>
                      </a:txBody>
                      <a:tcPr>
                        <a:blipFill>
                          <a:blip r:embed="rId4"/>
                          <a:stretch>
                            <a:fillRect l="-199281" t="-108197" r="-200000" b="-204918"/>
                          </a:stretch>
                        </a:blipFill>
                      </a:tcPr>
                    </a:tc>
                    <a:tc>
                      <a:txBody>
                        <a:bodyPr/>
                        <a:lstStyle/>
                        <a:p>
                          <a:endParaRPr lang="es-CU"/>
                        </a:p>
                      </a:txBody>
                      <a:tcPr>
                        <a:blipFill>
                          <a:blip r:embed="rId4"/>
                          <a:stretch>
                            <a:fillRect l="-301449" t="-108197" r="-101449" b="-204918"/>
                          </a:stretch>
                        </a:blipFill>
                      </a:tcPr>
                    </a:tc>
                    <a:tc>
                      <a:txBody>
                        <a:bodyPr/>
                        <a:lstStyle/>
                        <a:p>
                          <a:endParaRPr lang="es-CU"/>
                        </a:p>
                      </a:txBody>
                      <a:tcPr>
                        <a:blipFill>
                          <a:blip r:embed="rId4"/>
                          <a:stretch>
                            <a:fillRect l="-401449" t="-108197" r="-1449" b="-204918"/>
                          </a:stretch>
                        </a:blipFill>
                      </a:tcPr>
                    </a:tc>
                    <a:extLst>
                      <a:ext uri="{0D108BD9-81ED-4DB2-BD59-A6C34878D82A}">
                        <a16:rowId xmlns:a16="http://schemas.microsoft.com/office/drawing/2014/main" val="2632887754"/>
                      </a:ext>
                    </a:extLst>
                  </a:tr>
                  <a:tr h="371920">
                    <a:tc>
                      <a:txBody>
                        <a:bodyPr/>
                        <a:lstStyle/>
                        <a:p>
                          <a:endParaRPr lang="es-CU"/>
                        </a:p>
                      </a:txBody>
                      <a:tcPr>
                        <a:blipFill>
                          <a:blip r:embed="rId4"/>
                          <a:stretch>
                            <a:fillRect l="-725" t="-208197" r="-402174" b="-104918"/>
                          </a:stretch>
                        </a:blipFill>
                      </a:tcPr>
                    </a:tc>
                    <a:tc>
                      <a:txBody>
                        <a:bodyPr/>
                        <a:lstStyle/>
                        <a:p>
                          <a:endParaRPr lang="es-CU"/>
                        </a:p>
                      </a:txBody>
                      <a:tcPr>
                        <a:blipFill>
                          <a:blip r:embed="rId4"/>
                          <a:stretch>
                            <a:fillRect l="-100725" t="-208197" r="-302174" b="-104918"/>
                          </a:stretch>
                        </a:blipFill>
                      </a:tcPr>
                    </a:tc>
                    <a:tc>
                      <a:txBody>
                        <a:bodyPr/>
                        <a:lstStyle/>
                        <a:p>
                          <a:endParaRPr lang="es-CU"/>
                        </a:p>
                      </a:txBody>
                      <a:tcPr>
                        <a:blipFill>
                          <a:blip r:embed="rId4"/>
                          <a:stretch>
                            <a:fillRect l="-199281" t="-208197" r="-200000" b="-104918"/>
                          </a:stretch>
                        </a:blipFill>
                      </a:tcPr>
                    </a:tc>
                    <a:tc>
                      <a:txBody>
                        <a:bodyPr/>
                        <a:lstStyle/>
                        <a:p>
                          <a:endParaRPr lang="es-CU"/>
                        </a:p>
                      </a:txBody>
                      <a:tcPr>
                        <a:blipFill>
                          <a:blip r:embed="rId4"/>
                          <a:stretch>
                            <a:fillRect l="-301449" t="-208197" r="-101449" b="-104918"/>
                          </a:stretch>
                        </a:blipFill>
                      </a:tcPr>
                    </a:tc>
                    <a:tc>
                      <a:txBody>
                        <a:bodyPr/>
                        <a:lstStyle/>
                        <a:p>
                          <a:endParaRPr lang="es-CU"/>
                        </a:p>
                      </a:txBody>
                      <a:tcPr>
                        <a:blipFill>
                          <a:blip r:embed="rId4"/>
                          <a:stretch>
                            <a:fillRect l="-401449" t="-208197" r="-1449" b="-104918"/>
                          </a:stretch>
                        </a:blipFill>
                      </a:tcPr>
                    </a:tc>
                    <a:extLst>
                      <a:ext uri="{0D108BD9-81ED-4DB2-BD59-A6C34878D82A}">
                        <a16:rowId xmlns:a16="http://schemas.microsoft.com/office/drawing/2014/main" val="3289798261"/>
                      </a:ext>
                    </a:extLst>
                  </a:tr>
                  <a:tr h="371920">
                    <a:tc>
                      <a:txBody>
                        <a:bodyPr/>
                        <a:lstStyle/>
                        <a:p>
                          <a:endParaRPr lang="es-CU"/>
                        </a:p>
                      </a:txBody>
                      <a:tcPr>
                        <a:blipFill>
                          <a:blip r:embed="rId4"/>
                          <a:stretch>
                            <a:fillRect l="-725" t="-308197" r="-402174" b="-4918"/>
                          </a:stretch>
                        </a:blipFill>
                      </a:tcPr>
                    </a:tc>
                    <a:tc>
                      <a:txBody>
                        <a:bodyPr/>
                        <a:lstStyle/>
                        <a:p>
                          <a:endParaRPr lang="es-CU"/>
                        </a:p>
                      </a:txBody>
                      <a:tcPr>
                        <a:blipFill>
                          <a:blip r:embed="rId4"/>
                          <a:stretch>
                            <a:fillRect l="-100725" t="-308197" r="-302174" b="-4918"/>
                          </a:stretch>
                        </a:blipFill>
                      </a:tcPr>
                    </a:tc>
                    <a:tc>
                      <a:txBody>
                        <a:bodyPr/>
                        <a:lstStyle/>
                        <a:p>
                          <a:endParaRPr lang="es-CU"/>
                        </a:p>
                      </a:txBody>
                      <a:tcPr>
                        <a:blipFill>
                          <a:blip r:embed="rId4"/>
                          <a:stretch>
                            <a:fillRect l="-199281" t="-308197" r="-200000" b="-4918"/>
                          </a:stretch>
                        </a:blipFill>
                      </a:tcPr>
                    </a:tc>
                    <a:tc>
                      <a:txBody>
                        <a:bodyPr/>
                        <a:lstStyle/>
                        <a:p>
                          <a:endParaRPr lang="es-CU"/>
                        </a:p>
                      </a:txBody>
                      <a:tcPr>
                        <a:blipFill>
                          <a:blip r:embed="rId4"/>
                          <a:stretch>
                            <a:fillRect l="-301449" t="-308197" r="-101449" b="-4918"/>
                          </a:stretch>
                        </a:blipFill>
                      </a:tcPr>
                    </a:tc>
                    <a:tc>
                      <a:txBody>
                        <a:bodyPr/>
                        <a:lstStyle/>
                        <a:p>
                          <a:endParaRPr lang="es-CU"/>
                        </a:p>
                      </a:txBody>
                      <a:tcPr>
                        <a:blipFill>
                          <a:blip r:embed="rId4"/>
                          <a:stretch>
                            <a:fillRect l="-401449" t="-308197" r="-1449" b="-4918"/>
                          </a:stretch>
                        </a:blipFill>
                      </a:tcPr>
                    </a:tc>
                    <a:extLst>
                      <a:ext uri="{0D108BD9-81ED-4DB2-BD59-A6C34878D82A}">
                        <a16:rowId xmlns:a16="http://schemas.microsoft.com/office/drawing/2014/main" val="3279130356"/>
                      </a:ext>
                    </a:extLst>
                  </a:tr>
                </a:tbl>
              </a:graphicData>
            </a:graphic>
          </p:graphicFrame>
        </mc:Fallback>
      </mc:AlternateContent>
      <p:sp>
        <p:nvSpPr>
          <p:cNvPr id="8" name="CuadroTexto 7">
            <a:extLst>
              <a:ext uri="{FF2B5EF4-FFF2-40B4-BE49-F238E27FC236}">
                <a16:creationId xmlns:a16="http://schemas.microsoft.com/office/drawing/2014/main" id="{3E72166B-A0D7-51A8-CD43-010670721A80}"/>
              </a:ext>
            </a:extLst>
          </p:cNvPr>
          <p:cNvSpPr txBox="1"/>
          <p:nvPr/>
        </p:nvSpPr>
        <p:spPr>
          <a:xfrm>
            <a:off x="2652211" y="2598058"/>
            <a:ext cx="1399614" cy="461665"/>
          </a:xfrm>
          <a:prstGeom prst="rect">
            <a:avLst/>
          </a:prstGeom>
          <a:noFill/>
        </p:spPr>
        <p:txBody>
          <a:bodyPr wrap="none" rtlCol="0">
            <a:spAutoFit/>
          </a:bodyPr>
          <a:lstStyle/>
          <a:p>
            <a:r>
              <a:rPr lang="es-ES" sz="2400" dirty="0" err="1"/>
              <a:t>Group</a:t>
            </a:r>
            <a:r>
              <a:rPr lang="es-ES" sz="2400" dirty="0"/>
              <a:t> (A)</a:t>
            </a:r>
            <a:endParaRPr lang="es-CU" sz="2400" dirty="0"/>
          </a:p>
        </p:txBody>
      </p:sp>
      <p:sp>
        <p:nvSpPr>
          <p:cNvPr id="11" name="CuadroTexto 10">
            <a:extLst>
              <a:ext uri="{FF2B5EF4-FFF2-40B4-BE49-F238E27FC236}">
                <a16:creationId xmlns:a16="http://schemas.microsoft.com/office/drawing/2014/main" id="{AA6ECC6C-BB66-9EE2-1FB7-9415D797C5EA}"/>
              </a:ext>
            </a:extLst>
          </p:cNvPr>
          <p:cNvSpPr txBox="1"/>
          <p:nvPr/>
        </p:nvSpPr>
        <p:spPr>
          <a:xfrm>
            <a:off x="8140177" y="2600355"/>
            <a:ext cx="1388393" cy="461665"/>
          </a:xfrm>
          <a:prstGeom prst="rect">
            <a:avLst/>
          </a:prstGeom>
          <a:noFill/>
        </p:spPr>
        <p:txBody>
          <a:bodyPr wrap="none" rtlCol="0">
            <a:spAutoFit/>
          </a:bodyPr>
          <a:lstStyle/>
          <a:p>
            <a:r>
              <a:rPr lang="es-ES" sz="2400" dirty="0" err="1"/>
              <a:t>Group</a:t>
            </a:r>
            <a:r>
              <a:rPr lang="es-ES" sz="2400" dirty="0"/>
              <a:t> (B)</a:t>
            </a:r>
            <a:endParaRPr lang="es-CU" sz="2400" dirty="0"/>
          </a:p>
        </p:txBody>
      </p:sp>
      <p:sp>
        <p:nvSpPr>
          <p:cNvPr id="14" name="Rectángulo 13">
            <a:extLst>
              <a:ext uri="{FF2B5EF4-FFF2-40B4-BE49-F238E27FC236}">
                <a16:creationId xmlns:a16="http://schemas.microsoft.com/office/drawing/2014/main" id="{0E5297CE-B4AF-12DA-77E2-59330065F802}"/>
              </a:ext>
            </a:extLst>
          </p:cNvPr>
          <p:cNvSpPr/>
          <p:nvPr/>
        </p:nvSpPr>
        <p:spPr>
          <a:xfrm>
            <a:off x="777240" y="2083914"/>
            <a:ext cx="10637520" cy="51414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800" b="1" dirty="0">
                <a:solidFill>
                  <a:schemeClr val="tx1"/>
                </a:solidFill>
              </a:rPr>
              <a:t>SOP </a:t>
            </a:r>
            <a:r>
              <a:rPr lang="es-ES" sz="2800" b="1" dirty="0" err="1">
                <a:solidFill>
                  <a:schemeClr val="tx1"/>
                </a:solidFill>
              </a:rPr>
              <a:t>Restoration</a:t>
            </a:r>
            <a:endParaRPr lang="es-CU" sz="2800" b="1" dirty="0">
              <a:solidFill>
                <a:schemeClr val="tx1"/>
              </a:solidFill>
            </a:endParaRPr>
          </a:p>
        </p:txBody>
      </p:sp>
    </p:spTree>
    <p:extLst>
      <p:ext uri="{BB962C8B-B14F-4D97-AF65-F5344CB8AC3E}">
        <p14:creationId xmlns:p14="http://schemas.microsoft.com/office/powerpoint/2010/main" val="4026787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586B08-149A-41C4-B04E-671100154495}"/>
              </a:ext>
            </a:extLst>
          </p:cNvPr>
          <p:cNvSpPr txBox="1"/>
          <p:nvPr/>
        </p:nvSpPr>
        <p:spPr>
          <a:xfrm>
            <a:off x="4448908" y="6396335"/>
            <a:ext cx="3294184" cy="461665"/>
          </a:xfrm>
          <a:prstGeom prst="rect">
            <a:avLst/>
          </a:prstGeom>
          <a:noFill/>
        </p:spPr>
        <p:txBody>
          <a:bodyPr wrap="square" rtlCol="0">
            <a:spAutoFit/>
          </a:bodyPr>
          <a:lstStyle/>
          <a:p>
            <a:pPr algn="ctr"/>
            <a:r>
              <a:rPr lang="es-ES" sz="2400" b="1" dirty="0"/>
              <a:t>ACA 2024</a:t>
            </a:r>
            <a:endParaRPr lang="de-DE" sz="2400" b="1" dirty="0"/>
          </a:p>
        </p:txBody>
      </p:sp>
      <p:sp>
        <p:nvSpPr>
          <p:cNvPr id="3" name="TextBox 2">
            <a:extLst>
              <a:ext uri="{FF2B5EF4-FFF2-40B4-BE49-F238E27FC236}">
                <a16:creationId xmlns:a16="http://schemas.microsoft.com/office/drawing/2014/main" id="{1B49B4AC-0784-4817-81B8-3B02265CAF76}"/>
              </a:ext>
            </a:extLst>
          </p:cNvPr>
          <p:cNvSpPr txBox="1"/>
          <p:nvPr/>
        </p:nvSpPr>
        <p:spPr>
          <a:xfrm>
            <a:off x="908538" y="95355"/>
            <a:ext cx="10374923" cy="523220"/>
          </a:xfrm>
          <a:prstGeom prst="rect">
            <a:avLst/>
          </a:prstGeom>
          <a:noFill/>
        </p:spPr>
        <p:txBody>
          <a:bodyPr wrap="square" rtlCol="0">
            <a:spAutoFit/>
          </a:bodyPr>
          <a:lstStyle/>
          <a:p>
            <a:pPr algn="ctr"/>
            <a:r>
              <a:rPr lang="en-US" sz="2800" b="1" dirty="0"/>
              <a:t>RESULTS CASE STUDY 1: REAL KNOWN IMAGE</a:t>
            </a:r>
            <a:endParaRPr lang="de-DE" sz="2800" b="1" dirty="0"/>
          </a:p>
        </p:txBody>
      </p:sp>
      <p:pic>
        <p:nvPicPr>
          <p:cNvPr id="5" name="Picture 4">
            <a:extLst>
              <a:ext uri="{FF2B5EF4-FFF2-40B4-BE49-F238E27FC236}">
                <a16:creationId xmlns:a16="http://schemas.microsoft.com/office/drawing/2014/main" id="{587A094B-2508-4B6A-A02E-376AF007B2E0}"/>
              </a:ext>
            </a:extLst>
          </p:cNvPr>
          <p:cNvPicPr>
            <a:picLocks noChangeAspect="1"/>
          </p:cNvPicPr>
          <p:nvPr/>
        </p:nvPicPr>
        <p:blipFill rotWithShape="1">
          <a:blip r:embed="rId3"/>
          <a:srcRect l="3574" t="41295" r="1018" b="8121"/>
          <a:stretch/>
        </p:blipFill>
        <p:spPr>
          <a:xfrm>
            <a:off x="1920238" y="2863426"/>
            <a:ext cx="8351522" cy="2804161"/>
          </a:xfrm>
          <a:prstGeom prst="rect">
            <a:avLst/>
          </a:prstGeom>
        </p:spPr>
      </p:pic>
      <p:graphicFrame>
        <p:nvGraphicFramePr>
          <p:cNvPr id="4" name="Tabla 3">
            <a:extLst>
              <a:ext uri="{FF2B5EF4-FFF2-40B4-BE49-F238E27FC236}">
                <a16:creationId xmlns:a16="http://schemas.microsoft.com/office/drawing/2014/main" id="{44213744-309E-9D61-FDCD-2CA957642F4C}"/>
              </a:ext>
            </a:extLst>
          </p:cNvPr>
          <p:cNvGraphicFramePr>
            <a:graphicFrameLocks noGrp="1"/>
          </p:cNvGraphicFramePr>
          <p:nvPr>
            <p:extLst>
              <p:ext uri="{D42A27DB-BD31-4B8C-83A1-F6EECF244321}">
                <p14:modId xmlns:p14="http://schemas.microsoft.com/office/powerpoint/2010/main" val="2800099678"/>
              </p:ext>
            </p:extLst>
          </p:nvPr>
        </p:nvGraphicFramePr>
        <p:xfrm>
          <a:off x="2031998" y="1491826"/>
          <a:ext cx="8128002" cy="1371600"/>
        </p:xfrm>
        <a:graphic>
          <a:graphicData uri="http://schemas.openxmlformats.org/drawingml/2006/table">
            <a:tbl>
              <a:tblPr firstRow="1" bandRow="1">
                <a:tableStyleId>{5940675A-B579-460E-94D1-54222C63F5DA}</a:tableStyleId>
              </a:tblPr>
              <a:tblGrid>
                <a:gridCol w="1354667">
                  <a:extLst>
                    <a:ext uri="{9D8B030D-6E8A-4147-A177-3AD203B41FA5}">
                      <a16:colId xmlns:a16="http://schemas.microsoft.com/office/drawing/2014/main" val="4224914579"/>
                    </a:ext>
                  </a:extLst>
                </a:gridCol>
                <a:gridCol w="1354667">
                  <a:extLst>
                    <a:ext uri="{9D8B030D-6E8A-4147-A177-3AD203B41FA5}">
                      <a16:colId xmlns:a16="http://schemas.microsoft.com/office/drawing/2014/main" val="937593792"/>
                    </a:ext>
                  </a:extLst>
                </a:gridCol>
                <a:gridCol w="1354667">
                  <a:extLst>
                    <a:ext uri="{9D8B030D-6E8A-4147-A177-3AD203B41FA5}">
                      <a16:colId xmlns:a16="http://schemas.microsoft.com/office/drawing/2014/main" val="2385698251"/>
                    </a:ext>
                  </a:extLst>
                </a:gridCol>
                <a:gridCol w="1354667">
                  <a:extLst>
                    <a:ext uri="{9D8B030D-6E8A-4147-A177-3AD203B41FA5}">
                      <a16:colId xmlns:a16="http://schemas.microsoft.com/office/drawing/2014/main" val="3630591969"/>
                    </a:ext>
                  </a:extLst>
                </a:gridCol>
                <a:gridCol w="1354667">
                  <a:extLst>
                    <a:ext uri="{9D8B030D-6E8A-4147-A177-3AD203B41FA5}">
                      <a16:colId xmlns:a16="http://schemas.microsoft.com/office/drawing/2014/main" val="228122935"/>
                    </a:ext>
                  </a:extLst>
                </a:gridCol>
                <a:gridCol w="1354667">
                  <a:extLst>
                    <a:ext uri="{9D8B030D-6E8A-4147-A177-3AD203B41FA5}">
                      <a16:colId xmlns:a16="http://schemas.microsoft.com/office/drawing/2014/main" val="3695982385"/>
                    </a:ext>
                  </a:extLst>
                </a:gridCol>
              </a:tblGrid>
              <a:tr h="370840">
                <a:tc>
                  <a:txBody>
                    <a:bodyPr/>
                    <a:lstStyle/>
                    <a:p>
                      <a:pPr algn="ctr"/>
                      <a:r>
                        <a:rPr lang="es-ES" sz="2400" dirty="0" err="1"/>
                        <a:t>Group</a:t>
                      </a:r>
                      <a:endParaRPr lang="es-CU" sz="2400" dirty="0"/>
                    </a:p>
                  </a:txBody>
                  <a:tcPr/>
                </a:tc>
                <a:tc>
                  <a:txBody>
                    <a:bodyPr/>
                    <a:lstStyle/>
                    <a:p>
                      <a:pPr algn="ctr"/>
                      <a:r>
                        <a:rPr lang="es-ES" sz="2400" dirty="0" err="1"/>
                        <a:t>Iter</a:t>
                      </a:r>
                      <a:r>
                        <a:rPr lang="es-ES" sz="2400" dirty="0"/>
                        <a:t>. 1</a:t>
                      </a:r>
                      <a:endParaRPr lang="es-CU" sz="2400" dirty="0"/>
                    </a:p>
                  </a:txBody>
                  <a:tcPr>
                    <a:lnB w="12700" cap="flat" cmpd="sng" algn="ctr">
                      <a:solidFill>
                        <a:schemeClr val="tx1"/>
                      </a:solidFill>
                      <a:prstDash val="solid"/>
                      <a:round/>
                      <a:headEnd type="none" w="med" len="med"/>
                      <a:tailEnd type="none" w="med" len="med"/>
                    </a:lnB>
                  </a:tcPr>
                </a:tc>
                <a:tc>
                  <a:txBody>
                    <a:bodyPr/>
                    <a:lstStyle/>
                    <a:p>
                      <a:pPr algn="ctr"/>
                      <a:r>
                        <a:rPr lang="es-ES" sz="2400" dirty="0" err="1"/>
                        <a:t>Iter</a:t>
                      </a:r>
                      <a:r>
                        <a:rPr lang="es-ES" sz="2400" dirty="0"/>
                        <a:t>. 2</a:t>
                      </a:r>
                      <a:endParaRPr lang="es-CU" sz="2400" dirty="0"/>
                    </a:p>
                  </a:txBody>
                  <a:tcPr>
                    <a:lnB w="12700" cap="flat" cmpd="sng" algn="ctr">
                      <a:solidFill>
                        <a:schemeClr val="tx1"/>
                      </a:solidFill>
                      <a:prstDash val="solid"/>
                      <a:round/>
                      <a:headEnd type="none" w="med" len="med"/>
                      <a:tailEnd type="none" w="med" len="med"/>
                    </a:lnB>
                  </a:tcPr>
                </a:tc>
                <a:tc>
                  <a:txBody>
                    <a:bodyPr/>
                    <a:lstStyle/>
                    <a:p>
                      <a:pPr algn="ctr"/>
                      <a:r>
                        <a:rPr lang="es-ES" sz="2400" dirty="0" err="1"/>
                        <a:t>Iter</a:t>
                      </a:r>
                      <a:r>
                        <a:rPr lang="es-ES" sz="2400" dirty="0"/>
                        <a:t>. 3</a:t>
                      </a:r>
                      <a:endParaRPr lang="es-CU" sz="2400" dirty="0"/>
                    </a:p>
                  </a:txBody>
                  <a:tcPr>
                    <a:lnB w="12700" cap="flat" cmpd="sng" algn="ctr">
                      <a:solidFill>
                        <a:schemeClr val="tx1"/>
                      </a:solidFill>
                      <a:prstDash val="solid"/>
                      <a:round/>
                      <a:headEnd type="none" w="med" len="med"/>
                      <a:tailEnd type="none" w="med" len="med"/>
                    </a:lnB>
                  </a:tcPr>
                </a:tc>
                <a:tc>
                  <a:txBody>
                    <a:bodyPr/>
                    <a:lstStyle/>
                    <a:p>
                      <a:pPr algn="ctr"/>
                      <a:r>
                        <a:rPr lang="es-ES" sz="2400" b="1" dirty="0"/>
                        <a:t>TELEA</a:t>
                      </a:r>
                      <a:endParaRPr lang="es-CU" sz="2400" b="1" dirty="0"/>
                    </a:p>
                  </a:txBody>
                  <a:tcPr>
                    <a:lnB w="12700" cap="flat" cmpd="sng" algn="ctr">
                      <a:solidFill>
                        <a:schemeClr val="tx1"/>
                      </a:solidFill>
                      <a:prstDash val="solid"/>
                      <a:round/>
                      <a:headEnd type="none" w="med" len="med"/>
                      <a:tailEnd type="none" w="med" len="med"/>
                    </a:lnB>
                  </a:tcPr>
                </a:tc>
                <a:tc>
                  <a:txBody>
                    <a:bodyPr/>
                    <a:lstStyle/>
                    <a:p>
                      <a:pPr algn="ctr"/>
                      <a:r>
                        <a:rPr lang="es-ES" sz="2400" b="1" dirty="0"/>
                        <a:t>NS</a:t>
                      </a:r>
                      <a:endParaRPr lang="es-CU" sz="2400" b="1"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6818165"/>
                  </a:ext>
                </a:extLst>
              </a:tr>
              <a:tr h="370840">
                <a:tc>
                  <a:txBody>
                    <a:bodyPr/>
                    <a:lstStyle/>
                    <a:p>
                      <a:pPr algn="ctr"/>
                      <a:r>
                        <a:rPr lang="es-ES" sz="2400" dirty="0"/>
                        <a:t>(A)</a:t>
                      </a:r>
                      <a:endParaRPr lang="es-CU" sz="2400" dirty="0"/>
                    </a:p>
                  </a:txBody>
                  <a:tcPr>
                    <a:lnR w="12700" cap="flat" cmpd="sng" algn="ctr">
                      <a:solidFill>
                        <a:schemeClr val="tx1"/>
                      </a:solidFill>
                      <a:prstDash val="solid"/>
                      <a:round/>
                      <a:headEnd type="none" w="med" len="med"/>
                      <a:tailEnd type="none" w="med" len="med"/>
                    </a:lnR>
                  </a:tcPr>
                </a:tc>
                <a:tc>
                  <a:txBody>
                    <a:bodyPr/>
                    <a:lstStyle/>
                    <a:p>
                      <a:pPr algn="ctr"/>
                      <a:r>
                        <a:rPr lang="es-ES" sz="2400" dirty="0"/>
                        <a:t>26.89</a:t>
                      </a:r>
                      <a:endParaRPr lang="es-CU" sz="2400" dirty="0"/>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2400" dirty="0"/>
                        <a:t>28.80</a:t>
                      </a:r>
                      <a:endParaRPr lang="es-CU"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2400" b="1" dirty="0"/>
                        <a:t>29.39</a:t>
                      </a:r>
                      <a:endParaRPr lang="es-CU" sz="2400" b="1"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2400" dirty="0"/>
                        <a:t>24.36</a:t>
                      </a:r>
                      <a:endParaRPr lang="es-CU" sz="2400" dirty="0"/>
                    </a:p>
                  </a:txBody>
                  <a:tcP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2400" dirty="0"/>
                        <a:t>27.20</a:t>
                      </a:r>
                      <a:endParaRPr lang="es-CU" sz="2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09921951"/>
                  </a:ext>
                </a:extLst>
              </a:tr>
              <a:tr h="370840">
                <a:tc>
                  <a:txBody>
                    <a:bodyPr/>
                    <a:lstStyle/>
                    <a:p>
                      <a:pPr algn="ctr"/>
                      <a:r>
                        <a:rPr lang="es-ES" sz="2400" dirty="0"/>
                        <a:t>(B)</a:t>
                      </a:r>
                      <a:endParaRPr lang="es-CU" sz="2400" dirty="0"/>
                    </a:p>
                  </a:txBody>
                  <a:tcPr>
                    <a:lnR w="12700" cap="flat" cmpd="sng" algn="ctr">
                      <a:solidFill>
                        <a:schemeClr val="tx1"/>
                      </a:solidFill>
                      <a:prstDash val="solid"/>
                      <a:round/>
                      <a:headEnd type="none" w="med" len="med"/>
                      <a:tailEnd type="none" w="med" len="med"/>
                    </a:lnR>
                  </a:tcPr>
                </a:tc>
                <a:tc>
                  <a:txBody>
                    <a:bodyPr/>
                    <a:lstStyle/>
                    <a:p>
                      <a:pPr algn="ctr"/>
                      <a:r>
                        <a:rPr lang="es-ES" sz="2400" dirty="0"/>
                        <a:t>22.20</a:t>
                      </a:r>
                      <a:endParaRPr lang="es-CU" sz="2400" dirty="0"/>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2400" dirty="0"/>
                        <a:t>23.06</a:t>
                      </a:r>
                      <a:endParaRPr lang="es-CU"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2400" b="1" dirty="0"/>
                        <a:t>23.38</a:t>
                      </a:r>
                      <a:endParaRPr lang="es-CU" sz="2400" b="1"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2400" dirty="0"/>
                        <a:t>21.70</a:t>
                      </a:r>
                      <a:endParaRPr lang="es-CU" sz="24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2400" dirty="0"/>
                        <a:t>22.72</a:t>
                      </a:r>
                      <a:endParaRPr lang="es-CU" sz="2400"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03936470"/>
                  </a:ext>
                </a:extLst>
              </a:tr>
            </a:tbl>
          </a:graphicData>
        </a:graphic>
      </p:graphicFrame>
      <p:sp>
        <p:nvSpPr>
          <p:cNvPr id="6" name="CuadroTexto 5">
            <a:extLst>
              <a:ext uri="{FF2B5EF4-FFF2-40B4-BE49-F238E27FC236}">
                <a16:creationId xmlns:a16="http://schemas.microsoft.com/office/drawing/2014/main" id="{F39F85C9-E419-38C7-6F7E-FA2E97E896A8}"/>
              </a:ext>
            </a:extLst>
          </p:cNvPr>
          <p:cNvSpPr txBox="1"/>
          <p:nvPr/>
        </p:nvSpPr>
        <p:spPr>
          <a:xfrm>
            <a:off x="3848300" y="793590"/>
            <a:ext cx="4495398" cy="523220"/>
          </a:xfrm>
          <a:prstGeom prst="rect">
            <a:avLst/>
          </a:prstGeom>
          <a:noFill/>
        </p:spPr>
        <p:txBody>
          <a:bodyPr wrap="none" rtlCol="0">
            <a:spAutoFit/>
          </a:bodyPr>
          <a:lstStyle/>
          <a:p>
            <a:r>
              <a:rPr lang="es-ES" sz="2800" dirty="0"/>
              <a:t>PSNR </a:t>
            </a:r>
            <a:r>
              <a:rPr lang="es-ES" sz="2800" dirty="0" err="1"/>
              <a:t>Measurement</a:t>
            </a:r>
            <a:r>
              <a:rPr lang="es-ES" sz="2800" dirty="0"/>
              <a:t> </a:t>
            </a:r>
            <a:r>
              <a:rPr lang="es-ES" sz="2800" dirty="0" err="1"/>
              <a:t>Averages</a:t>
            </a:r>
            <a:endParaRPr lang="es-CU" sz="2800" dirty="0"/>
          </a:p>
        </p:txBody>
      </p:sp>
      <p:sp>
        <p:nvSpPr>
          <p:cNvPr id="8" name="CuadroTexto 7">
            <a:extLst>
              <a:ext uri="{FF2B5EF4-FFF2-40B4-BE49-F238E27FC236}">
                <a16:creationId xmlns:a16="http://schemas.microsoft.com/office/drawing/2014/main" id="{8A9D6ABA-2509-5F9C-1F8D-29726CC5BC48}"/>
              </a:ext>
            </a:extLst>
          </p:cNvPr>
          <p:cNvSpPr txBox="1"/>
          <p:nvPr/>
        </p:nvSpPr>
        <p:spPr>
          <a:xfrm>
            <a:off x="2611120" y="5662629"/>
            <a:ext cx="1533048" cy="369332"/>
          </a:xfrm>
          <a:prstGeom prst="rect">
            <a:avLst/>
          </a:prstGeom>
          <a:noFill/>
        </p:spPr>
        <p:txBody>
          <a:bodyPr wrap="none" rtlCol="0">
            <a:spAutoFit/>
          </a:bodyPr>
          <a:lstStyle/>
          <a:p>
            <a:r>
              <a:rPr lang="es-ES" dirty="0" err="1"/>
              <a:t>Corrupt</a:t>
            </a:r>
            <a:r>
              <a:rPr lang="es-ES" dirty="0"/>
              <a:t> </a:t>
            </a:r>
            <a:r>
              <a:rPr lang="es-ES" dirty="0" err="1"/>
              <a:t>image</a:t>
            </a:r>
            <a:endParaRPr lang="es-CU" dirty="0"/>
          </a:p>
        </p:txBody>
      </p:sp>
      <p:sp>
        <p:nvSpPr>
          <p:cNvPr id="9" name="CuadroTexto 8">
            <a:extLst>
              <a:ext uri="{FF2B5EF4-FFF2-40B4-BE49-F238E27FC236}">
                <a16:creationId xmlns:a16="http://schemas.microsoft.com/office/drawing/2014/main" id="{FD9DCB17-A390-86DA-952C-62064F093AF5}"/>
              </a:ext>
            </a:extLst>
          </p:cNvPr>
          <p:cNvSpPr txBox="1"/>
          <p:nvPr/>
        </p:nvSpPr>
        <p:spPr>
          <a:xfrm>
            <a:off x="5876227" y="5662629"/>
            <a:ext cx="439544" cy="369332"/>
          </a:xfrm>
          <a:prstGeom prst="rect">
            <a:avLst/>
          </a:prstGeom>
          <a:noFill/>
        </p:spPr>
        <p:txBody>
          <a:bodyPr wrap="none" rtlCol="0">
            <a:spAutoFit/>
          </a:bodyPr>
          <a:lstStyle/>
          <a:p>
            <a:pPr algn="ctr"/>
            <a:r>
              <a:rPr lang="es-ES" dirty="0"/>
              <a:t>NS</a:t>
            </a:r>
            <a:endParaRPr lang="es-CU" dirty="0"/>
          </a:p>
        </p:txBody>
      </p:sp>
      <p:sp>
        <p:nvSpPr>
          <p:cNvPr id="10" name="CuadroTexto 9">
            <a:extLst>
              <a:ext uri="{FF2B5EF4-FFF2-40B4-BE49-F238E27FC236}">
                <a16:creationId xmlns:a16="http://schemas.microsoft.com/office/drawing/2014/main" id="{E310AEBA-AE16-5356-FD59-48224E3BC955}"/>
              </a:ext>
            </a:extLst>
          </p:cNvPr>
          <p:cNvSpPr txBox="1"/>
          <p:nvPr/>
        </p:nvSpPr>
        <p:spPr>
          <a:xfrm>
            <a:off x="8234582" y="5662629"/>
            <a:ext cx="1159549" cy="369332"/>
          </a:xfrm>
          <a:prstGeom prst="rect">
            <a:avLst/>
          </a:prstGeom>
          <a:noFill/>
        </p:spPr>
        <p:txBody>
          <a:bodyPr wrap="none" rtlCol="0">
            <a:spAutoFit/>
          </a:bodyPr>
          <a:lstStyle/>
          <a:p>
            <a:pPr algn="ctr"/>
            <a:r>
              <a:rPr lang="es-ES" dirty="0" err="1"/>
              <a:t>Iteration</a:t>
            </a:r>
            <a:r>
              <a:rPr lang="es-ES" dirty="0"/>
              <a:t> 3</a:t>
            </a:r>
            <a:endParaRPr lang="es-CU" dirty="0"/>
          </a:p>
        </p:txBody>
      </p:sp>
    </p:spTree>
    <p:extLst>
      <p:ext uri="{BB962C8B-B14F-4D97-AF65-F5344CB8AC3E}">
        <p14:creationId xmlns:p14="http://schemas.microsoft.com/office/powerpoint/2010/main" val="3144828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B76AADE-2B7A-4637-9CB5-990B467F31D2}"/>
              </a:ext>
            </a:extLst>
          </p:cNvPr>
          <p:cNvSpPr txBox="1"/>
          <p:nvPr/>
        </p:nvSpPr>
        <p:spPr>
          <a:xfrm>
            <a:off x="1132057" y="4343837"/>
            <a:ext cx="10046677" cy="461665"/>
          </a:xfrm>
          <a:prstGeom prst="rect">
            <a:avLst/>
          </a:prstGeom>
          <a:noFill/>
        </p:spPr>
        <p:txBody>
          <a:bodyPr wrap="square" rtlCol="0">
            <a:spAutoFit/>
          </a:bodyPr>
          <a:lstStyle/>
          <a:p>
            <a:r>
              <a:rPr lang="en-US" sz="2400" dirty="0"/>
              <a:t>Comparisons with TELEA and NS, for both groups </a:t>
            </a:r>
            <a:r>
              <a:rPr lang="en-US" sz="2400" u="sng" dirty="0"/>
              <a:t>visual assessments</a:t>
            </a:r>
            <a:r>
              <a:rPr lang="en-US" sz="2400" dirty="0"/>
              <a:t>.</a:t>
            </a:r>
            <a:endParaRPr lang="de-DE" sz="2400" dirty="0"/>
          </a:p>
        </p:txBody>
      </p:sp>
      <p:sp>
        <p:nvSpPr>
          <p:cNvPr id="6" name="Rectángulo 5">
            <a:extLst>
              <a:ext uri="{FF2B5EF4-FFF2-40B4-BE49-F238E27FC236}">
                <a16:creationId xmlns:a16="http://schemas.microsoft.com/office/drawing/2014/main" id="{5B6A7412-61B3-60EA-0AB9-B68A09F7521B}"/>
              </a:ext>
            </a:extLst>
          </p:cNvPr>
          <p:cNvSpPr/>
          <p:nvPr/>
        </p:nvSpPr>
        <p:spPr>
          <a:xfrm>
            <a:off x="777239" y="2231346"/>
            <a:ext cx="10637520" cy="257415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U" dirty="0"/>
          </a:p>
        </p:txBody>
      </p:sp>
      <mc:AlternateContent xmlns:mc="http://schemas.openxmlformats.org/markup-compatibility/2006" xmlns:a14="http://schemas.microsoft.com/office/drawing/2010/main">
        <mc:Choice Requires="a14">
          <p:graphicFrame>
            <p:nvGraphicFramePr>
              <p:cNvPr id="9" name="Tabla 8">
                <a:extLst>
                  <a:ext uri="{FF2B5EF4-FFF2-40B4-BE49-F238E27FC236}">
                    <a16:creationId xmlns:a16="http://schemas.microsoft.com/office/drawing/2014/main" id="{C94F4475-816C-8D05-D78B-5AB8889385ED}"/>
                  </a:ext>
                </a:extLst>
              </p:cNvPr>
              <p:cNvGraphicFramePr>
                <a:graphicFrameLocks noGrp="1"/>
              </p:cNvGraphicFramePr>
              <p:nvPr>
                <p:extLst>
                  <p:ext uri="{D42A27DB-BD31-4B8C-83A1-F6EECF244321}">
                    <p14:modId xmlns:p14="http://schemas.microsoft.com/office/powerpoint/2010/main" val="942431694"/>
                  </p:ext>
                </p:extLst>
              </p:nvPr>
            </p:nvGraphicFramePr>
            <p:xfrm>
              <a:off x="1248897" y="3202758"/>
              <a:ext cx="4206240" cy="1485901"/>
            </p:xfrm>
            <a:graphic>
              <a:graphicData uri="http://schemas.openxmlformats.org/drawingml/2006/table">
                <a:tbl>
                  <a:tblPr firstRow="1" bandRow="1">
                    <a:tableStyleId>{72833802-FEF1-4C79-8D5D-14CF1EAF98D9}</a:tableStyleId>
                  </a:tblPr>
                  <a:tblGrid>
                    <a:gridCol w="841248">
                      <a:extLst>
                        <a:ext uri="{9D8B030D-6E8A-4147-A177-3AD203B41FA5}">
                          <a16:colId xmlns:a16="http://schemas.microsoft.com/office/drawing/2014/main" val="3979620515"/>
                        </a:ext>
                      </a:extLst>
                    </a:gridCol>
                    <a:gridCol w="841248">
                      <a:extLst>
                        <a:ext uri="{9D8B030D-6E8A-4147-A177-3AD203B41FA5}">
                          <a16:colId xmlns:a16="http://schemas.microsoft.com/office/drawing/2014/main" val="1017460889"/>
                        </a:ext>
                      </a:extLst>
                    </a:gridCol>
                    <a:gridCol w="841248">
                      <a:extLst>
                        <a:ext uri="{9D8B030D-6E8A-4147-A177-3AD203B41FA5}">
                          <a16:colId xmlns:a16="http://schemas.microsoft.com/office/drawing/2014/main" val="3974766494"/>
                        </a:ext>
                      </a:extLst>
                    </a:gridCol>
                    <a:gridCol w="841248">
                      <a:extLst>
                        <a:ext uri="{9D8B030D-6E8A-4147-A177-3AD203B41FA5}">
                          <a16:colId xmlns:a16="http://schemas.microsoft.com/office/drawing/2014/main" val="1540818699"/>
                        </a:ext>
                      </a:extLst>
                    </a:gridCol>
                    <a:gridCol w="841248">
                      <a:extLst>
                        <a:ext uri="{9D8B030D-6E8A-4147-A177-3AD203B41FA5}">
                          <a16:colId xmlns:a16="http://schemas.microsoft.com/office/drawing/2014/main" val="2161394126"/>
                        </a:ext>
                      </a:extLst>
                    </a:gridCol>
                  </a:tblGrid>
                  <a:tr h="370840">
                    <a:tc>
                      <a:txBody>
                        <a:bodyPr/>
                        <a:lstStyle/>
                        <a:p>
                          <a:pPr algn="ctr"/>
                          <a:r>
                            <a:rPr lang="es-ES" dirty="0" err="1"/>
                            <a:t>Iter</a:t>
                          </a:r>
                          <a:r>
                            <a:rPr lang="es-ES" dirty="0"/>
                            <a:t>.</a:t>
                          </a:r>
                          <a:endParaRPr lang="es-CU" dirty="0"/>
                        </a:p>
                      </a:txBody>
                      <a:tcPr/>
                    </a:tc>
                    <a:tc>
                      <a:txBody>
                        <a:bodyPr/>
                        <a:lstStyle/>
                        <a:p>
                          <a:pPr algn="ctr"/>
                          <a14:m>
                            <m:oMathPara xmlns:m="http://schemas.openxmlformats.org/officeDocument/2006/math">
                              <m:oMathParaPr>
                                <m:jc m:val="centerGroup"/>
                              </m:oMathParaPr>
                              <m:oMath xmlns:m="http://schemas.openxmlformats.org/officeDocument/2006/math">
                                <m:r>
                                  <a:rPr lang="es-ES" b="1" smtClean="0">
                                    <a:latin typeface="Cambria Math" panose="02040503050406030204" pitchFamily="18" charset="0"/>
                                  </a:rPr>
                                  <m:t>𝑲</m:t>
                                </m:r>
                              </m:oMath>
                            </m:oMathPara>
                          </a14:m>
                          <a:endParaRPr lang="es-CU" i="1" dirty="0"/>
                        </a:p>
                      </a:txBody>
                      <a:tcPr/>
                    </a:tc>
                    <a:tc>
                      <a:txBody>
                        <a:bodyPr/>
                        <a:lstStyle/>
                        <a:p>
                          <a:pPr algn="ctr"/>
                          <a14:m>
                            <m:oMathPara xmlns:m="http://schemas.openxmlformats.org/officeDocument/2006/math">
                              <m:oMathParaPr>
                                <m:jc m:val="centerGroup"/>
                              </m:oMathParaPr>
                              <m:oMath xmlns:m="http://schemas.openxmlformats.org/officeDocument/2006/math">
                                <m:rad>
                                  <m:radPr>
                                    <m:degHide m:val="on"/>
                                    <m:ctrlPr>
                                      <a:rPr lang="es-CU" i="1" smtClean="0">
                                        <a:solidFill>
                                          <a:schemeClr val="bg1"/>
                                        </a:solidFill>
                                        <a:latin typeface="Cambria Math" panose="02040503050406030204" pitchFamily="18" charset="0"/>
                                      </a:rPr>
                                    </m:ctrlPr>
                                  </m:radPr>
                                  <m:deg/>
                                  <m:e>
                                    <m:r>
                                      <a:rPr lang="es-CU" smtClean="0">
                                        <a:solidFill>
                                          <a:schemeClr val="bg1"/>
                                        </a:solidFill>
                                        <a:latin typeface="Cambria Math" panose="02040503050406030204" pitchFamily="18" charset="0"/>
                                      </a:rPr>
                                      <m:t>𝑛</m:t>
                                    </m:r>
                                  </m:e>
                                </m:rad>
                              </m:oMath>
                            </m:oMathPara>
                          </a14:m>
                          <a:endParaRPr lang="es-CU" dirty="0"/>
                        </a:p>
                      </a:txBody>
                      <a:tcPr/>
                    </a:tc>
                    <a:tc>
                      <a:txBody>
                        <a:bodyPr/>
                        <a:lstStyle/>
                        <a:p>
                          <a:pPr algn="ctr"/>
                          <a14:m>
                            <m:oMathPara xmlns:m="http://schemas.openxmlformats.org/officeDocument/2006/math">
                              <m:oMathParaPr>
                                <m:jc m:val="centerGroup"/>
                              </m:oMathParaPr>
                              <m:oMath xmlns:m="http://schemas.openxmlformats.org/officeDocument/2006/math">
                                <m:r>
                                  <a:rPr lang="es-ES" b="1" smtClean="0">
                                    <a:solidFill>
                                      <a:schemeClr val="bg1"/>
                                    </a:solidFill>
                                    <a:latin typeface="Cambria Math" panose="02040503050406030204" pitchFamily="18" charset="0"/>
                                  </a:rPr>
                                  <m:t>𝑩</m:t>
                                </m:r>
                              </m:oMath>
                            </m:oMathPara>
                          </a14:m>
                          <a:endParaRPr lang="es-CU" dirty="0"/>
                        </a:p>
                      </a:txBody>
                      <a:tcPr/>
                    </a:tc>
                    <a:tc>
                      <a:txBody>
                        <a:bodyPr/>
                        <a:lstStyle/>
                        <a:p>
                          <a:pPr algn="ctr"/>
                          <a14:m>
                            <m:oMathPara xmlns:m="http://schemas.openxmlformats.org/officeDocument/2006/math">
                              <m:oMathParaPr>
                                <m:jc m:val="centerGroup"/>
                              </m:oMathParaPr>
                              <m:oMath xmlns:m="http://schemas.openxmlformats.org/officeDocument/2006/math">
                                <m:r>
                                  <a:rPr lang="es-CU" smtClean="0">
                                    <a:latin typeface="Cambria Math" panose="02040503050406030204" pitchFamily="18" charset="0"/>
                                  </a:rPr>
                                  <m:t>𝝐</m:t>
                                </m:r>
                              </m:oMath>
                            </m:oMathPara>
                          </a14:m>
                          <a:endParaRPr lang="es-CU" dirty="0"/>
                        </a:p>
                      </a:txBody>
                      <a:tcPr/>
                    </a:tc>
                    <a:extLst>
                      <a:ext uri="{0D108BD9-81ED-4DB2-BD59-A6C34878D82A}">
                        <a16:rowId xmlns:a16="http://schemas.microsoft.com/office/drawing/2014/main" val="2021157098"/>
                      </a:ext>
                    </a:extLst>
                  </a:tr>
                  <a:tr h="370840">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𝟏</m:t>
                                </m:r>
                              </m:oMath>
                            </m:oMathPara>
                          </a14:m>
                          <a:endParaRPr lang="es-CU" b="1" dirty="0"/>
                        </a:p>
                      </a:txBody>
                      <a:tcPr/>
                    </a:tc>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𝟏𝟎</m:t>
                                </m:r>
                              </m:oMath>
                            </m:oMathPara>
                          </a14:m>
                          <a:endParaRPr lang="es-CU" b="1" dirty="0"/>
                        </a:p>
                      </a:txBody>
                      <a:tcPr/>
                    </a:tc>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𝟓</m:t>
                                </m:r>
                              </m:oMath>
                            </m:oMathPara>
                          </a14:m>
                          <a:endParaRPr lang="es-CU" b="1" dirty="0"/>
                        </a:p>
                      </a:txBody>
                      <a:tcPr/>
                    </a:tc>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𝟔</m:t>
                                </m:r>
                              </m:oMath>
                            </m:oMathPara>
                          </a14:m>
                          <a:endParaRPr lang="es-CU" b="1"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s-CU" b="1" i="1" smtClean="0">
                                        <a:latin typeface="Cambria Math" panose="02040503050406030204" pitchFamily="18" charset="0"/>
                                      </a:rPr>
                                    </m:ctrlPr>
                                  </m:sSupPr>
                                  <m:e>
                                    <m:r>
                                      <a:rPr lang="es-ES" b="1" i="1" smtClean="0">
                                        <a:latin typeface="Cambria Math" panose="02040503050406030204" pitchFamily="18" charset="0"/>
                                      </a:rPr>
                                      <m:t>𝟏𝟎</m:t>
                                    </m:r>
                                  </m:e>
                                  <m:sup>
                                    <m:r>
                                      <a:rPr lang="es-ES" b="1" i="1" smtClean="0">
                                        <a:latin typeface="Cambria Math" panose="02040503050406030204" pitchFamily="18" charset="0"/>
                                      </a:rPr>
                                      <m:t>𝟒</m:t>
                                    </m:r>
                                  </m:sup>
                                </m:sSup>
                              </m:oMath>
                            </m:oMathPara>
                          </a14:m>
                          <a:endParaRPr lang="es-CU" b="1" dirty="0"/>
                        </a:p>
                      </a:txBody>
                      <a:tcPr/>
                    </a:tc>
                    <a:extLst>
                      <a:ext uri="{0D108BD9-81ED-4DB2-BD59-A6C34878D82A}">
                        <a16:rowId xmlns:a16="http://schemas.microsoft.com/office/drawing/2014/main" val="2632887754"/>
                      </a:ext>
                    </a:extLst>
                  </a:tr>
                  <a:tr h="370840">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𝟐</m:t>
                                </m:r>
                              </m:oMath>
                            </m:oMathPara>
                          </a14:m>
                          <a:endParaRPr lang="es-CU" b="1" dirty="0"/>
                        </a:p>
                      </a:txBody>
                      <a:tcPr/>
                    </a:tc>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𝟏𝟎</m:t>
                                </m:r>
                              </m:oMath>
                            </m:oMathPara>
                          </a14:m>
                          <a:endParaRPr lang="es-CU" b="1" dirty="0"/>
                        </a:p>
                      </a:txBody>
                      <a:tcPr/>
                    </a:tc>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𝟒</m:t>
                                </m:r>
                              </m:oMath>
                            </m:oMathPara>
                          </a14:m>
                          <a:endParaRPr lang="es-CU" b="1" dirty="0"/>
                        </a:p>
                      </a:txBody>
                      <a:tcPr/>
                    </a:tc>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𝟕</m:t>
                                </m:r>
                              </m:oMath>
                            </m:oMathPara>
                          </a14:m>
                          <a:endParaRPr lang="es-CU" b="1"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s-CU" b="1" i="1" smtClean="0">
                                        <a:latin typeface="Cambria Math" panose="02040503050406030204" pitchFamily="18" charset="0"/>
                                      </a:rPr>
                                    </m:ctrlPr>
                                  </m:sSupPr>
                                  <m:e>
                                    <m:r>
                                      <a:rPr lang="es-ES" b="1" i="1" smtClean="0">
                                        <a:latin typeface="Cambria Math" panose="02040503050406030204" pitchFamily="18" charset="0"/>
                                      </a:rPr>
                                      <m:t>𝟏𝟎</m:t>
                                    </m:r>
                                  </m:e>
                                  <m:sup>
                                    <m:r>
                                      <a:rPr lang="es-ES" b="1" i="1" smtClean="0">
                                        <a:latin typeface="Cambria Math" panose="02040503050406030204" pitchFamily="18" charset="0"/>
                                      </a:rPr>
                                      <m:t>𝟔</m:t>
                                    </m:r>
                                  </m:sup>
                                </m:sSup>
                              </m:oMath>
                            </m:oMathPara>
                          </a14:m>
                          <a:endParaRPr lang="es-CU" b="1" dirty="0"/>
                        </a:p>
                      </a:txBody>
                      <a:tcPr/>
                    </a:tc>
                    <a:extLst>
                      <a:ext uri="{0D108BD9-81ED-4DB2-BD59-A6C34878D82A}">
                        <a16:rowId xmlns:a16="http://schemas.microsoft.com/office/drawing/2014/main" val="3289798261"/>
                      </a:ext>
                    </a:extLst>
                  </a:tr>
                  <a:tr h="370840">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𝟑</m:t>
                                </m:r>
                              </m:oMath>
                            </m:oMathPara>
                          </a14:m>
                          <a:endParaRPr lang="es-CU" b="1" dirty="0"/>
                        </a:p>
                      </a:txBody>
                      <a:tcPr/>
                    </a:tc>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𝟏𝟎</m:t>
                                </m:r>
                              </m:oMath>
                            </m:oMathPara>
                          </a14:m>
                          <a:endParaRPr lang="es-CU" b="1" dirty="0"/>
                        </a:p>
                      </a:txBody>
                      <a:tcPr/>
                    </a:tc>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𝟒</m:t>
                                </m:r>
                              </m:oMath>
                            </m:oMathPara>
                          </a14:m>
                          <a:endParaRPr lang="es-CU" b="1" dirty="0"/>
                        </a:p>
                      </a:txBody>
                      <a:tcPr/>
                    </a:tc>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𝟖</m:t>
                                </m:r>
                              </m:oMath>
                            </m:oMathPara>
                          </a14:m>
                          <a:endParaRPr lang="es-CU" b="1"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s-CU" b="1" i="1" smtClean="0">
                                        <a:latin typeface="Cambria Math" panose="02040503050406030204" pitchFamily="18" charset="0"/>
                                      </a:rPr>
                                    </m:ctrlPr>
                                  </m:sSupPr>
                                  <m:e>
                                    <m:r>
                                      <a:rPr lang="es-ES" b="1" i="1" smtClean="0">
                                        <a:latin typeface="Cambria Math" panose="02040503050406030204" pitchFamily="18" charset="0"/>
                                      </a:rPr>
                                      <m:t>𝟏𝟎</m:t>
                                    </m:r>
                                  </m:e>
                                  <m:sup>
                                    <m:r>
                                      <a:rPr lang="es-ES" b="1" i="1" smtClean="0">
                                        <a:latin typeface="Cambria Math" panose="02040503050406030204" pitchFamily="18" charset="0"/>
                                      </a:rPr>
                                      <m:t>𝟖</m:t>
                                    </m:r>
                                  </m:sup>
                                </m:sSup>
                              </m:oMath>
                            </m:oMathPara>
                          </a14:m>
                          <a:endParaRPr lang="es-CU" b="1" dirty="0"/>
                        </a:p>
                      </a:txBody>
                      <a:tcPr/>
                    </a:tc>
                    <a:extLst>
                      <a:ext uri="{0D108BD9-81ED-4DB2-BD59-A6C34878D82A}">
                        <a16:rowId xmlns:a16="http://schemas.microsoft.com/office/drawing/2014/main" val="3279130356"/>
                      </a:ext>
                    </a:extLst>
                  </a:tr>
                </a:tbl>
              </a:graphicData>
            </a:graphic>
          </p:graphicFrame>
        </mc:Choice>
        <mc:Fallback xmlns="">
          <p:graphicFrame>
            <p:nvGraphicFramePr>
              <p:cNvPr id="9" name="Tabla 8">
                <a:extLst>
                  <a:ext uri="{FF2B5EF4-FFF2-40B4-BE49-F238E27FC236}">
                    <a16:creationId xmlns:a16="http://schemas.microsoft.com/office/drawing/2014/main" id="{C94F4475-816C-8D05-D78B-5AB8889385ED}"/>
                  </a:ext>
                </a:extLst>
              </p:cNvPr>
              <p:cNvGraphicFramePr>
                <a:graphicFrameLocks noGrp="1"/>
              </p:cNvGraphicFramePr>
              <p:nvPr>
                <p:extLst>
                  <p:ext uri="{D42A27DB-BD31-4B8C-83A1-F6EECF244321}">
                    <p14:modId xmlns:p14="http://schemas.microsoft.com/office/powerpoint/2010/main" val="942431694"/>
                  </p:ext>
                </p:extLst>
              </p:nvPr>
            </p:nvGraphicFramePr>
            <p:xfrm>
              <a:off x="1248897" y="3202758"/>
              <a:ext cx="4206240" cy="1485901"/>
            </p:xfrm>
            <a:graphic>
              <a:graphicData uri="http://schemas.openxmlformats.org/drawingml/2006/table">
                <a:tbl>
                  <a:tblPr firstRow="1" bandRow="1">
                    <a:tableStyleId>{72833802-FEF1-4C79-8D5D-14CF1EAF98D9}</a:tableStyleId>
                  </a:tblPr>
                  <a:tblGrid>
                    <a:gridCol w="841248">
                      <a:extLst>
                        <a:ext uri="{9D8B030D-6E8A-4147-A177-3AD203B41FA5}">
                          <a16:colId xmlns:a16="http://schemas.microsoft.com/office/drawing/2014/main" val="3979620515"/>
                        </a:ext>
                      </a:extLst>
                    </a:gridCol>
                    <a:gridCol w="841248">
                      <a:extLst>
                        <a:ext uri="{9D8B030D-6E8A-4147-A177-3AD203B41FA5}">
                          <a16:colId xmlns:a16="http://schemas.microsoft.com/office/drawing/2014/main" val="1017460889"/>
                        </a:ext>
                      </a:extLst>
                    </a:gridCol>
                    <a:gridCol w="841248">
                      <a:extLst>
                        <a:ext uri="{9D8B030D-6E8A-4147-A177-3AD203B41FA5}">
                          <a16:colId xmlns:a16="http://schemas.microsoft.com/office/drawing/2014/main" val="3974766494"/>
                        </a:ext>
                      </a:extLst>
                    </a:gridCol>
                    <a:gridCol w="841248">
                      <a:extLst>
                        <a:ext uri="{9D8B030D-6E8A-4147-A177-3AD203B41FA5}">
                          <a16:colId xmlns:a16="http://schemas.microsoft.com/office/drawing/2014/main" val="1540818699"/>
                        </a:ext>
                      </a:extLst>
                    </a:gridCol>
                    <a:gridCol w="841248">
                      <a:extLst>
                        <a:ext uri="{9D8B030D-6E8A-4147-A177-3AD203B41FA5}">
                          <a16:colId xmlns:a16="http://schemas.microsoft.com/office/drawing/2014/main" val="2161394126"/>
                        </a:ext>
                      </a:extLst>
                    </a:gridCol>
                  </a:tblGrid>
                  <a:tr h="370840">
                    <a:tc>
                      <a:txBody>
                        <a:bodyPr/>
                        <a:lstStyle/>
                        <a:p>
                          <a:pPr algn="ctr"/>
                          <a:r>
                            <a:rPr lang="es-ES" dirty="0" err="1"/>
                            <a:t>Iter</a:t>
                          </a:r>
                          <a:r>
                            <a:rPr lang="es-ES" dirty="0"/>
                            <a:t>.</a:t>
                          </a:r>
                          <a:endParaRPr lang="es-CU" dirty="0"/>
                        </a:p>
                      </a:txBody>
                      <a:tcPr/>
                    </a:tc>
                    <a:tc>
                      <a:txBody>
                        <a:bodyPr/>
                        <a:lstStyle/>
                        <a:p>
                          <a:endParaRPr lang="es-CU"/>
                        </a:p>
                      </a:txBody>
                      <a:tcPr>
                        <a:blipFill>
                          <a:blip r:embed="rId2"/>
                          <a:stretch>
                            <a:fillRect l="-100725" t="-8197" r="-302174" b="-304918"/>
                          </a:stretch>
                        </a:blipFill>
                      </a:tcPr>
                    </a:tc>
                    <a:tc>
                      <a:txBody>
                        <a:bodyPr/>
                        <a:lstStyle/>
                        <a:p>
                          <a:endParaRPr lang="es-CU"/>
                        </a:p>
                      </a:txBody>
                      <a:tcPr>
                        <a:blipFill>
                          <a:blip r:embed="rId2"/>
                          <a:stretch>
                            <a:fillRect l="-199281" t="-8197" r="-200000" b="-304918"/>
                          </a:stretch>
                        </a:blipFill>
                      </a:tcPr>
                    </a:tc>
                    <a:tc>
                      <a:txBody>
                        <a:bodyPr/>
                        <a:lstStyle/>
                        <a:p>
                          <a:endParaRPr lang="es-CU"/>
                        </a:p>
                      </a:txBody>
                      <a:tcPr>
                        <a:blipFill>
                          <a:blip r:embed="rId2"/>
                          <a:stretch>
                            <a:fillRect l="-301449" t="-8197" r="-101449" b="-304918"/>
                          </a:stretch>
                        </a:blipFill>
                      </a:tcPr>
                    </a:tc>
                    <a:tc>
                      <a:txBody>
                        <a:bodyPr/>
                        <a:lstStyle/>
                        <a:p>
                          <a:endParaRPr lang="es-CU"/>
                        </a:p>
                      </a:txBody>
                      <a:tcPr>
                        <a:blipFill>
                          <a:blip r:embed="rId2"/>
                          <a:stretch>
                            <a:fillRect l="-401449" t="-8197" r="-1449" b="-304918"/>
                          </a:stretch>
                        </a:blipFill>
                      </a:tcPr>
                    </a:tc>
                    <a:extLst>
                      <a:ext uri="{0D108BD9-81ED-4DB2-BD59-A6C34878D82A}">
                        <a16:rowId xmlns:a16="http://schemas.microsoft.com/office/drawing/2014/main" val="2021157098"/>
                      </a:ext>
                    </a:extLst>
                  </a:tr>
                  <a:tr h="371221">
                    <a:tc>
                      <a:txBody>
                        <a:bodyPr/>
                        <a:lstStyle/>
                        <a:p>
                          <a:endParaRPr lang="es-CU"/>
                        </a:p>
                      </a:txBody>
                      <a:tcPr>
                        <a:blipFill>
                          <a:blip r:embed="rId2"/>
                          <a:stretch>
                            <a:fillRect l="-725" t="-108197" r="-402174" b="-204918"/>
                          </a:stretch>
                        </a:blipFill>
                      </a:tcPr>
                    </a:tc>
                    <a:tc>
                      <a:txBody>
                        <a:bodyPr/>
                        <a:lstStyle/>
                        <a:p>
                          <a:endParaRPr lang="es-CU"/>
                        </a:p>
                      </a:txBody>
                      <a:tcPr>
                        <a:blipFill>
                          <a:blip r:embed="rId2"/>
                          <a:stretch>
                            <a:fillRect l="-100725" t="-108197" r="-302174" b="-204918"/>
                          </a:stretch>
                        </a:blipFill>
                      </a:tcPr>
                    </a:tc>
                    <a:tc>
                      <a:txBody>
                        <a:bodyPr/>
                        <a:lstStyle/>
                        <a:p>
                          <a:endParaRPr lang="es-CU"/>
                        </a:p>
                      </a:txBody>
                      <a:tcPr>
                        <a:blipFill>
                          <a:blip r:embed="rId2"/>
                          <a:stretch>
                            <a:fillRect l="-199281" t="-108197" r="-200000" b="-204918"/>
                          </a:stretch>
                        </a:blipFill>
                      </a:tcPr>
                    </a:tc>
                    <a:tc>
                      <a:txBody>
                        <a:bodyPr/>
                        <a:lstStyle/>
                        <a:p>
                          <a:endParaRPr lang="es-CU"/>
                        </a:p>
                      </a:txBody>
                      <a:tcPr>
                        <a:blipFill>
                          <a:blip r:embed="rId2"/>
                          <a:stretch>
                            <a:fillRect l="-301449" t="-108197" r="-101449" b="-204918"/>
                          </a:stretch>
                        </a:blipFill>
                      </a:tcPr>
                    </a:tc>
                    <a:tc>
                      <a:txBody>
                        <a:bodyPr/>
                        <a:lstStyle/>
                        <a:p>
                          <a:endParaRPr lang="es-CU"/>
                        </a:p>
                      </a:txBody>
                      <a:tcPr>
                        <a:blipFill>
                          <a:blip r:embed="rId2"/>
                          <a:stretch>
                            <a:fillRect l="-401449" t="-108197" r="-1449" b="-204918"/>
                          </a:stretch>
                        </a:blipFill>
                      </a:tcPr>
                    </a:tc>
                    <a:extLst>
                      <a:ext uri="{0D108BD9-81ED-4DB2-BD59-A6C34878D82A}">
                        <a16:rowId xmlns:a16="http://schemas.microsoft.com/office/drawing/2014/main" val="2632887754"/>
                      </a:ext>
                    </a:extLst>
                  </a:tr>
                  <a:tr h="371920">
                    <a:tc>
                      <a:txBody>
                        <a:bodyPr/>
                        <a:lstStyle/>
                        <a:p>
                          <a:endParaRPr lang="es-CU"/>
                        </a:p>
                      </a:txBody>
                      <a:tcPr>
                        <a:blipFill>
                          <a:blip r:embed="rId2"/>
                          <a:stretch>
                            <a:fillRect l="-725" t="-204839" r="-402174" b="-101613"/>
                          </a:stretch>
                        </a:blipFill>
                      </a:tcPr>
                    </a:tc>
                    <a:tc>
                      <a:txBody>
                        <a:bodyPr/>
                        <a:lstStyle/>
                        <a:p>
                          <a:endParaRPr lang="es-CU"/>
                        </a:p>
                      </a:txBody>
                      <a:tcPr>
                        <a:blipFill>
                          <a:blip r:embed="rId2"/>
                          <a:stretch>
                            <a:fillRect l="-100725" t="-204839" r="-302174" b="-101613"/>
                          </a:stretch>
                        </a:blipFill>
                      </a:tcPr>
                    </a:tc>
                    <a:tc>
                      <a:txBody>
                        <a:bodyPr/>
                        <a:lstStyle/>
                        <a:p>
                          <a:endParaRPr lang="es-CU"/>
                        </a:p>
                      </a:txBody>
                      <a:tcPr>
                        <a:blipFill>
                          <a:blip r:embed="rId2"/>
                          <a:stretch>
                            <a:fillRect l="-199281" t="-204839" r="-200000" b="-101613"/>
                          </a:stretch>
                        </a:blipFill>
                      </a:tcPr>
                    </a:tc>
                    <a:tc>
                      <a:txBody>
                        <a:bodyPr/>
                        <a:lstStyle/>
                        <a:p>
                          <a:endParaRPr lang="es-CU"/>
                        </a:p>
                      </a:txBody>
                      <a:tcPr>
                        <a:blipFill>
                          <a:blip r:embed="rId2"/>
                          <a:stretch>
                            <a:fillRect l="-301449" t="-204839" r="-101449" b="-101613"/>
                          </a:stretch>
                        </a:blipFill>
                      </a:tcPr>
                    </a:tc>
                    <a:tc>
                      <a:txBody>
                        <a:bodyPr/>
                        <a:lstStyle/>
                        <a:p>
                          <a:endParaRPr lang="es-CU"/>
                        </a:p>
                      </a:txBody>
                      <a:tcPr>
                        <a:blipFill>
                          <a:blip r:embed="rId2"/>
                          <a:stretch>
                            <a:fillRect l="-401449" t="-204839" r="-1449" b="-101613"/>
                          </a:stretch>
                        </a:blipFill>
                      </a:tcPr>
                    </a:tc>
                    <a:extLst>
                      <a:ext uri="{0D108BD9-81ED-4DB2-BD59-A6C34878D82A}">
                        <a16:rowId xmlns:a16="http://schemas.microsoft.com/office/drawing/2014/main" val="3289798261"/>
                      </a:ext>
                    </a:extLst>
                  </a:tr>
                  <a:tr h="371920">
                    <a:tc>
                      <a:txBody>
                        <a:bodyPr/>
                        <a:lstStyle/>
                        <a:p>
                          <a:endParaRPr lang="es-CU"/>
                        </a:p>
                      </a:txBody>
                      <a:tcPr>
                        <a:blipFill>
                          <a:blip r:embed="rId2"/>
                          <a:stretch>
                            <a:fillRect l="-725" t="-309836" r="-402174" b="-3279"/>
                          </a:stretch>
                        </a:blipFill>
                      </a:tcPr>
                    </a:tc>
                    <a:tc>
                      <a:txBody>
                        <a:bodyPr/>
                        <a:lstStyle/>
                        <a:p>
                          <a:endParaRPr lang="es-CU"/>
                        </a:p>
                      </a:txBody>
                      <a:tcPr>
                        <a:blipFill>
                          <a:blip r:embed="rId2"/>
                          <a:stretch>
                            <a:fillRect l="-100725" t="-309836" r="-302174" b="-3279"/>
                          </a:stretch>
                        </a:blipFill>
                      </a:tcPr>
                    </a:tc>
                    <a:tc>
                      <a:txBody>
                        <a:bodyPr/>
                        <a:lstStyle/>
                        <a:p>
                          <a:endParaRPr lang="es-CU"/>
                        </a:p>
                      </a:txBody>
                      <a:tcPr>
                        <a:blipFill>
                          <a:blip r:embed="rId2"/>
                          <a:stretch>
                            <a:fillRect l="-199281" t="-309836" r="-200000" b="-3279"/>
                          </a:stretch>
                        </a:blipFill>
                      </a:tcPr>
                    </a:tc>
                    <a:tc>
                      <a:txBody>
                        <a:bodyPr/>
                        <a:lstStyle/>
                        <a:p>
                          <a:endParaRPr lang="es-CU"/>
                        </a:p>
                      </a:txBody>
                      <a:tcPr>
                        <a:blipFill>
                          <a:blip r:embed="rId2"/>
                          <a:stretch>
                            <a:fillRect l="-301449" t="-309836" r="-101449" b="-3279"/>
                          </a:stretch>
                        </a:blipFill>
                      </a:tcPr>
                    </a:tc>
                    <a:tc>
                      <a:txBody>
                        <a:bodyPr/>
                        <a:lstStyle/>
                        <a:p>
                          <a:endParaRPr lang="es-CU"/>
                        </a:p>
                      </a:txBody>
                      <a:tcPr>
                        <a:blipFill>
                          <a:blip r:embed="rId2"/>
                          <a:stretch>
                            <a:fillRect l="-401449" t="-309836" r="-1449" b="-3279"/>
                          </a:stretch>
                        </a:blipFill>
                      </a:tcPr>
                    </a:tc>
                    <a:extLst>
                      <a:ext uri="{0D108BD9-81ED-4DB2-BD59-A6C34878D82A}">
                        <a16:rowId xmlns:a16="http://schemas.microsoft.com/office/drawing/2014/main" val="327913035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0" name="Tabla 9">
                <a:extLst>
                  <a:ext uri="{FF2B5EF4-FFF2-40B4-BE49-F238E27FC236}">
                    <a16:creationId xmlns:a16="http://schemas.microsoft.com/office/drawing/2014/main" id="{D4D80CBE-528D-91B4-4DAA-0FC8C15CBE2C}"/>
                  </a:ext>
                </a:extLst>
              </p:cNvPr>
              <p:cNvGraphicFramePr>
                <a:graphicFrameLocks noGrp="1"/>
              </p:cNvGraphicFramePr>
              <p:nvPr>
                <p:extLst>
                  <p:ext uri="{D42A27DB-BD31-4B8C-83A1-F6EECF244321}">
                    <p14:modId xmlns:p14="http://schemas.microsoft.com/office/powerpoint/2010/main" val="2226048071"/>
                  </p:ext>
                </p:extLst>
              </p:nvPr>
            </p:nvGraphicFramePr>
            <p:xfrm>
              <a:off x="6736863" y="3202757"/>
              <a:ext cx="4206240" cy="1484821"/>
            </p:xfrm>
            <a:graphic>
              <a:graphicData uri="http://schemas.openxmlformats.org/drawingml/2006/table">
                <a:tbl>
                  <a:tblPr firstRow="1" bandRow="1">
                    <a:tableStyleId>{72833802-FEF1-4C79-8D5D-14CF1EAF98D9}</a:tableStyleId>
                  </a:tblPr>
                  <a:tblGrid>
                    <a:gridCol w="841248">
                      <a:extLst>
                        <a:ext uri="{9D8B030D-6E8A-4147-A177-3AD203B41FA5}">
                          <a16:colId xmlns:a16="http://schemas.microsoft.com/office/drawing/2014/main" val="3979620515"/>
                        </a:ext>
                      </a:extLst>
                    </a:gridCol>
                    <a:gridCol w="841248">
                      <a:extLst>
                        <a:ext uri="{9D8B030D-6E8A-4147-A177-3AD203B41FA5}">
                          <a16:colId xmlns:a16="http://schemas.microsoft.com/office/drawing/2014/main" val="1017460889"/>
                        </a:ext>
                      </a:extLst>
                    </a:gridCol>
                    <a:gridCol w="841248">
                      <a:extLst>
                        <a:ext uri="{9D8B030D-6E8A-4147-A177-3AD203B41FA5}">
                          <a16:colId xmlns:a16="http://schemas.microsoft.com/office/drawing/2014/main" val="3974766494"/>
                        </a:ext>
                      </a:extLst>
                    </a:gridCol>
                    <a:gridCol w="841248">
                      <a:extLst>
                        <a:ext uri="{9D8B030D-6E8A-4147-A177-3AD203B41FA5}">
                          <a16:colId xmlns:a16="http://schemas.microsoft.com/office/drawing/2014/main" val="1540818699"/>
                        </a:ext>
                      </a:extLst>
                    </a:gridCol>
                    <a:gridCol w="841248">
                      <a:extLst>
                        <a:ext uri="{9D8B030D-6E8A-4147-A177-3AD203B41FA5}">
                          <a16:colId xmlns:a16="http://schemas.microsoft.com/office/drawing/2014/main" val="2161394126"/>
                        </a:ext>
                      </a:extLst>
                    </a:gridCol>
                  </a:tblGrid>
                  <a:tr h="370840">
                    <a:tc>
                      <a:txBody>
                        <a:bodyPr/>
                        <a:lstStyle/>
                        <a:p>
                          <a:pPr algn="ctr"/>
                          <a:r>
                            <a:rPr lang="es-ES" dirty="0" err="1"/>
                            <a:t>Iter</a:t>
                          </a:r>
                          <a:r>
                            <a:rPr lang="es-ES" dirty="0"/>
                            <a:t>.</a:t>
                          </a:r>
                          <a:endParaRPr lang="es-CU" dirty="0"/>
                        </a:p>
                      </a:txBody>
                      <a:tcPr/>
                    </a:tc>
                    <a:tc>
                      <a:txBody>
                        <a:bodyPr/>
                        <a:lstStyle/>
                        <a:p>
                          <a:pPr algn="ctr"/>
                          <a14:m>
                            <m:oMathPara xmlns:m="http://schemas.openxmlformats.org/officeDocument/2006/math">
                              <m:oMathParaPr>
                                <m:jc m:val="centerGroup"/>
                              </m:oMathParaPr>
                              <m:oMath xmlns:m="http://schemas.openxmlformats.org/officeDocument/2006/math">
                                <m:r>
                                  <a:rPr lang="es-ES" b="1" smtClean="0">
                                    <a:latin typeface="Cambria Math" panose="02040503050406030204" pitchFamily="18" charset="0"/>
                                  </a:rPr>
                                  <m:t>𝑲</m:t>
                                </m:r>
                              </m:oMath>
                            </m:oMathPara>
                          </a14:m>
                          <a:endParaRPr lang="es-CU" i="1" dirty="0"/>
                        </a:p>
                      </a:txBody>
                      <a:tcPr/>
                    </a:tc>
                    <a:tc>
                      <a:txBody>
                        <a:bodyPr/>
                        <a:lstStyle/>
                        <a:p>
                          <a:pPr algn="ctr"/>
                          <a14:m>
                            <m:oMathPara xmlns:m="http://schemas.openxmlformats.org/officeDocument/2006/math">
                              <m:oMathParaPr>
                                <m:jc m:val="centerGroup"/>
                              </m:oMathParaPr>
                              <m:oMath xmlns:m="http://schemas.openxmlformats.org/officeDocument/2006/math">
                                <m:rad>
                                  <m:radPr>
                                    <m:degHide m:val="on"/>
                                    <m:ctrlPr>
                                      <a:rPr lang="es-CU" i="1" smtClean="0">
                                        <a:solidFill>
                                          <a:schemeClr val="bg1"/>
                                        </a:solidFill>
                                        <a:latin typeface="Cambria Math" panose="02040503050406030204" pitchFamily="18" charset="0"/>
                                      </a:rPr>
                                    </m:ctrlPr>
                                  </m:radPr>
                                  <m:deg/>
                                  <m:e>
                                    <m:r>
                                      <a:rPr lang="es-CU" smtClean="0">
                                        <a:solidFill>
                                          <a:schemeClr val="bg1"/>
                                        </a:solidFill>
                                        <a:latin typeface="Cambria Math" panose="02040503050406030204" pitchFamily="18" charset="0"/>
                                      </a:rPr>
                                      <m:t>𝑛</m:t>
                                    </m:r>
                                  </m:e>
                                </m:rad>
                              </m:oMath>
                            </m:oMathPara>
                          </a14:m>
                          <a:endParaRPr lang="es-CU" dirty="0"/>
                        </a:p>
                      </a:txBody>
                      <a:tcPr/>
                    </a:tc>
                    <a:tc>
                      <a:txBody>
                        <a:bodyPr/>
                        <a:lstStyle/>
                        <a:p>
                          <a:pPr algn="ctr"/>
                          <a14:m>
                            <m:oMathPara xmlns:m="http://schemas.openxmlformats.org/officeDocument/2006/math">
                              <m:oMathParaPr>
                                <m:jc m:val="centerGroup"/>
                              </m:oMathParaPr>
                              <m:oMath xmlns:m="http://schemas.openxmlformats.org/officeDocument/2006/math">
                                <m:r>
                                  <a:rPr lang="es-ES" b="1" smtClean="0">
                                    <a:solidFill>
                                      <a:schemeClr val="bg1"/>
                                    </a:solidFill>
                                    <a:latin typeface="Cambria Math" panose="02040503050406030204" pitchFamily="18" charset="0"/>
                                  </a:rPr>
                                  <m:t>𝑩</m:t>
                                </m:r>
                              </m:oMath>
                            </m:oMathPara>
                          </a14:m>
                          <a:endParaRPr lang="es-CU" dirty="0"/>
                        </a:p>
                      </a:txBody>
                      <a:tcPr/>
                    </a:tc>
                    <a:tc>
                      <a:txBody>
                        <a:bodyPr/>
                        <a:lstStyle/>
                        <a:p>
                          <a:pPr algn="ctr"/>
                          <a14:m>
                            <m:oMathPara xmlns:m="http://schemas.openxmlformats.org/officeDocument/2006/math">
                              <m:oMathParaPr>
                                <m:jc m:val="centerGroup"/>
                              </m:oMathParaPr>
                              <m:oMath xmlns:m="http://schemas.openxmlformats.org/officeDocument/2006/math">
                                <m:r>
                                  <a:rPr lang="es-CU" smtClean="0">
                                    <a:latin typeface="Cambria Math" panose="02040503050406030204" pitchFamily="18" charset="0"/>
                                  </a:rPr>
                                  <m:t>𝝐</m:t>
                                </m:r>
                              </m:oMath>
                            </m:oMathPara>
                          </a14:m>
                          <a:endParaRPr lang="es-CU" dirty="0"/>
                        </a:p>
                      </a:txBody>
                      <a:tcPr/>
                    </a:tc>
                    <a:extLst>
                      <a:ext uri="{0D108BD9-81ED-4DB2-BD59-A6C34878D82A}">
                        <a16:rowId xmlns:a16="http://schemas.microsoft.com/office/drawing/2014/main" val="2021157098"/>
                      </a:ext>
                    </a:extLst>
                  </a:tr>
                  <a:tr h="370840">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𝟏</m:t>
                                </m:r>
                              </m:oMath>
                            </m:oMathPara>
                          </a14:m>
                          <a:endParaRPr lang="es-CU" b="1" dirty="0"/>
                        </a:p>
                      </a:txBody>
                      <a:tcPr/>
                    </a:tc>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𝟏𝟎</m:t>
                                </m:r>
                              </m:oMath>
                            </m:oMathPara>
                          </a14:m>
                          <a:endParaRPr lang="es-CU" b="1" dirty="0"/>
                        </a:p>
                      </a:txBody>
                      <a:tcPr/>
                    </a:tc>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𝟏𝟔</m:t>
                                </m:r>
                              </m:oMath>
                            </m:oMathPara>
                          </a14:m>
                          <a:endParaRPr lang="es-CU" b="1" dirty="0"/>
                        </a:p>
                      </a:txBody>
                      <a:tcPr/>
                    </a:tc>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𝟏𝟎</m:t>
                                </m:r>
                              </m:oMath>
                            </m:oMathPara>
                          </a14:m>
                          <a:endParaRPr lang="es-CU" b="1"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s-CU" b="1" i="1" smtClean="0">
                                        <a:latin typeface="Cambria Math" panose="02040503050406030204" pitchFamily="18" charset="0"/>
                                      </a:rPr>
                                    </m:ctrlPr>
                                  </m:sSupPr>
                                  <m:e>
                                    <m:r>
                                      <a:rPr lang="es-ES" b="1" i="1" smtClean="0">
                                        <a:latin typeface="Cambria Math" panose="02040503050406030204" pitchFamily="18" charset="0"/>
                                      </a:rPr>
                                      <m:t>𝟏𝟎</m:t>
                                    </m:r>
                                  </m:e>
                                  <m:sup>
                                    <m:r>
                                      <a:rPr lang="es-ES" b="1" i="1" smtClean="0">
                                        <a:latin typeface="Cambria Math" panose="02040503050406030204" pitchFamily="18" charset="0"/>
                                      </a:rPr>
                                      <m:t>𝟒</m:t>
                                    </m:r>
                                  </m:sup>
                                </m:sSup>
                              </m:oMath>
                            </m:oMathPara>
                          </a14:m>
                          <a:endParaRPr lang="es-CU" b="1" dirty="0"/>
                        </a:p>
                      </a:txBody>
                      <a:tcPr/>
                    </a:tc>
                    <a:extLst>
                      <a:ext uri="{0D108BD9-81ED-4DB2-BD59-A6C34878D82A}">
                        <a16:rowId xmlns:a16="http://schemas.microsoft.com/office/drawing/2014/main" val="2632887754"/>
                      </a:ext>
                    </a:extLst>
                  </a:tr>
                  <a:tr h="370840">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𝟐</m:t>
                                </m:r>
                              </m:oMath>
                            </m:oMathPara>
                          </a14:m>
                          <a:endParaRPr lang="es-CU" b="1" dirty="0"/>
                        </a:p>
                      </a:txBody>
                      <a:tcPr/>
                    </a:tc>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𝟏𝟎</m:t>
                                </m:r>
                              </m:oMath>
                            </m:oMathPara>
                          </a14:m>
                          <a:endParaRPr lang="es-CU" b="1" dirty="0"/>
                        </a:p>
                      </a:txBody>
                      <a:tcPr/>
                    </a:tc>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𝟖</m:t>
                                </m:r>
                              </m:oMath>
                            </m:oMathPara>
                          </a14:m>
                          <a:endParaRPr lang="es-CU" b="1" dirty="0"/>
                        </a:p>
                      </a:txBody>
                      <a:tcPr/>
                    </a:tc>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𝟏𝟎</m:t>
                                </m:r>
                              </m:oMath>
                            </m:oMathPara>
                          </a14:m>
                          <a:endParaRPr lang="es-CU" b="1"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s-CU" b="1" i="1" smtClean="0">
                                        <a:latin typeface="Cambria Math" panose="02040503050406030204" pitchFamily="18" charset="0"/>
                                      </a:rPr>
                                    </m:ctrlPr>
                                  </m:sSupPr>
                                  <m:e>
                                    <m:r>
                                      <a:rPr lang="es-ES" b="1" i="1" smtClean="0">
                                        <a:latin typeface="Cambria Math" panose="02040503050406030204" pitchFamily="18" charset="0"/>
                                      </a:rPr>
                                      <m:t>𝟏𝟎</m:t>
                                    </m:r>
                                  </m:e>
                                  <m:sup>
                                    <m:r>
                                      <a:rPr lang="es-ES" b="1" i="1" smtClean="0">
                                        <a:latin typeface="Cambria Math" panose="02040503050406030204" pitchFamily="18" charset="0"/>
                                      </a:rPr>
                                      <m:t>𝟔</m:t>
                                    </m:r>
                                  </m:sup>
                                </m:sSup>
                              </m:oMath>
                            </m:oMathPara>
                          </a14:m>
                          <a:endParaRPr lang="es-CU" b="1" dirty="0"/>
                        </a:p>
                      </a:txBody>
                      <a:tcPr/>
                    </a:tc>
                    <a:extLst>
                      <a:ext uri="{0D108BD9-81ED-4DB2-BD59-A6C34878D82A}">
                        <a16:rowId xmlns:a16="http://schemas.microsoft.com/office/drawing/2014/main" val="3289798261"/>
                      </a:ext>
                    </a:extLst>
                  </a:tr>
                  <a:tr h="370840">
                    <a:tc>
                      <a:txBody>
                        <a:bodyPr/>
                        <a:lstStyle/>
                        <a:p>
                          <a:pPr algn="ctr"/>
                          <a:endParaRPr lang="es-CU" b="1" dirty="0"/>
                        </a:p>
                      </a:txBody>
                      <a:tcPr/>
                    </a:tc>
                    <a:tc>
                      <a:txBody>
                        <a:bodyPr/>
                        <a:lstStyle/>
                        <a:p>
                          <a:pPr algn="ctr"/>
                          <a:endParaRPr lang="es-CU" b="1" dirty="0"/>
                        </a:p>
                      </a:txBody>
                      <a:tcPr/>
                    </a:tc>
                    <a:tc>
                      <a:txBody>
                        <a:bodyPr/>
                        <a:lstStyle/>
                        <a:p>
                          <a:pPr algn="ctr"/>
                          <a:endParaRPr lang="es-CU" b="1" dirty="0"/>
                        </a:p>
                      </a:txBody>
                      <a:tcPr/>
                    </a:tc>
                    <a:tc>
                      <a:txBody>
                        <a:bodyPr/>
                        <a:lstStyle/>
                        <a:p>
                          <a:pPr algn="ctr"/>
                          <a:endParaRPr lang="es-CU" b="1" dirty="0"/>
                        </a:p>
                      </a:txBody>
                      <a:tcPr/>
                    </a:tc>
                    <a:tc>
                      <a:txBody>
                        <a:bodyPr/>
                        <a:lstStyle/>
                        <a:p>
                          <a:pPr algn="ctr"/>
                          <a:endParaRPr lang="es-CU" b="1" dirty="0"/>
                        </a:p>
                      </a:txBody>
                      <a:tcPr/>
                    </a:tc>
                    <a:extLst>
                      <a:ext uri="{0D108BD9-81ED-4DB2-BD59-A6C34878D82A}">
                        <a16:rowId xmlns:a16="http://schemas.microsoft.com/office/drawing/2014/main" val="3279130356"/>
                      </a:ext>
                    </a:extLst>
                  </a:tr>
                </a:tbl>
              </a:graphicData>
            </a:graphic>
          </p:graphicFrame>
        </mc:Choice>
        <mc:Fallback xmlns="">
          <p:graphicFrame>
            <p:nvGraphicFramePr>
              <p:cNvPr id="10" name="Tabla 9">
                <a:extLst>
                  <a:ext uri="{FF2B5EF4-FFF2-40B4-BE49-F238E27FC236}">
                    <a16:creationId xmlns:a16="http://schemas.microsoft.com/office/drawing/2014/main" id="{D4D80CBE-528D-91B4-4DAA-0FC8C15CBE2C}"/>
                  </a:ext>
                </a:extLst>
              </p:cNvPr>
              <p:cNvGraphicFramePr>
                <a:graphicFrameLocks noGrp="1"/>
              </p:cNvGraphicFramePr>
              <p:nvPr>
                <p:extLst>
                  <p:ext uri="{D42A27DB-BD31-4B8C-83A1-F6EECF244321}">
                    <p14:modId xmlns:p14="http://schemas.microsoft.com/office/powerpoint/2010/main" val="2226048071"/>
                  </p:ext>
                </p:extLst>
              </p:nvPr>
            </p:nvGraphicFramePr>
            <p:xfrm>
              <a:off x="6736863" y="3202757"/>
              <a:ext cx="4206240" cy="1484821"/>
            </p:xfrm>
            <a:graphic>
              <a:graphicData uri="http://schemas.openxmlformats.org/drawingml/2006/table">
                <a:tbl>
                  <a:tblPr firstRow="1" bandRow="1">
                    <a:tableStyleId>{72833802-FEF1-4C79-8D5D-14CF1EAF98D9}</a:tableStyleId>
                  </a:tblPr>
                  <a:tblGrid>
                    <a:gridCol w="841248">
                      <a:extLst>
                        <a:ext uri="{9D8B030D-6E8A-4147-A177-3AD203B41FA5}">
                          <a16:colId xmlns:a16="http://schemas.microsoft.com/office/drawing/2014/main" val="3979620515"/>
                        </a:ext>
                      </a:extLst>
                    </a:gridCol>
                    <a:gridCol w="841248">
                      <a:extLst>
                        <a:ext uri="{9D8B030D-6E8A-4147-A177-3AD203B41FA5}">
                          <a16:colId xmlns:a16="http://schemas.microsoft.com/office/drawing/2014/main" val="1017460889"/>
                        </a:ext>
                      </a:extLst>
                    </a:gridCol>
                    <a:gridCol w="841248">
                      <a:extLst>
                        <a:ext uri="{9D8B030D-6E8A-4147-A177-3AD203B41FA5}">
                          <a16:colId xmlns:a16="http://schemas.microsoft.com/office/drawing/2014/main" val="3974766494"/>
                        </a:ext>
                      </a:extLst>
                    </a:gridCol>
                    <a:gridCol w="841248">
                      <a:extLst>
                        <a:ext uri="{9D8B030D-6E8A-4147-A177-3AD203B41FA5}">
                          <a16:colId xmlns:a16="http://schemas.microsoft.com/office/drawing/2014/main" val="1540818699"/>
                        </a:ext>
                      </a:extLst>
                    </a:gridCol>
                    <a:gridCol w="841248">
                      <a:extLst>
                        <a:ext uri="{9D8B030D-6E8A-4147-A177-3AD203B41FA5}">
                          <a16:colId xmlns:a16="http://schemas.microsoft.com/office/drawing/2014/main" val="2161394126"/>
                        </a:ext>
                      </a:extLst>
                    </a:gridCol>
                  </a:tblGrid>
                  <a:tr h="370840">
                    <a:tc>
                      <a:txBody>
                        <a:bodyPr/>
                        <a:lstStyle/>
                        <a:p>
                          <a:pPr algn="ctr"/>
                          <a:r>
                            <a:rPr lang="es-ES" dirty="0" err="1"/>
                            <a:t>Iter</a:t>
                          </a:r>
                          <a:r>
                            <a:rPr lang="es-ES" dirty="0"/>
                            <a:t>.</a:t>
                          </a:r>
                          <a:endParaRPr lang="es-CU" dirty="0"/>
                        </a:p>
                      </a:txBody>
                      <a:tcPr/>
                    </a:tc>
                    <a:tc>
                      <a:txBody>
                        <a:bodyPr/>
                        <a:lstStyle/>
                        <a:p>
                          <a:endParaRPr lang="es-CU"/>
                        </a:p>
                      </a:txBody>
                      <a:tcPr>
                        <a:blipFill>
                          <a:blip r:embed="rId3"/>
                          <a:stretch>
                            <a:fillRect l="-100725" t="-8197" r="-302174" b="-304918"/>
                          </a:stretch>
                        </a:blipFill>
                      </a:tcPr>
                    </a:tc>
                    <a:tc>
                      <a:txBody>
                        <a:bodyPr/>
                        <a:lstStyle/>
                        <a:p>
                          <a:endParaRPr lang="es-CU"/>
                        </a:p>
                      </a:txBody>
                      <a:tcPr>
                        <a:blipFill>
                          <a:blip r:embed="rId3"/>
                          <a:stretch>
                            <a:fillRect l="-199281" t="-8197" r="-200000" b="-304918"/>
                          </a:stretch>
                        </a:blipFill>
                      </a:tcPr>
                    </a:tc>
                    <a:tc>
                      <a:txBody>
                        <a:bodyPr/>
                        <a:lstStyle/>
                        <a:p>
                          <a:endParaRPr lang="es-CU"/>
                        </a:p>
                      </a:txBody>
                      <a:tcPr>
                        <a:blipFill>
                          <a:blip r:embed="rId3"/>
                          <a:stretch>
                            <a:fillRect l="-301449" t="-8197" r="-101449" b="-304918"/>
                          </a:stretch>
                        </a:blipFill>
                      </a:tcPr>
                    </a:tc>
                    <a:tc>
                      <a:txBody>
                        <a:bodyPr/>
                        <a:lstStyle/>
                        <a:p>
                          <a:endParaRPr lang="es-CU"/>
                        </a:p>
                      </a:txBody>
                      <a:tcPr>
                        <a:blipFill>
                          <a:blip r:embed="rId3"/>
                          <a:stretch>
                            <a:fillRect l="-401449" t="-8197" r="-1449" b="-304918"/>
                          </a:stretch>
                        </a:blipFill>
                      </a:tcPr>
                    </a:tc>
                    <a:extLst>
                      <a:ext uri="{0D108BD9-81ED-4DB2-BD59-A6C34878D82A}">
                        <a16:rowId xmlns:a16="http://schemas.microsoft.com/office/drawing/2014/main" val="2021157098"/>
                      </a:ext>
                    </a:extLst>
                  </a:tr>
                  <a:tr h="371221">
                    <a:tc>
                      <a:txBody>
                        <a:bodyPr/>
                        <a:lstStyle/>
                        <a:p>
                          <a:endParaRPr lang="es-CU"/>
                        </a:p>
                      </a:txBody>
                      <a:tcPr>
                        <a:blipFill>
                          <a:blip r:embed="rId3"/>
                          <a:stretch>
                            <a:fillRect l="-725" t="-108197" r="-402174" b="-204918"/>
                          </a:stretch>
                        </a:blipFill>
                      </a:tcPr>
                    </a:tc>
                    <a:tc>
                      <a:txBody>
                        <a:bodyPr/>
                        <a:lstStyle/>
                        <a:p>
                          <a:endParaRPr lang="es-CU"/>
                        </a:p>
                      </a:txBody>
                      <a:tcPr>
                        <a:blipFill>
                          <a:blip r:embed="rId3"/>
                          <a:stretch>
                            <a:fillRect l="-100725" t="-108197" r="-302174" b="-204918"/>
                          </a:stretch>
                        </a:blipFill>
                      </a:tcPr>
                    </a:tc>
                    <a:tc>
                      <a:txBody>
                        <a:bodyPr/>
                        <a:lstStyle/>
                        <a:p>
                          <a:endParaRPr lang="es-CU"/>
                        </a:p>
                      </a:txBody>
                      <a:tcPr>
                        <a:blipFill>
                          <a:blip r:embed="rId3"/>
                          <a:stretch>
                            <a:fillRect l="-199281" t="-108197" r="-200000" b="-204918"/>
                          </a:stretch>
                        </a:blipFill>
                      </a:tcPr>
                    </a:tc>
                    <a:tc>
                      <a:txBody>
                        <a:bodyPr/>
                        <a:lstStyle/>
                        <a:p>
                          <a:endParaRPr lang="es-CU"/>
                        </a:p>
                      </a:txBody>
                      <a:tcPr>
                        <a:blipFill>
                          <a:blip r:embed="rId3"/>
                          <a:stretch>
                            <a:fillRect l="-301449" t="-108197" r="-101449" b="-204918"/>
                          </a:stretch>
                        </a:blipFill>
                      </a:tcPr>
                    </a:tc>
                    <a:tc>
                      <a:txBody>
                        <a:bodyPr/>
                        <a:lstStyle/>
                        <a:p>
                          <a:endParaRPr lang="es-CU"/>
                        </a:p>
                      </a:txBody>
                      <a:tcPr>
                        <a:blipFill>
                          <a:blip r:embed="rId3"/>
                          <a:stretch>
                            <a:fillRect l="-401449" t="-108197" r="-1449" b="-204918"/>
                          </a:stretch>
                        </a:blipFill>
                      </a:tcPr>
                    </a:tc>
                    <a:extLst>
                      <a:ext uri="{0D108BD9-81ED-4DB2-BD59-A6C34878D82A}">
                        <a16:rowId xmlns:a16="http://schemas.microsoft.com/office/drawing/2014/main" val="2632887754"/>
                      </a:ext>
                    </a:extLst>
                  </a:tr>
                  <a:tr h="371920">
                    <a:tc>
                      <a:txBody>
                        <a:bodyPr/>
                        <a:lstStyle/>
                        <a:p>
                          <a:endParaRPr lang="es-CU"/>
                        </a:p>
                      </a:txBody>
                      <a:tcPr>
                        <a:blipFill>
                          <a:blip r:embed="rId3"/>
                          <a:stretch>
                            <a:fillRect l="-725" t="-208197" r="-402174" b="-104918"/>
                          </a:stretch>
                        </a:blipFill>
                      </a:tcPr>
                    </a:tc>
                    <a:tc>
                      <a:txBody>
                        <a:bodyPr/>
                        <a:lstStyle/>
                        <a:p>
                          <a:endParaRPr lang="es-CU"/>
                        </a:p>
                      </a:txBody>
                      <a:tcPr>
                        <a:blipFill>
                          <a:blip r:embed="rId3"/>
                          <a:stretch>
                            <a:fillRect l="-100725" t="-208197" r="-302174" b="-104918"/>
                          </a:stretch>
                        </a:blipFill>
                      </a:tcPr>
                    </a:tc>
                    <a:tc>
                      <a:txBody>
                        <a:bodyPr/>
                        <a:lstStyle/>
                        <a:p>
                          <a:endParaRPr lang="es-CU"/>
                        </a:p>
                      </a:txBody>
                      <a:tcPr>
                        <a:blipFill>
                          <a:blip r:embed="rId3"/>
                          <a:stretch>
                            <a:fillRect l="-199281" t="-208197" r="-200000" b="-104918"/>
                          </a:stretch>
                        </a:blipFill>
                      </a:tcPr>
                    </a:tc>
                    <a:tc>
                      <a:txBody>
                        <a:bodyPr/>
                        <a:lstStyle/>
                        <a:p>
                          <a:endParaRPr lang="es-CU"/>
                        </a:p>
                      </a:txBody>
                      <a:tcPr>
                        <a:blipFill>
                          <a:blip r:embed="rId3"/>
                          <a:stretch>
                            <a:fillRect l="-301449" t="-208197" r="-101449" b="-104918"/>
                          </a:stretch>
                        </a:blipFill>
                      </a:tcPr>
                    </a:tc>
                    <a:tc>
                      <a:txBody>
                        <a:bodyPr/>
                        <a:lstStyle/>
                        <a:p>
                          <a:endParaRPr lang="es-CU"/>
                        </a:p>
                      </a:txBody>
                      <a:tcPr>
                        <a:blipFill>
                          <a:blip r:embed="rId3"/>
                          <a:stretch>
                            <a:fillRect l="-401449" t="-208197" r="-1449" b="-104918"/>
                          </a:stretch>
                        </a:blipFill>
                      </a:tcPr>
                    </a:tc>
                    <a:extLst>
                      <a:ext uri="{0D108BD9-81ED-4DB2-BD59-A6C34878D82A}">
                        <a16:rowId xmlns:a16="http://schemas.microsoft.com/office/drawing/2014/main" val="3289798261"/>
                      </a:ext>
                    </a:extLst>
                  </a:tr>
                  <a:tr h="370840">
                    <a:tc>
                      <a:txBody>
                        <a:bodyPr/>
                        <a:lstStyle/>
                        <a:p>
                          <a:pPr algn="ctr"/>
                          <a:endParaRPr lang="es-CU" b="1" dirty="0"/>
                        </a:p>
                      </a:txBody>
                      <a:tcPr/>
                    </a:tc>
                    <a:tc>
                      <a:txBody>
                        <a:bodyPr/>
                        <a:lstStyle/>
                        <a:p>
                          <a:pPr algn="ctr"/>
                          <a:endParaRPr lang="es-CU" b="1" dirty="0"/>
                        </a:p>
                      </a:txBody>
                      <a:tcPr/>
                    </a:tc>
                    <a:tc>
                      <a:txBody>
                        <a:bodyPr/>
                        <a:lstStyle/>
                        <a:p>
                          <a:pPr algn="ctr"/>
                          <a:endParaRPr lang="es-CU" b="1" dirty="0"/>
                        </a:p>
                      </a:txBody>
                      <a:tcPr/>
                    </a:tc>
                    <a:tc>
                      <a:txBody>
                        <a:bodyPr/>
                        <a:lstStyle/>
                        <a:p>
                          <a:pPr algn="ctr"/>
                          <a:endParaRPr lang="es-CU" b="1" dirty="0"/>
                        </a:p>
                      </a:txBody>
                      <a:tcPr/>
                    </a:tc>
                    <a:tc>
                      <a:txBody>
                        <a:bodyPr/>
                        <a:lstStyle/>
                        <a:p>
                          <a:pPr algn="ctr"/>
                          <a:endParaRPr lang="es-CU" b="1" dirty="0"/>
                        </a:p>
                      </a:txBody>
                      <a:tcPr/>
                    </a:tc>
                    <a:extLst>
                      <a:ext uri="{0D108BD9-81ED-4DB2-BD59-A6C34878D82A}">
                        <a16:rowId xmlns:a16="http://schemas.microsoft.com/office/drawing/2014/main" val="3279130356"/>
                      </a:ext>
                    </a:extLst>
                  </a:tr>
                </a:tbl>
              </a:graphicData>
            </a:graphic>
          </p:graphicFrame>
        </mc:Fallback>
      </mc:AlternateContent>
      <p:sp>
        <p:nvSpPr>
          <p:cNvPr id="11" name="CuadroTexto 10">
            <a:extLst>
              <a:ext uri="{FF2B5EF4-FFF2-40B4-BE49-F238E27FC236}">
                <a16:creationId xmlns:a16="http://schemas.microsoft.com/office/drawing/2014/main" id="{E16806E5-A53A-2DBE-E627-9B01A9CD59DF}"/>
              </a:ext>
            </a:extLst>
          </p:cNvPr>
          <p:cNvSpPr txBox="1"/>
          <p:nvPr/>
        </p:nvSpPr>
        <p:spPr>
          <a:xfrm>
            <a:off x="2652210" y="2745489"/>
            <a:ext cx="1385187" cy="461665"/>
          </a:xfrm>
          <a:prstGeom prst="rect">
            <a:avLst/>
          </a:prstGeom>
          <a:noFill/>
        </p:spPr>
        <p:txBody>
          <a:bodyPr wrap="none" rtlCol="0">
            <a:spAutoFit/>
          </a:bodyPr>
          <a:lstStyle/>
          <a:p>
            <a:r>
              <a:rPr lang="es-ES" sz="2400" dirty="0" err="1"/>
              <a:t>Group</a:t>
            </a:r>
            <a:r>
              <a:rPr lang="es-ES" sz="2400" dirty="0"/>
              <a:t> (C)</a:t>
            </a:r>
            <a:endParaRPr lang="es-CU" sz="2400" dirty="0"/>
          </a:p>
        </p:txBody>
      </p:sp>
      <p:sp>
        <p:nvSpPr>
          <p:cNvPr id="12" name="CuadroTexto 11">
            <a:extLst>
              <a:ext uri="{FF2B5EF4-FFF2-40B4-BE49-F238E27FC236}">
                <a16:creationId xmlns:a16="http://schemas.microsoft.com/office/drawing/2014/main" id="{49E8E1FE-553F-E82E-A4E7-1CFF9C434753}"/>
              </a:ext>
            </a:extLst>
          </p:cNvPr>
          <p:cNvSpPr txBox="1"/>
          <p:nvPr/>
        </p:nvSpPr>
        <p:spPr>
          <a:xfrm>
            <a:off x="8140176" y="2747786"/>
            <a:ext cx="1410835" cy="461665"/>
          </a:xfrm>
          <a:prstGeom prst="rect">
            <a:avLst/>
          </a:prstGeom>
          <a:noFill/>
        </p:spPr>
        <p:txBody>
          <a:bodyPr wrap="none" rtlCol="0">
            <a:spAutoFit/>
          </a:bodyPr>
          <a:lstStyle/>
          <a:p>
            <a:r>
              <a:rPr lang="es-ES" sz="2400" dirty="0" err="1"/>
              <a:t>Group</a:t>
            </a:r>
            <a:r>
              <a:rPr lang="es-ES" sz="2400" dirty="0"/>
              <a:t> (D)</a:t>
            </a:r>
            <a:endParaRPr lang="es-CU" sz="2400" dirty="0"/>
          </a:p>
        </p:txBody>
      </p:sp>
      <p:sp>
        <p:nvSpPr>
          <p:cNvPr id="13" name="Rectángulo 12">
            <a:extLst>
              <a:ext uri="{FF2B5EF4-FFF2-40B4-BE49-F238E27FC236}">
                <a16:creationId xmlns:a16="http://schemas.microsoft.com/office/drawing/2014/main" id="{D6D79882-7C16-934B-0FBF-0417B2AC5FF5}"/>
              </a:ext>
            </a:extLst>
          </p:cNvPr>
          <p:cNvSpPr/>
          <p:nvPr/>
        </p:nvSpPr>
        <p:spPr>
          <a:xfrm>
            <a:off x="777239" y="2231345"/>
            <a:ext cx="10637520" cy="499721"/>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800" b="1" dirty="0">
                <a:solidFill>
                  <a:schemeClr val="tx1"/>
                </a:solidFill>
              </a:rPr>
              <a:t>SOP </a:t>
            </a:r>
            <a:r>
              <a:rPr lang="es-ES" sz="2800" b="1" dirty="0" err="1">
                <a:solidFill>
                  <a:schemeClr val="tx1"/>
                </a:solidFill>
              </a:rPr>
              <a:t>Restoration</a:t>
            </a:r>
            <a:endParaRPr lang="es-CU" sz="2800" b="1" dirty="0">
              <a:solidFill>
                <a:schemeClr val="tx1"/>
              </a:solidFill>
            </a:endParaRPr>
          </a:p>
        </p:txBody>
      </p:sp>
      <p:sp>
        <p:nvSpPr>
          <p:cNvPr id="2" name="TextBox 1">
            <a:extLst>
              <a:ext uri="{FF2B5EF4-FFF2-40B4-BE49-F238E27FC236}">
                <a16:creationId xmlns:a16="http://schemas.microsoft.com/office/drawing/2014/main" id="{6F586B08-149A-41C4-B04E-671100154495}"/>
              </a:ext>
            </a:extLst>
          </p:cNvPr>
          <p:cNvSpPr txBox="1"/>
          <p:nvPr/>
        </p:nvSpPr>
        <p:spPr>
          <a:xfrm>
            <a:off x="4448908" y="6396335"/>
            <a:ext cx="3294184" cy="461665"/>
          </a:xfrm>
          <a:prstGeom prst="rect">
            <a:avLst/>
          </a:prstGeom>
          <a:noFill/>
        </p:spPr>
        <p:txBody>
          <a:bodyPr wrap="square" rtlCol="0">
            <a:spAutoFit/>
          </a:bodyPr>
          <a:lstStyle/>
          <a:p>
            <a:pPr algn="ctr"/>
            <a:r>
              <a:rPr lang="es-ES" sz="2400" b="1" dirty="0"/>
              <a:t>ACA 2024</a:t>
            </a:r>
            <a:endParaRPr lang="de-DE" sz="2400" b="1" dirty="0"/>
          </a:p>
        </p:txBody>
      </p:sp>
      <p:sp>
        <p:nvSpPr>
          <p:cNvPr id="3" name="TextBox 2">
            <a:extLst>
              <a:ext uri="{FF2B5EF4-FFF2-40B4-BE49-F238E27FC236}">
                <a16:creationId xmlns:a16="http://schemas.microsoft.com/office/drawing/2014/main" id="{AE3EE5CC-371D-4EE2-9254-94EC96E1382D}"/>
              </a:ext>
            </a:extLst>
          </p:cNvPr>
          <p:cNvSpPr txBox="1"/>
          <p:nvPr/>
        </p:nvSpPr>
        <p:spPr>
          <a:xfrm>
            <a:off x="908538" y="95355"/>
            <a:ext cx="10374923" cy="523220"/>
          </a:xfrm>
          <a:prstGeom prst="rect">
            <a:avLst/>
          </a:prstGeom>
          <a:noFill/>
        </p:spPr>
        <p:txBody>
          <a:bodyPr wrap="square" rtlCol="0">
            <a:spAutoFit/>
          </a:bodyPr>
          <a:lstStyle/>
          <a:p>
            <a:pPr algn="ctr"/>
            <a:r>
              <a:rPr lang="en-US" sz="2800" b="1" dirty="0"/>
              <a:t>CASE STUDY 2: UNKNOWN REAL IMAGE</a:t>
            </a:r>
            <a:endParaRPr lang="de-DE" sz="2800" b="1" dirty="0"/>
          </a:p>
        </p:txBody>
      </p:sp>
      <p:sp>
        <p:nvSpPr>
          <p:cNvPr id="4" name="TextBox 3">
            <a:extLst>
              <a:ext uri="{FF2B5EF4-FFF2-40B4-BE49-F238E27FC236}">
                <a16:creationId xmlns:a16="http://schemas.microsoft.com/office/drawing/2014/main" id="{AEA07C2A-DB7F-4FAA-B2F1-22CB58C391C9}"/>
              </a:ext>
            </a:extLst>
          </p:cNvPr>
          <p:cNvSpPr txBox="1"/>
          <p:nvPr/>
        </p:nvSpPr>
        <p:spPr>
          <a:xfrm>
            <a:off x="679938" y="855785"/>
            <a:ext cx="10046677" cy="461665"/>
          </a:xfrm>
          <a:prstGeom prst="rect">
            <a:avLst/>
          </a:prstGeom>
          <a:noFill/>
        </p:spPr>
        <p:txBody>
          <a:bodyPr wrap="square" rtlCol="0">
            <a:spAutoFit/>
          </a:bodyPr>
          <a:lstStyle/>
          <a:p>
            <a:r>
              <a:rPr lang="en-US" sz="2400" dirty="0"/>
              <a:t>Colposcopy images of the cervix real image not known.</a:t>
            </a:r>
            <a:endParaRPr lang="de-DE" sz="2400" dirty="0"/>
          </a:p>
        </p:txBody>
      </p:sp>
      <p:sp>
        <p:nvSpPr>
          <p:cNvPr id="5" name="TextBox 4">
            <a:extLst>
              <a:ext uri="{FF2B5EF4-FFF2-40B4-BE49-F238E27FC236}">
                <a16:creationId xmlns:a16="http://schemas.microsoft.com/office/drawing/2014/main" id="{92E4DA9B-4CF0-45B1-8E57-9E47E148BE1E}"/>
              </a:ext>
            </a:extLst>
          </p:cNvPr>
          <p:cNvSpPr txBox="1"/>
          <p:nvPr/>
        </p:nvSpPr>
        <p:spPr>
          <a:xfrm>
            <a:off x="679938" y="1462327"/>
            <a:ext cx="10046677" cy="461665"/>
          </a:xfrm>
          <a:prstGeom prst="rect">
            <a:avLst/>
          </a:prstGeom>
          <a:noFill/>
        </p:spPr>
        <p:txBody>
          <a:bodyPr wrap="square" rtlCol="0">
            <a:spAutoFit/>
          </a:bodyPr>
          <a:lstStyle/>
          <a:p>
            <a:r>
              <a:rPr lang="en-US" sz="2400" dirty="0"/>
              <a:t>Masks used, define the gloss areas to be removed and restored.</a:t>
            </a:r>
            <a:endParaRPr lang="de-DE" sz="2400" dirty="0"/>
          </a:p>
        </p:txBody>
      </p:sp>
      <p:sp>
        <p:nvSpPr>
          <p:cNvPr id="14" name="TextBox 7">
            <a:extLst>
              <a:ext uri="{FF2B5EF4-FFF2-40B4-BE49-F238E27FC236}">
                <a16:creationId xmlns:a16="http://schemas.microsoft.com/office/drawing/2014/main" id="{0B76AADE-2B7A-4637-9CB5-990B467F31D2}"/>
              </a:ext>
            </a:extLst>
          </p:cNvPr>
          <p:cNvSpPr txBox="1"/>
          <p:nvPr/>
        </p:nvSpPr>
        <p:spPr>
          <a:xfrm>
            <a:off x="777239" y="5257768"/>
            <a:ext cx="10046677"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dirty="0"/>
              <a:t>Comparisons with TELEA and NS, for both groups </a:t>
            </a:r>
            <a:r>
              <a:rPr lang="en-US" sz="2400" u="sng" dirty="0"/>
              <a:t>visual assessments</a:t>
            </a:r>
            <a:r>
              <a:rPr lang="en-US" sz="2400" dirty="0"/>
              <a:t>.</a:t>
            </a:r>
            <a:endParaRPr lang="de-DE" sz="2400" dirty="0"/>
          </a:p>
        </p:txBody>
      </p:sp>
    </p:spTree>
    <p:extLst>
      <p:ext uri="{BB962C8B-B14F-4D97-AF65-F5344CB8AC3E}">
        <p14:creationId xmlns:p14="http://schemas.microsoft.com/office/powerpoint/2010/main" val="1787786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586B08-149A-41C4-B04E-671100154495}"/>
              </a:ext>
            </a:extLst>
          </p:cNvPr>
          <p:cNvSpPr txBox="1"/>
          <p:nvPr/>
        </p:nvSpPr>
        <p:spPr>
          <a:xfrm>
            <a:off x="4448908" y="6396335"/>
            <a:ext cx="3294184" cy="461665"/>
          </a:xfrm>
          <a:prstGeom prst="rect">
            <a:avLst/>
          </a:prstGeom>
          <a:noFill/>
        </p:spPr>
        <p:txBody>
          <a:bodyPr wrap="square" rtlCol="0">
            <a:spAutoFit/>
          </a:bodyPr>
          <a:lstStyle/>
          <a:p>
            <a:pPr algn="ctr"/>
            <a:r>
              <a:rPr lang="es-ES" sz="2400" b="1" dirty="0"/>
              <a:t>ACA 2024</a:t>
            </a:r>
            <a:endParaRPr lang="de-DE" sz="2400" b="1" dirty="0"/>
          </a:p>
        </p:txBody>
      </p:sp>
      <p:pic>
        <p:nvPicPr>
          <p:cNvPr id="10" name="Picture 9">
            <a:extLst>
              <a:ext uri="{FF2B5EF4-FFF2-40B4-BE49-F238E27FC236}">
                <a16:creationId xmlns:a16="http://schemas.microsoft.com/office/drawing/2014/main" id="{35D86518-EF45-447F-88E5-094516BEF739}"/>
              </a:ext>
            </a:extLst>
          </p:cNvPr>
          <p:cNvPicPr>
            <a:picLocks noChangeAspect="1"/>
          </p:cNvPicPr>
          <p:nvPr/>
        </p:nvPicPr>
        <p:blipFill>
          <a:blip r:embed="rId2"/>
          <a:stretch>
            <a:fillRect/>
          </a:stretch>
        </p:blipFill>
        <p:spPr>
          <a:xfrm>
            <a:off x="1440958" y="835714"/>
            <a:ext cx="9310084" cy="5329900"/>
          </a:xfrm>
          <a:prstGeom prst="rect">
            <a:avLst/>
          </a:prstGeom>
        </p:spPr>
      </p:pic>
      <p:sp>
        <p:nvSpPr>
          <p:cNvPr id="5" name="TextBox 4">
            <a:extLst>
              <a:ext uri="{FF2B5EF4-FFF2-40B4-BE49-F238E27FC236}">
                <a16:creationId xmlns:a16="http://schemas.microsoft.com/office/drawing/2014/main" id="{FE631A5A-BEFE-47FA-A9CA-DA34139D6672}"/>
              </a:ext>
            </a:extLst>
          </p:cNvPr>
          <p:cNvSpPr txBox="1"/>
          <p:nvPr/>
        </p:nvSpPr>
        <p:spPr>
          <a:xfrm>
            <a:off x="796914" y="197134"/>
            <a:ext cx="10374923" cy="523220"/>
          </a:xfrm>
          <a:prstGeom prst="rect">
            <a:avLst/>
          </a:prstGeom>
          <a:noFill/>
        </p:spPr>
        <p:txBody>
          <a:bodyPr wrap="square" rtlCol="0">
            <a:spAutoFit/>
          </a:bodyPr>
          <a:lstStyle/>
          <a:p>
            <a:pPr algn="ctr"/>
            <a:r>
              <a:rPr lang="en-US" sz="2800" b="1" dirty="0"/>
              <a:t>RESULTS CASE STUDY 2: UNKNOWN REAL IMAGE</a:t>
            </a:r>
            <a:endParaRPr lang="de-DE" sz="2800" b="1" dirty="0"/>
          </a:p>
        </p:txBody>
      </p:sp>
      <p:sp>
        <p:nvSpPr>
          <p:cNvPr id="3" name="Rectángulo 2">
            <a:extLst>
              <a:ext uri="{FF2B5EF4-FFF2-40B4-BE49-F238E27FC236}">
                <a16:creationId xmlns:a16="http://schemas.microsoft.com/office/drawing/2014/main" id="{C9CE3F3E-2D81-E57A-38A0-BB8804636A9F}"/>
              </a:ext>
            </a:extLst>
          </p:cNvPr>
          <p:cNvSpPr/>
          <p:nvPr/>
        </p:nvSpPr>
        <p:spPr>
          <a:xfrm>
            <a:off x="2030828" y="3190240"/>
            <a:ext cx="2519680" cy="41656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err="1"/>
              <a:t>Colposcopic</a:t>
            </a:r>
            <a:r>
              <a:rPr lang="es-ES" dirty="0"/>
              <a:t> </a:t>
            </a:r>
            <a:r>
              <a:rPr lang="es-ES" dirty="0" err="1"/>
              <a:t>image</a:t>
            </a:r>
            <a:endParaRPr lang="es-CU" dirty="0"/>
          </a:p>
        </p:txBody>
      </p:sp>
      <p:sp>
        <p:nvSpPr>
          <p:cNvPr id="4" name="Rectángulo 3">
            <a:extLst>
              <a:ext uri="{FF2B5EF4-FFF2-40B4-BE49-F238E27FC236}">
                <a16:creationId xmlns:a16="http://schemas.microsoft.com/office/drawing/2014/main" id="{FB80B991-9A51-4BEC-7F6A-440EB6ECA19C}"/>
              </a:ext>
            </a:extLst>
          </p:cNvPr>
          <p:cNvSpPr/>
          <p:nvPr/>
        </p:nvSpPr>
        <p:spPr>
          <a:xfrm>
            <a:off x="4724535" y="3190240"/>
            <a:ext cx="2519680" cy="41656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t>TELEA</a:t>
            </a:r>
            <a:endParaRPr lang="es-CU" dirty="0"/>
          </a:p>
        </p:txBody>
      </p:sp>
      <p:sp>
        <p:nvSpPr>
          <p:cNvPr id="6" name="Rectángulo 5">
            <a:extLst>
              <a:ext uri="{FF2B5EF4-FFF2-40B4-BE49-F238E27FC236}">
                <a16:creationId xmlns:a16="http://schemas.microsoft.com/office/drawing/2014/main" id="{A434982C-A11A-5DF6-D16D-27C429C45E1B}"/>
              </a:ext>
            </a:extLst>
          </p:cNvPr>
          <p:cNvSpPr/>
          <p:nvPr/>
        </p:nvSpPr>
        <p:spPr>
          <a:xfrm>
            <a:off x="7548880" y="3190240"/>
            <a:ext cx="2519680" cy="41656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t>NS</a:t>
            </a:r>
            <a:endParaRPr lang="es-CU" dirty="0"/>
          </a:p>
        </p:txBody>
      </p:sp>
      <p:sp>
        <p:nvSpPr>
          <p:cNvPr id="7" name="Rectángulo 6">
            <a:extLst>
              <a:ext uri="{FF2B5EF4-FFF2-40B4-BE49-F238E27FC236}">
                <a16:creationId xmlns:a16="http://schemas.microsoft.com/office/drawing/2014/main" id="{CB5EDC39-16BF-9A2A-30B0-CF518F0F6B58}"/>
              </a:ext>
            </a:extLst>
          </p:cNvPr>
          <p:cNvSpPr/>
          <p:nvPr/>
        </p:nvSpPr>
        <p:spPr>
          <a:xfrm>
            <a:off x="2030828" y="5605726"/>
            <a:ext cx="2519680" cy="41656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err="1"/>
              <a:t>Mask</a:t>
            </a:r>
            <a:endParaRPr lang="es-CU" dirty="0"/>
          </a:p>
        </p:txBody>
      </p:sp>
      <mc:AlternateContent xmlns:mc="http://schemas.openxmlformats.org/markup-compatibility/2006" xmlns:a14="http://schemas.microsoft.com/office/drawing/2010/main">
        <mc:Choice Requires="a14">
          <p:sp>
            <p:nvSpPr>
              <p:cNvPr id="8" name="Rectángulo 7">
                <a:extLst>
                  <a:ext uri="{FF2B5EF4-FFF2-40B4-BE49-F238E27FC236}">
                    <a16:creationId xmlns:a16="http://schemas.microsoft.com/office/drawing/2014/main" id="{1D1C3955-9758-633F-F593-CEC68171592F}"/>
                  </a:ext>
                </a:extLst>
              </p:cNvPr>
              <p:cNvSpPr/>
              <p:nvPr/>
            </p:nvSpPr>
            <p:spPr>
              <a:xfrm>
                <a:off x="4724535" y="5605726"/>
                <a:ext cx="2519680" cy="41656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t>Iteration 1 </a:t>
                </a:r>
                <a14:m>
                  <m:oMath xmlns:m="http://schemas.openxmlformats.org/officeDocument/2006/math">
                    <m:rad>
                      <m:radPr>
                        <m:degHide m:val="on"/>
                        <m:ctrlPr>
                          <a:rPr lang="es-ES" i="1" smtClean="0">
                            <a:latin typeface="Cambria Math" panose="02040503050406030204" pitchFamily="18" charset="0"/>
                          </a:rPr>
                        </m:ctrlPr>
                      </m:radPr>
                      <m:deg/>
                      <m:e>
                        <m:r>
                          <a:rPr lang="es-ES" b="0" i="1" smtClean="0">
                            <a:latin typeface="Cambria Math" panose="02040503050406030204" pitchFamily="18" charset="0"/>
                          </a:rPr>
                          <m:t>𝑛</m:t>
                        </m:r>
                      </m:e>
                    </m:rad>
                    <m:r>
                      <a:rPr lang="es-ES" b="0" i="1" smtClean="0">
                        <a:latin typeface="Cambria Math" panose="02040503050406030204" pitchFamily="18" charset="0"/>
                      </a:rPr>
                      <m:t>=5</m:t>
                    </m:r>
                  </m:oMath>
                </a14:m>
                <a:endParaRPr lang="es-CU" dirty="0"/>
              </a:p>
            </p:txBody>
          </p:sp>
        </mc:Choice>
        <mc:Fallback xmlns="">
          <p:sp>
            <p:nvSpPr>
              <p:cNvPr id="8" name="Rectángulo 7">
                <a:extLst>
                  <a:ext uri="{FF2B5EF4-FFF2-40B4-BE49-F238E27FC236}">
                    <a16:creationId xmlns:a16="http://schemas.microsoft.com/office/drawing/2014/main" id="{1D1C3955-9758-633F-F593-CEC68171592F}"/>
                  </a:ext>
                </a:extLst>
              </p:cNvPr>
              <p:cNvSpPr>
                <a:spLocks noRot="1" noChangeAspect="1" noMove="1" noResize="1" noEditPoints="1" noAdjustHandles="1" noChangeArrowheads="1" noChangeShapeType="1" noTextEdit="1"/>
              </p:cNvSpPr>
              <p:nvPr/>
            </p:nvSpPr>
            <p:spPr>
              <a:xfrm>
                <a:off x="4724535" y="5605726"/>
                <a:ext cx="2519680" cy="416560"/>
              </a:xfrm>
              <a:prstGeom prst="rect">
                <a:avLst/>
              </a:prstGeom>
              <a:blipFill>
                <a:blip r:embed="rId3"/>
                <a:stretch>
                  <a:fillRect b="-14085"/>
                </a:stretch>
              </a:blipFill>
              <a:ln>
                <a:solidFill>
                  <a:schemeClr val="bg1"/>
                </a:solidFill>
              </a:ln>
            </p:spPr>
            <p:txBody>
              <a:bodyPr/>
              <a:lstStyle/>
              <a:p>
                <a:r>
                  <a:rPr lang="es-CU">
                    <a:noFill/>
                  </a:rPr>
                  <a:t> </a:t>
                </a:r>
              </a:p>
            </p:txBody>
          </p:sp>
        </mc:Fallback>
      </mc:AlternateContent>
      <mc:AlternateContent xmlns:mc="http://schemas.openxmlformats.org/markup-compatibility/2006" xmlns:a14="http://schemas.microsoft.com/office/drawing/2010/main">
        <mc:Choice Requires="a14">
          <p:sp>
            <p:nvSpPr>
              <p:cNvPr id="11" name="Rectángulo 10">
                <a:extLst>
                  <a:ext uri="{FF2B5EF4-FFF2-40B4-BE49-F238E27FC236}">
                    <a16:creationId xmlns:a16="http://schemas.microsoft.com/office/drawing/2014/main" id="{4D03BEC4-E731-4CAC-89A9-30707ED9B5CF}"/>
                  </a:ext>
                </a:extLst>
              </p:cNvPr>
              <p:cNvSpPr/>
              <p:nvPr/>
            </p:nvSpPr>
            <p:spPr>
              <a:xfrm>
                <a:off x="7640320" y="5605726"/>
                <a:ext cx="2519680" cy="41656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t>Iteration 1 </a:t>
                </a:r>
                <a14:m>
                  <m:oMath xmlns:m="http://schemas.openxmlformats.org/officeDocument/2006/math">
                    <m:rad>
                      <m:radPr>
                        <m:degHide m:val="on"/>
                        <m:ctrlPr>
                          <a:rPr lang="es-ES" i="1" smtClean="0">
                            <a:latin typeface="Cambria Math" panose="02040503050406030204" pitchFamily="18" charset="0"/>
                          </a:rPr>
                        </m:ctrlPr>
                      </m:radPr>
                      <m:deg/>
                      <m:e>
                        <m:r>
                          <a:rPr lang="es-ES" b="0" i="1" smtClean="0">
                            <a:latin typeface="Cambria Math" panose="02040503050406030204" pitchFamily="18" charset="0"/>
                          </a:rPr>
                          <m:t>𝑛</m:t>
                        </m:r>
                      </m:e>
                    </m:rad>
                    <m:r>
                      <a:rPr lang="es-ES" b="0" i="1" smtClean="0">
                        <a:latin typeface="Cambria Math" panose="02040503050406030204" pitchFamily="18" charset="0"/>
                      </a:rPr>
                      <m:t>=16</m:t>
                    </m:r>
                  </m:oMath>
                </a14:m>
                <a:endParaRPr lang="es-CU" dirty="0"/>
              </a:p>
            </p:txBody>
          </p:sp>
        </mc:Choice>
        <mc:Fallback xmlns="">
          <p:sp>
            <p:nvSpPr>
              <p:cNvPr id="11" name="Rectángulo 10">
                <a:extLst>
                  <a:ext uri="{FF2B5EF4-FFF2-40B4-BE49-F238E27FC236}">
                    <a16:creationId xmlns:a16="http://schemas.microsoft.com/office/drawing/2014/main" id="{4D03BEC4-E731-4CAC-89A9-30707ED9B5CF}"/>
                  </a:ext>
                </a:extLst>
              </p:cNvPr>
              <p:cNvSpPr>
                <a:spLocks noRot="1" noChangeAspect="1" noMove="1" noResize="1" noEditPoints="1" noAdjustHandles="1" noChangeArrowheads="1" noChangeShapeType="1" noTextEdit="1"/>
              </p:cNvSpPr>
              <p:nvPr/>
            </p:nvSpPr>
            <p:spPr>
              <a:xfrm>
                <a:off x="7640320" y="5605726"/>
                <a:ext cx="2519680" cy="416560"/>
              </a:xfrm>
              <a:prstGeom prst="rect">
                <a:avLst/>
              </a:prstGeom>
              <a:blipFill>
                <a:blip r:embed="rId4"/>
                <a:stretch>
                  <a:fillRect b="-14085"/>
                </a:stretch>
              </a:blipFill>
              <a:ln>
                <a:solidFill>
                  <a:schemeClr val="bg1"/>
                </a:solidFill>
              </a:ln>
            </p:spPr>
            <p:txBody>
              <a:bodyPr/>
              <a:lstStyle/>
              <a:p>
                <a:r>
                  <a:rPr lang="es-CU">
                    <a:noFill/>
                  </a:rPr>
                  <a:t> </a:t>
                </a:r>
              </a:p>
            </p:txBody>
          </p:sp>
        </mc:Fallback>
      </mc:AlternateContent>
    </p:spTree>
    <p:extLst>
      <p:ext uri="{BB962C8B-B14F-4D97-AF65-F5344CB8AC3E}">
        <p14:creationId xmlns:p14="http://schemas.microsoft.com/office/powerpoint/2010/main" val="4019133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586B08-149A-41C4-B04E-671100154495}"/>
              </a:ext>
            </a:extLst>
          </p:cNvPr>
          <p:cNvSpPr txBox="1"/>
          <p:nvPr/>
        </p:nvSpPr>
        <p:spPr>
          <a:xfrm>
            <a:off x="4448908" y="6396335"/>
            <a:ext cx="3294184" cy="461665"/>
          </a:xfrm>
          <a:prstGeom prst="rect">
            <a:avLst/>
          </a:prstGeom>
          <a:noFill/>
        </p:spPr>
        <p:txBody>
          <a:bodyPr wrap="square" rtlCol="0">
            <a:spAutoFit/>
          </a:bodyPr>
          <a:lstStyle/>
          <a:p>
            <a:pPr algn="ctr"/>
            <a:r>
              <a:rPr lang="es-ES" sz="2400" b="1" dirty="0"/>
              <a:t>ACA 2024</a:t>
            </a:r>
            <a:endParaRPr lang="de-DE" sz="2400" b="1" dirty="0"/>
          </a:p>
        </p:txBody>
      </p:sp>
      <p:grpSp>
        <p:nvGrpSpPr>
          <p:cNvPr id="7" name="Group 6">
            <a:extLst>
              <a:ext uri="{FF2B5EF4-FFF2-40B4-BE49-F238E27FC236}">
                <a16:creationId xmlns:a16="http://schemas.microsoft.com/office/drawing/2014/main" id="{963FADD0-CA8A-4DBD-AE49-C0C70EC0C6B1}"/>
              </a:ext>
            </a:extLst>
          </p:cNvPr>
          <p:cNvGrpSpPr/>
          <p:nvPr/>
        </p:nvGrpSpPr>
        <p:grpSpPr>
          <a:xfrm>
            <a:off x="588192" y="370661"/>
            <a:ext cx="11295549" cy="993782"/>
            <a:chOff x="926123" y="422031"/>
            <a:chExt cx="10832123" cy="993782"/>
          </a:xfrm>
        </p:grpSpPr>
        <p:sp>
          <p:nvSpPr>
            <p:cNvPr id="3" name="TextBox 2">
              <a:extLst>
                <a:ext uri="{FF2B5EF4-FFF2-40B4-BE49-F238E27FC236}">
                  <a16:creationId xmlns:a16="http://schemas.microsoft.com/office/drawing/2014/main" id="{BE28B691-BB8B-48C8-A790-23835ACD2CB9}"/>
                </a:ext>
              </a:extLst>
            </p:cNvPr>
            <p:cNvSpPr txBox="1"/>
            <p:nvPr/>
          </p:nvSpPr>
          <p:spPr>
            <a:xfrm>
              <a:off x="926123" y="422031"/>
              <a:ext cx="10832123" cy="461665"/>
            </a:xfrm>
            <a:prstGeom prst="rect">
              <a:avLst/>
            </a:prstGeom>
            <a:noFill/>
          </p:spPr>
          <p:txBody>
            <a:bodyPr wrap="square" rtlCol="0">
              <a:spAutoFit/>
            </a:bodyPr>
            <a:lstStyle/>
            <a:p>
              <a:r>
                <a:rPr lang="es-ES" sz="2400" b="1" u="sng" dirty="0"/>
                <a:t>TWO NEW APPLICATIONS PROPOSED </a:t>
              </a:r>
              <a:r>
                <a:rPr lang="es-ES" sz="2400" b="1" dirty="0"/>
                <a:t>AFTER STUDY AND RESULTS OF THE ALGORITHM</a:t>
              </a:r>
              <a:endParaRPr lang="de-DE" sz="2400" b="1" dirty="0"/>
            </a:p>
          </p:txBody>
        </p:sp>
        <p:sp>
          <p:nvSpPr>
            <p:cNvPr id="4" name="TextBox 3">
              <a:extLst>
                <a:ext uri="{FF2B5EF4-FFF2-40B4-BE49-F238E27FC236}">
                  <a16:creationId xmlns:a16="http://schemas.microsoft.com/office/drawing/2014/main" id="{859B9BE1-FC70-4F7F-803E-02A331CB7BC3}"/>
                </a:ext>
              </a:extLst>
            </p:cNvPr>
            <p:cNvSpPr txBox="1"/>
            <p:nvPr/>
          </p:nvSpPr>
          <p:spPr>
            <a:xfrm>
              <a:off x="926123" y="954148"/>
              <a:ext cx="10832123" cy="461665"/>
            </a:xfrm>
            <a:prstGeom prst="rect">
              <a:avLst/>
            </a:prstGeom>
            <a:noFill/>
          </p:spPr>
          <p:txBody>
            <a:bodyPr wrap="square" rtlCol="0">
              <a:spAutoFit/>
            </a:bodyPr>
            <a:lstStyle/>
            <a:p>
              <a:pPr algn="ctr"/>
              <a:r>
                <a:rPr lang="es-ES" sz="2400" b="1" u="sng" dirty="0"/>
                <a:t>IMAGE COMPRESSION</a:t>
              </a:r>
              <a:endParaRPr lang="de-DE" sz="2400" b="1" u="sng" dirty="0"/>
            </a:p>
          </p:txBody>
        </p:sp>
      </p:grpSp>
      <p:sp>
        <p:nvSpPr>
          <p:cNvPr id="8" name="Rectángulo 7">
            <a:extLst>
              <a:ext uri="{FF2B5EF4-FFF2-40B4-BE49-F238E27FC236}">
                <a16:creationId xmlns:a16="http://schemas.microsoft.com/office/drawing/2014/main" id="{4DF738C6-5B48-A88E-C315-33D2D744C796}"/>
              </a:ext>
            </a:extLst>
          </p:cNvPr>
          <p:cNvSpPr/>
          <p:nvPr/>
        </p:nvSpPr>
        <p:spPr>
          <a:xfrm>
            <a:off x="777240" y="1769680"/>
            <a:ext cx="10637520" cy="4185542"/>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U" dirty="0"/>
          </a:p>
        </p:txBody>
      </p:sp>
      <mc:AlternateContent xmlns:mc="http://schemas.openxmlformats.org/markup-compatibility/2006" xmlns:a14="http://schemas.microsoft.com/office/drawing/2010/main">
        <mc:Choice Requires="a14">
          <p:sp>
            <p:nvSpPr>
              <p:cNvPr id="13" name="Rectángulo 12">
                <a:extLst>
                  <a:ext uri="{FF2B5EF4-FFF2-40B4-BE49-F238E27FC236}">
                    <a16:creationId xmlns:a16="http://schemas.microsoft.com/office/drawing/2014/main" id="{3224BB20-FE4D-259B-181E-A578DDE9541A}"/>
                  </a:ext>
                </a:extLst>
              </p:cNvPr>
              <p:cNvSpPr/>
              <p:nvPr/>
            </p:nvSpPr>
            <p:spPr>
              <a:xfrm>
                <a:off x="777240" y="1769680"/>
                <a:ext cx="10637520" cy="512310"/>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800" b="1" dirty="0">
                    <a:solidFill>
                      <a:schemeClr val="tx1"/>
                    </a:solidFill>
                  </a:rPr>
                  <a:t>Image </a:t>
                </a:r>
                <a:r>
                  <a:rPr lang="es-ES" sz="2800" b="1" dirty="0" err="1">
                    <a:solidFill>
                      <a:schemeClr val="tx1"/>
                    </a:solidFill>
                  </a:rPr>
                  <a:t>Compression</a:t>
                </a:r>
                <a:r>
                  <a:rPr lang="es-ES" sz="2800" b="1" dirty="0">
                    <a:solidFill>
                      <a:schemeClr val="tx1"/>
                    </a:solidFill>
                  </a:rPr>
                  <a:t>    -   </a:t>
                </a:r>
                <a14:m>
                  <m:oMath xmlns:m="http://schemas.openxmlformats.org/officeDocument/2006/math">
                    <m:r>
                      <a:rPr lang="es-ES" sz="2800" b="1" i="1" smtClean="0">
                        <a:solidFill>
                          <a:schemeClr val="tx1"/>
                        </a:solidFill>
                        <a:latin typeface="Cambria Math" panose="02040503050406030204" pitchFamily="18" charset="0"/>
                      </a:rPr>
                      <m:t>𝒕</m:t>
                    </m:r>
                  </m:oMath>
                </a14:m>
                <a:r>
                  <a:rPr lang="es-ES" sz="2800" b="1" dirty="0">
                    <a:solidFill>
                      <a:schemeClr val="tx1"/>
                    </a:solidFill>
                  </a:rPr>
                  <a:t>-diagonal </a:t>
                </a:r>
                <a:r>
                  <a:rPr lang="es-ES" sz="2800" b="1" dirty="0" err="1">
                    <a:solidFill>
                      <a:schemeClr val="tx1"/>
                    </a:solidFill>
                  </a:rPr>
                  <a:t>masks</a:t>
                </a:r>
                <a:endParaRPr lang="es-CU" sz="2800" b="1" dirty="0">
                  <a:solidFill>
                    <a:schemeClr val="tx1"/>
                  </a:solidFill>
                </a:endParaRPr>
              </a:p>
            </p:txBody>
          </p:sp>
        </mc:Choice>
        <mc:Fallback xmlns="">
          <p:sp>
            <p:nvSpPr>
              <p:cNvPr id="13" name="Rectángulo 12">
                <a:extLst>
                  <a:ext uri="{FF2B5EF4-FFF2-40B4-BE49-F238E27FC236}">
                    <a16:creationId xmlns:a16="http://schemas.microsoft.com/office/drawing/2014/main" id="{3224BB20-FE4D-259B-181E-A578DDE9541A}"/>
                  </a:ext>
                </a:extLst>
              </p:cNvPr>
              <p:cNvSpPr>
                <a:spLocks noRot="1" noChangeAspect="1" noMove="1" noResize="1" noEditPoints="1" noAdjustHandles="1" noChangeArrowheads="1" noChangeShapeType="1" noTextEdit="1"/>
              </p:cNvSpPr>
              <p:nvPr/>
            </p:nvSpPr>
            <p:spPr>
              <a:xfrm>
                <a:off x="777240" y="1769680"/>
                <a:ext cx="10637520" cy="512310"/>
              </a:xfrm>
              <a:prstGeom prst="rect">
                <a:avLst/>
              </a:prstGeom>
              <a:blipFill>
                <a:blip r:embed="rId2"/>
                <a:stretch>
                  <a:fillRect t="-10345" b="-32184"/>
                </a:stretch>
              </a:blipFill>
            </p:spPr>
            <p:txBody>
              <a:bodyPr/>
              <a:lstStyle/>
              <a:p>
                <a:r>
                  <a:rPr lang="es-CU">
                    <a:noFill/>
                  </a:rPr>
                  <a:t> </a:t>
                </a:r>
              </a:p>
            </p:txBody>
          </p:sp>
        </mc:Fallback>
      </mc:AlternateContent>
      <p:pic>
        <p:nvPicPr>
          <p:cNvPr id="14" name="Picture 5">
            <a:extLst>
              <a:ext uri="{FF2B5EF4-FFF2-40B4-BE49-F238E27FC236}">
                <a16:creationId xmlns:a16="http://schemas.microsoft.com/office/drawing/2014/main" id="{5B4D39DF-4B27-F643-5132-ECA61C13A36F}"/>
              </a:ext>
            </a:extLst>
          </p:cNvPr>
          <p:cNvPicPr>
            <a:picLocks noChangeAspect="1"/>
          </p:cNvPicPr>
          <p:nvPr/>
        </p:nvPicPr>
        <p:blipFill rotWithShape="1">
          <a:blip r:embed="rId3">
            <a:extLst>
              <a:ext uri="{BEBA8EAE-BF5A-486C-A8C5-ECC9F3942E4B}">
                <a14:imgProps xmlns:a14="http://schemas.microsoft.com/office/drawing/2010/main">
                  <a14:imgLayer r:embed="rId4">
                    <a14:imgEffect>
                      <a14:colorTemperature colorTemp="11200"/>
                    </a14:imgEffect>
                  </a14:imgLayer>
                </a14:imgProps>
              </a:ext>
            </a:extLst>
          </a:blip>
          <a:srcRect l="1878" t="16567" r="70238"/>
          <a:stretch/>
        </p:blipFill>
        <p:spPr>
          <a:xfrm>
            <a:off x="1013267" y="2655041"/>
            <a:ext cx="3149600" cy="3141418"/>
          </a:xfrm>
          <a:prstGeom prst="rect">
            <a:avLst/>
          </a:prstGeom>
        </p:spPr>
      </p:pic>
      <mc:AlternateContent xmlns:mc="http://schemas.openxmlformats.org/markup-compatibility/2006" xmlns:a14="http://schemas.microsoft.com/office/drawing/2010/main">
        <mc:Choice Requires="a14">
          <p:sp>
            <p:nvSpPr>
              <p:cNvPr id="15" name="CuadroTexto 14">
                <a:extLst>
                  <a:ext uri="{FF2B5EF4-FFF2-40B4-BE49-F238E27FC236}">
                    <a16:creationId xmlns:a16="http://schemas.microsoft.com/office/drawing/2014/main" id="{FF800234-DF67-FCCA-9EEF-CEE1D875E143}"/>
                  </a:ext>
                </a:extLst>
              </p:cNvPr>
              <p:cNvSpPr txBox="1"/>
              <p:nvPr/>
            </p:nvSpPr>
            <p:spPr>
              <a:xfrm>
                <a:off x="5472652" y="3187684"/>
                <a:ext cx="1899920" cy="9611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U" sz="2800" i="1" smtClean="0">
                              <a:latin typeface="Cambria Math" panose="02040503050406030204" pitchFamily="18" charset="0"/>
                            </a:rPr>
                          </m:ctrlPr>
                        </m:sSubPr>
                        <m:e>
                          <m:r>
                            <a:rPr lang="es-ES" sz="2800" b="0" i="1" smtClean="0">
                              <a:latin typeface="Cambria Math" panose="02040503050406030204" pitchFamily="18" charset="0"/>
                            </a:rPr>
                            <m:t>𝑚</m:t>
                          </m:r>
                        </m:e>
                        <m:sub>
                          <m:r>
                            <a:rPr lang="es-ES" sz="2800" b="0" i="1" smtClean="0">
                              <a:latin typeface="Cambria Math" panose="02040503050406030204" pitchFamily="18" charset="0"/>
                            </a:rPr>
                            <m:t>𝑖𝑗</m:t>
                          </m:r>
                        </m:sub>
                      </m:sSub>
                      <m:r>
                        <a:rPr lang="es-ES" sz="2800" b="0" i="1" smtClean="0">
                          <a:latin typeface="Cambria Math" panose="02040503050406030204" pitchFamily="18" charset="0"/>
                        </a:rPr>
                        <m:t>= </m:t>
                      </m:r>
                      <m:d>
                        <m:dPr>
                          <m:begChr m:val="{"/>
                          <m:endChr m:val=""/>
                          <m:ctrlPr>
                            <a:rPr lang="es-ES" sz="2800" b="0" i="1" smtClean="0">
                              <a:latin typeface="Cambria Math" panose="02040503050406030204" pitchFamily="18" charset="0"/>
                            </a:rPr>
                          </m:ctrlPr>
                        </m:dPr>
                        <m:e>
                          <m:eqArr>
                            <m:eqArrPr>
                              <m:ctrlPr>
                                <a:rPr lang="es-ES" sz="2800" b="0" i="1" smtClean="0">
                                  <a:latin typeface="Cambria Math" panose="02040503050406030204" pitchFamily="18" charset="0"/>
                                </a:rPr>
                              </m:ctrlPr>
                            </m:eqArrPr>
                            <m:e>
                              <m:r>
                                <a:rPr lang="es-ES" sz="2800" b="0" i="1" smtClean="0">
                                  <a:latin typeface="Cambria Math" panose="02040503050406030204" pitchFamily="18" charset="0"/>
                                </a:rPr>
                                <m:t>0</m:t>
                              </m:r>
                            </m:e>
                            <m:e>
                              <m:r>
                                <a:rPr lang="es-ES" sz="2800" b="0" i="1" smtClean="0">
                                  <a:latin typeface="Cambria Math" panose="02040503050406030204" pitchFamily="18" charset="0"/>
                                </a:rPr>
                                <m:t>255</m:t>
                              </m:r>
                            </m:e>
                          </m:eqArr>
                        </m:e>
                      </m:d>
                    </m:oMath>
                  </m:oMathPara>
                </a14:m>
                <a:endParaRPr lang="es-CU" sz="2800" dirty="0"/>
              </a:p>
            </p:txBody>
          </p:sp>
        </mc:Choice>
        <mc:Fallback xmlns="">
          <p:sp>
            <p:nvSpPr>
              <p:cNvPr id="15" name="CuadroTexto 14">
                <a:extLst>
                  <a:ext uri="{FF2B5EF4-FFF2-40B4-BE49-F238E27FC236}">
                    <a16:creationId xmlns:a16="http://schemas.microsoft.com/office/drawing/2014/main" id="{FF800234-DF67-FCCA-9EEF-CEE1D875E143}"/>
                  </a:ext>
                </a:extLst>
              </p:cNvPr>
              <p:cNvSpPr txBox="1">
                <a:spLocks noRot="1" noChangeAspect="1" noMove="1" noResize="1" noEditPoints="1" noAdjustHandles="1" noChangeArrowheads="1" noChangeShapeType="1" noTextEdit="1"/>
              </p:cNvSpPr>
              <p:nvPr/>
            </p:nvSpPr>
            <p:spPr>
              <a:xfrm>
                <a:off x="5472652" y="3187684"/>
                <a:ext cx="1899920" cy="961161"/>
              </a:xfrm>
              <a:prstGeom prst="rect">
                <a:avLst/>
              </a:prstGeom>
              <a:blipFill>
                <a:blip r:embed="rId5"/>
                <a:stretch>
                  <a:fillRect/>
                </a:stretch>
              </a:blipFill>
            </p:spPr>
            <p:txBody>
              <a:bodyPr/>
              <a:lstStyle/>
              <a:p>
                <a:r>
                  <a:rPr lang="es-CU">
                    <a:noFill/>
                  </a:rPr>
                  <a:t> </a:t>
                </a:r>
              </a:p>
            </p:txBody>
          </p:sp>
        </mc:Fallback>
      </mc:AlternateContent>
      <p:sp>
        <p:nvSpPr>
          <p:cNvPr id="16" name="CuadroTexto 15">
            <a:extLst>
              <a:ext uri="{FF2B5EF4-FFF2-40B4-BE49-F238E27FC236}">
                <a16:creationId xmlns:a16="http://schemas.microsoft.com/office/drawing/2014/main" id="{9543C019-C1E7-70F9-D8B8-BB530D100D0B}"/>
              </a:ext>
            </a:extLst>
          </p:cNvPr>
          <p:cNvSpPr txBox="1"/>
          <p:nvPr/>
        </p:nvSpPr>
        <p:spPr>
          <a:xfrm>
            <a:off x="7364868" y="3167390"/>
            <a:ext cx="393056" cy="523220"/>
          </a:xfrm>
          <a:prstGeom prst="rect">
            <a:avLst/>
          </a:prstGeom>
          <a:noFill/>
        </p:spPr>
        <p:txBody>
          <a:bodyPr wrap="none" rtlCol="0">
            <a:spAutoFit/>
          </a:bodyPr>
          <a:lstStyle/>
          <a:p>
            <a:r>
              <a:rPr lang="es-ES" sz="2800" dirty="0" err="1">
                <a:latin typeface="Cambria Math" panose="02040503050406030204" pitchFamily="18" charset="0"/>
                <a:ea typeface="Cambria Math" panose="02040503050406030204" pitchFamily="18" charset="0"/>
              </a:rPr>
              <a:t>if</a:t>
            </a:r>
            <a:endParaRPr lang="es-CU" sz="2800" dirty="0">
              <a:latin typeface="Cambria Math" panose="02040503050406030204" pitchFamily="18" charset="0"/>
              <a:ea typeface="Cambria Math" panose="02040503050406030204" pitchFamily="18" charset="0"/>
            </a:endParaRPr>
          </a:p>
        </p:txBody>
      </p:sp>
      <p:sp>
        <p:nvSpPr>
          <p:cNvPr id="17" name="CuadroTexto 16">
            <a:extLst>
              <a:ext uri="{FF2B5EF4-FFF2-40B4-BE49-F238E27FC236}">
                <a16:creationId xmlns:a16="http://schemas.microsoft.com/office/drawing/2014/main" id="{75E29754-0BB3-61FE-0205-0B13CF561259}"/>
              </a:ext>
            </a:extLst>
          </p:cNvPr>
          <p:cNvSpPr txBox="1"/>
          <p:nvPr/>
        </p:nvSpPr>
        <p:spPr>
          <a:xfrm>
            <a:off x="7364868" y="3617299"/>
            <a:ext cx="785793" cy="523220"/>
          </a:xfrm>
          <a:prstGeom prst="rect">
            <a:avLst/>
          </a:prstGeom>
          <a:noFill/>
        </p:spPr>
        <p:txBody>
          <a:bodyPr wrap="none" rtlCol="0">
            <a:spAutoFit/>
          </a:bodyPr>
          <a:lstStyle/>
          <a:p>
            <a:r>
              <a:rPr lang="es-ES" sz="2800" dirty="0" err="1">
                <a:latin typeface="Cambria Math" panose="02040503050406030204" pitchFamily="18" charset="0"/>
                <a:ea typeface="Cambria Math" panose="02040503050406030204" pitchFamily="18" charset="0"/>
              </a:rPr>
              <a:t>else</a:t>
            </a:r>
            <a:endParaRPr lang="es-CU" sz="2400" dirty="0">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18" name="CuadroTexto 17">
                <a:extLst>
                  <a:ext uri="{FF2B5EF4-FFF2-40B4-BE49-F238E27FC236}">
                    <a16:creationId xmlns:a16="http://schemas.microsoft.com/office/drawing/2014/main" id="{4BDB6744-9518-2AEB-8F47-F5D280614167}"/>
                  </a:ext>
                </a:extLst>
              </p:cNvPr>
              <p:cNvSpPr txBox="1"/>
              <p:nvPr/>
            </p:nvSpPr>
            <p:spPr>
              <a:xfrm>
                <a:off x="7932757" y="3217825"/>
                <a:ext cx="133203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2800" b="0" i="1" smtClean="0">
                          <a:latin typeface="Cambria Math" panose="02040503050406030204" pitchFamily="18" charset="0"/>
                        </a:rPr>
                        <m:t>𝑡</m:t>
                      </m:r>
                      <m:r>
                        <a:rPr lang="es-ES" sz="2800" b="0" i="1" smtClean="0">
                          <a:latin typeface="Cambria Math" panose="02040503050406030204" pitchFamily="18" charset="0"/>
                        </a:rPr>
                        <m:t>|(</m:t>
                      </m:r>
                      <m:r>
                        <a:rPr lang="es-ES" sz="2800" b="0" i="1" smtClean="0">
                          <a:latin typeface="Cambria Math" panose="02040503050406030204" pitchFamily="18" charset="0"/>
                        </a:rPr>
                        <m:t>𝑖</m:t>
                      </m:r>
                      <m:r>
                        <a:rPr lang="es-ES" sz="2800" b="0" i="1" smtClean="0">
                          <a:latin typeface="Cambria Math" panose="02040503050406030204" pitchFamily="18" charset="0"/>
                        </a:rPr>
                        <m:t>−</m:t>
                      </m:r>
                      <m:r>
                        <a:rPr lang="es-ES" sz="2800" b="0" i="1" smtClean="0">
                          <a:latin typeface="Cambria Math" panose="02040503050406030204" pitchFamily="18" charset="0"/>
                        </a:rPr>
                        <m:t>𝑗</m:t>
                      </m:r>
                      <m:r>
                        <a:rPr lang="es-ES" sz="2800" b="0" i="1" smtClean="0">
                          <a:latin typeface="Cambria Math" panose="02040503050406030204" pitchFamily="18" charset="0"/>
                        </a:rPr>
                        <m:t>)</m:t>
                      </m:r>
                    </m:oMath>
                  </m:oMathPara>
                </a14:m>
                <a:endParaRPr lang="es-CU" sz="2800" dirty="0"/>
              </a:p>
            </p:txBody>
          </p:sp>
        </mc:Choice>
        <mc:Fallback xmlns="">
          <p:sp>
            <p:nvSpPr>
              <p:cNvPr id="18" name="CuadroTexto 17">
                <a:extLst>
                  <a:ext uri="{FF2B5EF4-FFF2-40B4-BE49-F238E27FC236}">
                    <a16:creationId xmlns:a16="http://schemas.microsoft.com/office/drawing/2014/main" id="{4BDB6744-9518-2AEB-8F47-F5D280614167}"/>
                  </a:ext>
                </a:extLst>
              </p:cNvPr>
              <p:cNvSpPr txBox="1">
                <a:spLocks noRot="1" noChangeAspect="1" noMove="1" noResize="1" noEditPoints="1" noAdjustHandles="1" noChangeArrowheads="1" noChangeShapeType="1" noTextEdit="1"/>
              </p:cNvSpPr>
              <p:nvPr/>
            </p:nvSpPr>
            <p:spPr>
              <a:xfrm>
                <a:off x="7932757" y="3217825"/>
                <a:ext cx="1332031" cy="430887"/>
              </a:xfrm>
              <a:prstGeom prst="rect">
                <a:avLst/>
              </a:prstGeom>
              <a:blipFill>
                <a:blip r:embed="rId6"/>
                <a:stretch>
                  <a:fillRect/>
                </a:stretch>
              </a:blipFill>
            </p:spPr>
            <p:txBody>
              <a:bodyPr/>
              <a:lstStyle/>
              <a:p>
                <a:r>
                  <a:rPr lang="es-CU">
                    <a:noFill/>
                  </a:rPr>
                  <a:t> </a:t>
                </a:r>
              </a:p>
            </p:txBody>
          </p:sp>
        </mc:Fallback>
      </mc:AlternateContent>
      <mc:AlternateContent xmlns:mc="http://schemas.openxmlformats.org/markup-compatibility/2006" xmlns:a14="http://schemas.microsoft.com/office/drawing/2010/main">
        <mc:Choice Requires="a14">
          <p:sp>
            <p:nvSpPr>
              <p:cNvPr id="19" name="CuadroTexto 18">
                <a:extLst>
                  <a:ext uri="{FF2B5EF4-FFF2-40B4-BE49-F238E27FC236}">
                    <a16:creationId xmlns:a16="http://schemas.microsoft.com/office/drawing/2014/main" id="{E1C35C7F-C7EE-C580-B6A7-D41607494421}"/>
                  </a:ext>
                </a:extLst>
              </p:cNvPr>
              <p:cNvSpPr txBox="1"/>
              <p:nvPr/>
            </p:nvSpPr>
            <p:spPr>
              <a:xfrm>
                <a:off x="6773837" y="4513570"/>
                <a:ext cx="1837554" cy="8066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sz="2800" b="0" i="1" smtClean="0">
                              <a:latin typeface="Cambria Math" panose="02040503050406030204" pitchFamily="18" charset="0"/>
                            </a:rPr>
                          </m:ctrlPr>
                        </m:sSubPr>
                        <m:e>
                          <m:r>
                            <a:rPr lang="es-ES" sz="2800" b="0" i="1" smtClean="0">
                              <a:latin typeface="Cambria Math" panose="02040503050406030204" pitchFamily="18" charset="0"/>
                            </a:rPr>
                            <m:t>𝑁</m:t>
                          </m:r>
                        </m:e>
                        <m:sub>
                          <m:r>
                            <a:rPr lang="es-ES" sz="2800" b="0" i="1" smtClean="0">
                              <a:latin typeface="Cambria Math" panose="02040503050406030204" pitchFamily="18" charset="0"/>
                            </a:rPr>
                            <m:t>𝑐</m:t>
                          </m:r>
                        </m:sub>
                      </m:sSub>
                      <m:r>
                        <a:rPr lang="es-ES" sz="2800" b="0" i="1" smtClean="0">
                          <a:latin typeface="Cambria Math" panose="02040503050406030204" pitchFamily="18" charset="0"/>
                        </a:rPr>
                        <m:t>&lt;</m:t>
                      </m:r>
                      <m:f>
                        <m:fPr>
                          <m:ctrlPr>
                            <a:rPr lang="es-ES" sz="2800" b="0" i="1" smtClean="0">
                              <a:latin typeface="Cambria Math" panose="02040503050406030204" pitchFamily="18" charset="0"/>
                            </a:rPr>
                          </m:ctrlPr>
                        </m:fPr>
                        <m:num>
                          <m:r>
                            <a:rPr lang="es-ES" sz="2800" b="0" i="1" smtClean="0">
                              <a:latin typeface="Cambria Math" panose="02040503050406030204" pitchFamily="18" charset="0"/>
                            </a:rPr>
                            <m:t>𝑁</m:t>
                          </m:r>
                        </m:num>
                        <m:den>
                          <m:r>
                            <a:rPr lang="es-ES" sz="2800" b="0" i="1" smtClean="0">
                              <a:latin typeface="Cambria Math" panose="02040503050406030204" pitchFamily="18" charset="0"/>
                            </a:rPr>
                            <m:t>𝑡</m:t>
                          </m:r>
                        </m:den>
                      </m:f>
                      <m:r>
                        <a:rPr lang="es-ES" sz="2800" b="0" i="1" smtClean="0">
                          <a:latin typeface="Cambria Math" panose="02040503050406030204" pitchFamily="18" charset="0"/>
                        </a:rPr>
                        <m:t>+1</m:t>
                      </m:r>
                    </m:oMath>
                  </m:oMathPara>
                </a14:m>
                <a:endParaRPr lang="es-CU" sz="2800" dirty="0"/>
              </a:p>
            </p:txBody>
          </p:sp>
        </mc:Choice>
        <mc:Fallback xmlns="">
          <p:sp>
            <p:nvSpPr>
              <p:cNvPr id="19" name="CuadroTexto 18">
                <a:extLst>
                  <a:ext uri="{FF2B5EF4-FFF2-40B4-BE49-F238E27FC236}">
                    <a16:creationId xmlns:a16="http://schemas.microsoft.com/office/drawing/2014/main" id="{E1C35C7F-C7EE-C580-B6A7-D41607494421}"/>
                  </a:ext>
                </a:extLst>
              </p:cNvPr>
              <p:cNvSpPr txBox="1">
                <a:spLocks noRot="1" noChangeAspect="1" noMove="1" noResize="1" noEditPoints="1" noAdjustHandles="1" noChangeArrowheads="1" noChangeShapeType="1" noTextEdit="1"/>
              </p:cNvSpPr>
              <p:nvPr/>
            </p:nvSpPr>
            <p:spPr>
              <a:xfrm>
                <a:off x="6773837" y="4513570"/>
                <a:ext cx="1837554" cy="806631"/>
              </a:xfrm>
              <a:prstGeom prst="rect">
                <a:avLst/>
              </a:prstGeom>
              <a:blipFill>
                <a:blip r:embed="rId7"/>
                <a:stretch>
                  <a:fillRect/>
                </a:stretch>
              </a:blipFill>
            </p:spPr>
            <p:txBody>
              <a:bodyPr/>
              <a:lstStyle/>
              <a:p>
                <a:r>
                  <a:rPr lang="es-CU">
                    <a:noFill/>
                  </a:rPr>
                  <a:t> </a:t>
                </a:r>
              </a:p>
            </p:txBody>
          </p:sp>
        </mc:Fallback>
      </mc:AlternateContent>
    </p:spTree>
    <p:extLst>
      <p:ext uri="{BB962C8B-B14F-4D97-AF65-F5344CB8AC3E}">
        <p14:creationId xmlns:p14="http://schemas.microsoft.com/office/powerpoint/2010/main" val="166890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586B08-149A-41C4-B04E-671100154495}"/>
              </a:ext>
            </a:extLst>
          </p:cNvPr>
          <p:cNvSpPr txBox="1"/>
          <p:nvPr/>
        </p:nvSpPr>
        <p:spPr>
          <a:xfrm>
            <a:off x="4448908" y="6396335"/>
            <a:ext cx="3294184" cy="461665"/>
          </a:xfrm>
          <a:prstGeom prst="rect">
            <a:avLst/>
          </a:prstGeom>
          <a:noFill/>
        </p:spPr>
        <p:txBody>
          <a:bodyPr wrap="square" rtlCol="0">
            <a:spAutoFit/>
          </a:bodyPr>
          <a:lstStyle/>
          <a:p>
            <a:pPr algn="ctr"/>
            <a:r>
              <a:rPr lang="es-ES" sz="2400" b="1" dirty="0"/>
              <a:t>ACA 2024</a:t>
            </a:r>
            <a:endParaRPr lang="de-DE" sz="2400" b="1" dirty="0"/>
          </a:p>
        </p:txBody>
      </p:sp>
      <p:sp>
        <p:nvSpPr>
          <p:cNvPr id="9" name="TextBox 8">
            <a:extLst>
              <a:ext uri="{FF2B5EF4-FFF2-40B4-BE49-F238E27FC236}">
                <a16:creationId xmlns:a16="http://schemas.microsoft.com/office/drawing/2014/main" id="{B10D4855-BEAB-41DD-8F69-F26DF3386F05}"/>
              </a:ext>
            </a:extLst>
          </p:cNvPr>
          <p:cNvSpPr txBox="1"/>
          <p:nvPr/>
        </p:nvSpPr>
        <p:spPr>
          <a:xfrm>
            <a:off x="588192" y="902778"/>
            <a:ext cx="11295549" cy="461665"/>
          </a:xfrm>
          <a:prstGeom prst="rect">
            <a:avLst/>
          </a:prstGeom>
          <a:noFill/>
        </p:spPr>
        <p:txBody>
          <a:bodyPr wrap="square" rtlCol="0">
            <a:spAutoFit/>
          </a:bodyPr>
          <a:lstStyle/>
          <a:p>
            <a:pPr algn="ctr"/>
            <a:r>
              <a:rPr lang="es-ES" sz="2400" b="1" u="sng" dirty="0"/>
              <a:t>IMAGE COMPRESSION</a:t>
            </a:r>
            <a:endParaRPr lang="de-DE" sz="2400" b="1" u="sng" dirty="0"/>
          </a:p>
        </p:txBody>
      </p:sp>
      <p:sp>
        <p:nvSpPr>
          <p:cNvPr id="10" name="TextBox 9">
            <a:extLst>
              <a:ext uri="{FF2B5EF4-FFF2-40B4-BE49-F238E27FC236}">
                <a16:creationId xmlns:a16="http://schemas.microsoft.com/office/drawing/2014/main" id="{0AFF96CF-2D0A-4F42-95B6-76E8BE81ED8C}"/>
              </a:ext>
            </a:extLst>
          </p:cNvPr>
          <p:cNvSpPr txBox="1"/>
          <p:nvPr/>
        </p:nvSpPr>
        <p:spPr>
          <a:xfrm>
            <a:off x="588192" y="370661"/>
            <a:ext cx="11295549" cy="461665"/>
          </a:xfrm>
          <a:prstGeom prst="rect">
            <a:avLst/>
          </a:prstGeom>
          <a:noFill/>
        </p:spPr>
        <p:txBody>
          <a:bodyPr wrap="square" rtlCol="0">
            <a:spAutoFit/>
          </a:bodyPr>
          <a:lstStyle/>
          <a:p>
            <a:r>
              <a:rPr lang="es-ES" sz="2400" b="1" u="sng" dirty="0"/>
              <a:t>TWO NEW APPLICATIONS PROPOSED </a:t>
            </a:r>
            <a:r>
              <a:rPr lang="es-ES" sz="2400" b="1" dirty="0"/>
              <a:t>AFTER STUDY AND RESULTS OF THE ALGORITHM</a:t>
            </a:r>
            <a:endParaRPr lang="de-DE" sz="2400" b="1" dirty="0"/>
          </a:p>
        </p:txBody>
      </p:sp>
      <p:sp>
        <p:nvSpPr>
          <p:cNvPr id="3" name="Rectángulo 2">
            <a:extLst>
              <a:ext uri="{FF2B5EF4-FFF2-40B4-BE49-F238E27FC236}">
                <a16:creationId xmlns:a16="http://schemas.microsoft.com/office/drawing/2014/main" id="{5C83BEC5-A49E-3D4D-776C-91EABB953F03}"/>
              </a:ext>
            </a:extLst>
          </p:cNvPr>
          <p:cNvSpPr/>
          <p:nvPr/>
        </p:nvSpPr>
        <p:spPr>
          <a:xfrm>
            <a:off x="777240" y="1769680"/>
            <a:ext cx="10637520" cy="4185542"/>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U" dirty="0"/>
          </a:p>
        </p:txBody>
      </p:sp>
      <mc:AlternateContent xmlns:mc="http://schemas.openxmlformats.org/markup-compatibility/2006" xmlns:a14="http://schemas.microsoft.com/office/drawing/2010/main">
        <mc:Choice Requires="a14">
          <p:sp>
            <p:nvSpPr>
              <p:cNvPr id="4" name="Rectángulo 3">
                <a:extLst>
                  <a:ext uri="{FF2B5EF4-FFF2-40B4-BE49-F238E27FC236}">
                    <a16:creationId xmlns:a16="http://schemas.microsoft.com/office/drawing/2014/main" id="{894A6F5A-7ACF-0565-0D8F-FFF00F454F08}"/>
                  </a:ext>
                </a:extLst>
              </p:cNvPr>
              <p:cNvSpPr/>
              <p:nvPr/>
            </p:nvSpPr>
            <p:spPr>
              <a:xfrm>
                <a:off x="777240" y="1769680"/>
                <a:ext cx="10637520" cy="512310"/>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800" b="1" dirty="0">
                    <a:solidFill>
                      <a:schemeClr val="tx1"/>
                    </a:solidFill>
                  </a:rPr>
                  <a:t>Image </a:t>
                </a:r>
                <a:r>
                  <a:rPr lang="es-ES" sz="2800" b="1" dirty="0" err="1">
                    <a:solidFill>
                      <a:schemeClr val="tx1"/>
                    </a:solidFill>
                  </a:rPr>
                  <a:t>Compression</a:t>
                </a:r>
                <a:r>
                  <a:rPr lang="es-ES" sz="2800" b="1" dirty="0">
                    <a:solidFill>
                      <a:schemeClr val="tx1"/>
                    </a:solidFill>
                  </a:rPr>
                  <a:t>    -   </a:t>
                </a:r>
                <a14:m>
                  <m:oMath xmlns:m="http://schemas.openxmlformats.org/officeDocument/2006/math">
                    <m:r>
                      <a:rPr lang="es-ES" sz="2800" b="1" i="1" smtClean="0">
                        <a:solidFill>
                          <a:schemeClr val="tx1"/>
                        </a:solidFill>
                        <a:latin typeface="Cambria Math" panose="02040503050406030204" pitchFamily="18" charset="0"/>
                      </a:rPr>
                      <m:t>𝒕</m:t>
                    </m:r>
                  </m:oMath>
                </a14:m>
                <a:r>
                  <a:rPr lang="es-ES" sz="2800" b="1" dirty="0">
                    <a:solidFill>
                      <a:schemeClr val="tx1"/>
                    </a:solidFill>
                  </a:rPr>
                  <a:t>-diagonal </a:t>
                </a:r>
                <a:r>
                  <a:rPr lang="es-ES" sz="2800" b="1" dirty="0" err="1">
                    <a:solidFill>
                      <a:schemeClr val="tx1"/>
                    </a:solidFill>
                  </a:rPr>
                  <a:t>masks</a:t>
                </a:r>
                <a:endParaRPr lang="es-CU" sz="2800" b="1" dirty="0">
                  <a:solidFill>
                    <a:schemeClr val="tx1"/>
                  </a:solidFill>
                </a:endParaRPr>
              </a:p>
            </p:txBody>
          </p:sp>
        </mc:Choice>
        <mc:Fallback xmlns="">
          <p:sp>
            <p:nvSpPr>
              <p:cNvPr id="4" name="Rectángulo 3">
                <a:extLst>
                  <a:ext uri="{FF2B5EF4-FFF2-40B4-BE49-F238E27FC236}">
                    <a16:creationId xmlns:a16="http://schemas.microsoft.com/office/drawing/2014/main" id="{894A6F5A-7ACF-0565-0D8F-FFF00F454F08}"/>
                  </a:ext>
                </a:extLst>
              </p:cNvPr>
              <p:cNvSpPr>
                <a:spLocks noRot="1" noChangeAspect="1" noMove="1" noResize="1" noEditPoints="1" noAdjustHandles="1" noChangeArrowheads="1" noChangeShapeType="1" noTextEdit="1"/>
              </p:cNvSpPr>
              <p:nvPr/>
            </p:nvSpPr>
            <p:spPr>
              <a:xfrm>
                <a:off x="777240" y="1769680"/>
                <a:ext cx="10637520" cy="512310"/>
              </a:xfrm>
              <a:prstGeom prst="rect">
                <a:avLst/>
              </a:prstGeom>
              <a:blipFill>
                <a:blip r:embed="rId2"/>
                <a:stretch>
                  <a:fillRect t="-10345" b="-32184"/>
                </a:stretch>
              </a:blipFill>
            </p:spPr>
            <p:txBody>
              <a:bodyPr/>
              <a:lstStyle/>
              <a:p>
                <a:r>
                  <a:rPr lang="es-CU">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4579961F-8AB4-BFD3-A527-F987055C49E0}"/>
                  </a:ext>
                </a:extLst>
              </p:cNvPr>
              <p:cNvSpPr txBox="1"/>
              <p:nvPr/>
            </p:nvSpPr>
            <p:spPr>
              <a:xfrm>
                <a:off x="5584412" y="3648172"/>
                <a:ext cx="1899920" cy="9611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U" sz="2800" i="1" smtClean="0">
                              <a:latin typeface="Cambria Math" panose="02040503050406030204" pitchFamily="18" charset="0"/>
                            </a:rPr>
                          </m:ctrlPr>
                        </m:sSubPr>
                        <m:e>
                          <m:r>
                            <a:rPr lang="es-ES" sz="2800" b="0" i="1" smtClean="0">
                              <a:latin typeface="Cambria Math" panose="02040503050406030204" pitchFamily="18" charset="0"/>
                            </a:rPr>
                            <m:t>𝑚</m:t>
                          </m:r>
                        </m:e>
                        <m:sub>
                          <m:r>
                            <a:rPr lang="es-ES" sz="2800" b="0" i="1" smtClean="0">
                              <a:latin typeface="Cambria Math" panose="02040503050406030204" pitchFamily="18" charset="0"/>
                            </a:rPr>
                            <m:t>𝑖𝑗</m:t>
                          </m:r>
                        </m:sub>
                      </m:sSub>
                      <m:r>
                        <a:rPr lang="es-ES" sz="2800" b="0" i="1" smtClean="0">
                          <a:latin typeface="Cambria Math" panose="02040503050406030204" pitchFamily="18" charset="0"/>
                        </a:rPr>
                        <m:t>= </m:t>
                      </m:r>
                      <m:d>
                        <m:dPr>
                          <m:begChr m:val="{"/>
                          <m:endChr m:val=""/>
                          <m:ctrlPr>
                            <a:rPr lang="es-ES" sz="2800" b="0" i="1" smtClean="0">
                              <a:latin typeface="Cambria Math" panose="02040503050406030204" pitchFamily="18" charset="0"/>
                            </a:rPr>
                          </m:ctrlPr>
                        </m:dPr>
                        <m:e>
                          <m:eqArr>
                            <m:eqArrPr>
                              <m:ctrlPr>
                                <a:rPr lang="es-ES" sz="2800" b="0" i="1" smtClean="0">
                                  <a:latin typeface="Cambria Math" panose="02040503050406030204" pitchFamily="18" charset="0"/>
                                </a:rPr>
                              </m:ctrlPr>
                            </m:eqArrPr>
                            <m:e>
                              <m:r>
                                <a:rPr lang="es-ES" sz="2800" b="0" i="1" smtClean="0">
                                  <a:latin typeface="Cambria Math" panose="02040503050406030204" pitchFamily="18" charset="0"/>
                                </a:rPr>
                                <m:t>0</m:t>
                              </m:r>
                            </m:e>
                            <m:e>
                              <m:r>
                                <a:rPr lang="es-ES" sz="2800" b="0" i="1" smtClean="0">
                                  <a:latin typeface="Cambria Math" panose="02040503050406030204" pitchFamily="18" charset="0"/>
                                </a:rPr>
                                <m:t>255</m:t>
                              </m:r>
                            </m:e>
                          </m:eqArr>
                        </m:e>
                      </m:d>
                    </m:oMath>
                  </m:oMathPara>
                </a14:m>
                <a:endParaRPr lang="es-CU" sz="2800" dirty="0"/>
              </a:p>
            </p:txBody>
          </p:sp>
        </mc:Choice>
        <mc:Fallback xmlns="">
          <p:sp>
            <p:nvSpPr>
              <p:cNvPr id="7" name="CuadroTexto 6">
                <a:extLst>
                  <a:ext uri="{FF2B5EF4-FFF2-40B4-BE49-F238E27FC236}">
                    <a16:creationId xmlns:a16="http://schemas.microsoft.com/office/drawing/2014/main" id="{4579961F-8AB4-BFD3-A527-F987055C49E0}"/>
                  </a:ext>
                </a:extLst>
              </p:cNvPr>
              <p:cNvSpPr txBox="1">
                <a:spLocks noRot="1" noChangeAspect="1" noMove="1" noResize="1" noEditPoints="1" noAdjustHandles="1" noChangeArrowheads="1" noChangeShapeType="1" noTextEdit="1"/>
              </p:cNvSpPr>
              <p:nvPr/>
            </p:nvSpPr>
            <p:spPr>
              <a:xfrm>
                <a:off x="5584412" y="3648172"/>
                <a:ext cx="1899920" cy="961161"/>
              </a:xfrm>
              <a:prstGeom prst="rect">
                <a:avLst/>
              </a:prstGeom>
              <a:blipFill>
                <a:blip r:embed="rId3"/>
                <a:stretch>
                  <a:fillRect/>
                </a:stretch>
              </a:blipFill>
            </p:spPr>
            <p:txBody>
              <a:bodyPr/>
              <a:lstStyle/>
              <a:p>
                <a:r>
                  <a:rPr lang="es-CU">
                    <a:noFill/>
                  </a:rPr>
                  <a:t> </a:t>
                </a:r>
              </a:p>
            </p:txBody>
          </p:sp>
        </mc:Fallback>
      </mc:AlternateContent>
      <p:sp>
        <p:nvSpPr>
          <p:cNvPr id="8" name="CuadroTexto 7">
            <a:extLst>
              <a:ext uri="{FF2B5EF4-FFF2-40B4-BE49-F238E27FC236}">
                <a16:creationId xmlns:a16="http://schemas.microsoft.com/office/drawing/2014/main" id="{496CBE9E-7F8A-3C13-5861-CB51EA8109D2}"/>
              </a:ext>
            </a:extLst>
          </p:cNvPr>
          <p:cNvSpPr txBox="1"/>
          <p:nvPr/>
        </p:nvSpPr>
        <p:spPr>
          <a:xfrm>
            <a:off x="7476628" y="3627878"/>
            <a:ext cx="2715359" cy="523220"/>
          </a:xfrm>
          <a:prstGeom prst="rect">
            <a:avLst/>
          </a:prstGeom>
          <a:noFill/>
        </p:spPr>
        <p:txBody>
          <a:bodyPr wrap="none" rtlCol="0">
            <a:spAutoFit/>
          </a:bodyPr>
          <a:lstStyle/>
          <a:p>
            <a:r>
              <a:rPr lang="es-ES" sz="2800" dirty="0" err="1">
                <a:latin typeface="Cambria Math" panose="02040503050406030204" pitchFamily="18" charset="0"/>
                <a:ea typeface="Cambria Math" panose="02040503050406030204" pitchFamily="18" charset="0"/>
              </a:rPr>
              <a:t>if</a:t>
            </a:r>
            <a:r>
              <a:rPr lang="es-ES" sz="2800" dirty="0">
                <a:latin typeface="Cambria Math" panose="02040503050406030204" pitchFamily="18" charset="0"/>
                <a:ea typeface="Cambria Math" panose="02040503050406030204" pitchFamily="18" charset="0"/>
              </a:rPr>
              <a:t> </a:t>
            </a:r>
            <a:r>
              <a:rPr lang="es-ES" sz="2800" i="1" dirty="0">
                <a:latin typeface="Cambria Math" panose="02040503050406030204" pitchFamily="18" charset="0"/>
                <a:ea typeface="Cambria Math" panose="02040503050406030204" pitchFamily="18" charset="0"/>
              </a:rPr>
              <a:t>i</a:t>
            </a:r>
            <a:r>
              <a:rPr lang="es-ES" sz="2800" dirty="0">
                <a:latin typeface="Cambria Math" panose="02040503050406030204" pitchFamily="18" charset="0"/>
                <a:ea typeface="Cambria Math" panose="02040503050406030204" pitchFamily="18" charset="0"/>
              </a:rPr>
              <a:t>  and </a:t>
            </a:r>
            <a:r>
              <a:rPr lang="es-ES" sz="2800" i="1" dirty="0">
                <a:latin typeface="Cambria Math" panose="02040503050406030204" pitchFamily="18" charset="0"/>
                <a:ea typeface="Cambria Math" panose="02040503050406030204" pitchFamily="18" charset="0"/>
              </a:rPr>
              <a:t>j</a:t>
            </a:r>
            <a:r>
              <a:rPr lang="es-ES" sz="2800" dirty="0">
                <a:latin typeface="Cambria Math" panose="02040503050406030204" pitchFamily="18" charset="0"/>
                <a:ea typeface="Cambria Math" panose="02040503050406030204" pitchFamily="18" charset="0"/>
              </a:rPr>
              <a:t> are </a:t>
            </a:r>
            <a:r>
              <a:rPr lang="es-ES" sz="2800" dirty="0" err="1">
                <a:latin typeface="Cambria Math" panose="02040503050406030204" pitchFamily="18" charset="0"/>
                <a:ea typeface="Cambria Math" panose="02040503050406030204" pitchFamily="18" charset="0"/>
              </a:rPr>
              <a:t>odd</a:t>
            </a:r>
            <a:endParaRPr lang="es-CU" sz="2400" dirty="0">
              <a:latin typeface="Cambria Math" panose="02040503050406030204" pitchFamily="18" charset="0"/>
              <a:ea typeface="Cambria Math" panose="02040503050406030204" pitchFamily="18" charset="0"/>
            </a:endParaRPr>
          </a:p>
        </p:txBody>
      </p:sp>
      <p:sp>
        <p:nvSpPr>
          <p:cNvPr id="11" name="CuadroTexto 10">
            <a:extLst>
              <a:ext uri="{FF2B5EF4-FFF2-40B4-BE49-F238E27FC236}">
                <a16:creationId xmlns:a16="http://schemas.microsoft.com/office/drawing/2014/main" id="{AAFC5C4C-4251-EDC7-B283-CA7FC3C03553}"/>
              </a:ext>
            </a:extLst>
          </p:cNvPr>
          <p:cNvSpPr txBox="1"/>
          <p:nvPr/>
        </p:nvSpPr>
        <p:spPr>
          <a:xfrm>
            <a:off x="7476628" y="4077787"/>
            <a:ext cx="785793" cy="523220"/>
          </a:xfrm>
          <a:prstGeom prst="rect">
            <a:avLst/>
          </a:prstGeom>
          <a:noFill/>
        </p:spPr>
        <p:txBody>
          <a:bodyPr wrap="none" rtlCol="0">
            <a:spAutoFit/>
          </a:bodyPr>
          <a:lstStyle/>
          <a:p>
            <a:r>
              <a:rPr lang="es-ES" sz="2800" dirty="0" err="1">
                <a:latin typeface="Cambria Math" panose="02040503050406030204" pitchFamily="18" charset="0"/>
                <a:ea typeface="Cambria Math" panose="02040503050406030204" pitchFamily="18" charset="0"/>
              </a:rPr>
              <a:t>else</a:t>
            </a:r>
            <a:endParaRPr lang="es-CU" sz="2400" dirty="0">
              <a:latin typeface="Cambria Math" panose="02040503050406030204" pitchFamily="18" charset="0"/>
              <a:ea typeface="Cambria Math" panose="02040503050406030204" pitchFamily="18" charset="0"/>
            </a:endParaRPr>
          </a:p>
        </p:txBody>
      </p:sp>
      <p:pic>
        <p:nvPicPr>
          <p:cNvPr id="6" name="Picture 5">
            <a:extLst>
              <a:ext uri="{FF2B5EF4-FFF2-40B4-BE49-F238E27FC236}">
                <a16:creationId xmlns:a16="http://schemas.microsoft.com/office/drawing/2014/main" id="{02BCBC03-AB7C-4147-802D-EC9022A93FFD}"/>
              </a:ext>
            </a:extLst>
          </p:cNvPr>
          <p:cNvPicPr>
            <a:picLocks noChangeAspect="1"/>
          </p:cNvPicPr>
          <p:nvPr/>
        </p:nvPicPr>
        <p:blipFill rotWithShape="1">
          <a:blip r:embed="rId4">
            <a:extLst>
              <a:ext uri="{BEBA8EAE-BF5A-486C-A8C5-ECC9F3942E4B}">
                <a14:imgProps xmlns:a14="http://schemas.microsoft.com/office/drawing/2010/main">
                  <a14:imgLayer r:embed="rId5">
                    <a14:imgEffect>
                      <a14:colorTemperature colorTemp="11200"/>
                    </a14:imgEffect>
                  </a14:imgLayer>
                </a14:imgProps>
              </a:ext>
            </a:extLst>
          </a:blip>
          <a:srcRect l="2799" t="15214" r="69555" b="3501"/>
          <a:stretch/>
        </p:blipFill>
        <p:spPr>
          <a:xfrm>
            <a:off x="1042659" y="2611439"/>
            <a:ext cx="3120208" cy="3058160"/>
          </a:xfrm>
          <a:prstGeom prst="rect">
            <a:avLst/>
          </a:prstGeom>
        </p:spPr>
      </p:pic>
    </p:spTree>
    <p:extLst>
      <p:ext uri="{BB962C8B-B14F-4D97-AF65-F5344CB8AC3E}">
        <p14:creationId xmlns:p14="http://schemas.microsoft.com/office/powerpoint/2010/main" val="2606888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586B08-149A-41C4-B04E-671100154495}"/>
              </a:ext>
            </a:extLst>
          </p:cNvPr>
          <p:cNvSpPr txBox="1"/>
          <p:nvPr/>
        </p:nvSpPr>
        <p:spPr>
          <a:xfrm>
            <a:off x="4448908" y="6396335"/>
            <a:ext cx="3294184" cy="461665"/>
          </a:xfrm>
          <a:prstGeom prst="rect">
            <a:avLst/>
          </a:prstGeom>
          <a:noFill/>
        </p:spPr>
        <p:txBody>
          <a:bodyPr wrap="square" rtlCol="0">
            <a:spAutoFit/>
          </a:bodyPr>
          <a:lstStyle/>
          <a:p>
            <a:pPr algn="ctr"/>
            <a:r>
              <a:rPr lang="es-ES" sz="2400" b="1" dirty="0"/>
              <a:t>ACA 2024</a:t>
            </a:r>
            <a:endParaRPr lang="de-DE" sz="2400" b="1" dirty="0"/>
          </a:p>
        </p:txBody>
      </p:sp>
      <p:sp>
        <p:nvSpPr>
          <p:cNvPr id="4" name="TextBox 3">
            <a:extLst>
              <a:ext uri="{FF2B5EF4-FFF2-40B4-BE49-F238E27FC236}">
                <a16:creationId xmlns:a16="http://schemas.microsoft.com/office/drawing/2014/main" id="{CD823A0D-8366-4E08-8178-DC62659C42FB}"/>
              </a:ext>
            </a:extLst>
          </p:cNvPr>
          <p:cNvSpPr txBox="1"/>
          <p:nvPr/>
        </p:nvSpPr>
        <p:spPr>
          <a:xfrm>
            <a:off x="1066800" y="1465385"/>
            <a:ext cx="7748954" cy="114307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Noise characteristics in images</a:t>
            </a:r>
          </a:p>
          <a:p>
            <a:pPr marL="285750" indent="-285750">
              <a:lnSpc>
                <a:spcPct val="150000"/>
              </a:lnSpc>
              <a:buFont typeface="Arial" panose="020B0604020202020204" pitchFamily="34" charset="0"/>
              <a:buChar char="•"/>
            </a:pPr>
            <a:r>
              <a:rPr lang="en-US" sz="2400" dirty="0"/>
              <a:t>Use tool to detect noise and obtain noise mask</a:t>
            </a:r>
            <a:endParaRPr lang="de-DE" sz="2400" dirty="0"/>
          </a:p>
        </p:txBody>
      </p:sp>
      <p:sp>
        <p:nvSpPr>
          <p:cNvPr id="5" name="TextBox 4">
            <a:extLst>
              <a:ext uri="{FF2B5EF4-FFF2-40B4-BE49-F238E27FC236}">
                <a16:creationId xmlns:a16="http://schemas.microsoft.com/office/drawing/2014/main" id="{DB3C31EE-F808-402B-91CF-C99BDE11B1D6}"/>
              </a:ext>
            </a:extLst>
          </p:cNvPr>
          <p:cNvSpPr txBox="1"/>
          <p:nvPr/>
        </p:nvSpPr>
        <p:spPr>
          <a:xfrm>
            <a:off x="588192" y="370661"/>
            <a:ext cx="11295549" cy="830997"/>
          </a:xfrm>
          <a:prstGeom prst="rect">
            <a:avLst/>
          </a:prstGeom>
          <a:noFill/>
        </p:spPr>
        <p:txBody>
          <a:bodyPr wrap="square" rtlCol="0">
            <a:spAutoFit/>
          </a:bodyPr>
          <a:lstStyle/>
          <a:p>
            <a:r>
              <a:rPr lang="es-ES" sz="2400" b="1" u="sng" dirty="0"/>
              <a:t>TWO NEW APPLICATIONS PROPOSED </a:t>
            </a:r>
            <a:r>
              <a:rPr lang="es-ES" sz="2400" b="1" dirty="0"/>
              <a:t>AFTER STUDY AND RESULTS OF THE ALGORITHM</a:t>
            </a:r>
          </a:p>
          <a:p>
            <a:pPr algn="ctr"/>
            <a:r>
              <a:rPr lang="es-ES" sz="2400" b="1" u="sng" dirty="0"/>
              <a:t>DENOISING</a:t>
            </a:r>
            <a:endParaRPr lang="de-DE" sz="2400" b="1" u="sng" dirty="0"/>
          </a:p>
        </p:txBody>
      </p:sp>
    </p:spTree>
    <p:extLst>
      <p:ext uri="{BB962C8B-B14F-4D97-AF65-F5344CB8AC3E}">
        <p14:creationId xmlns:p14="http://schemas.microsoft.com/office/powerpoint/2010/main" val="476112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8ABEB8-FB1C-4C6D-8CB1-E4781B298258}"/>
              </a:ext>
            </a:extLst>
          </p:cNvPr>
          <p:cNvSpPr txBox="1"/>
          <p:nvPr/>
        </p:nvSpPr>
        <p:spPr>
          <a:xfrm>
            <a:off x="813786" y="328474"/>
            <a:ext cx="10564427" cy="523220"/>
          </a:xfrm>
          <a:prstGeom prst="rect">
            <a:avLst/>
          </a:prstGeom>
          <a:noFill/>
        </p:spPr>
        <p:txBody>
          <a:bodyPr wrap="square" rtlCol="0">
            <a:spAutoFit/>
          </a:bodyPr>
          <a:lstStyle/>
          <a:p>
            <a:pPr algn="ctr"/>
            <a:r>
              <a:rPr lang="de-DE" sz="2800" b="1" dirty="0"/>
              <a:t>INPAINTING OR IMAGE RESTORATION PROBLEM</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85508CF-92FD-46E1-A0EB-7136B0C1FD63}"/>
                  </a:ext>
                </a:extLst>
              </p:cNvPr>
              <p:cNvSpPr txBox="1"/>
              <p:nvPr/>
            </p:nvSpPr>
            <p:spPr>
              <a:xfrm>
                <a:off x="1101969" y="1547446"/>
                <a:ext cx="9859108" cy="1631216"/>
              </a:xfrm>
              <a:prstGeom prst="rect">
                <a:avLst/>
              </a:prstGeom>
              <a:noFill/>
            </p:spPr>
            <p:txBody>
              <a:bodyPr wrap="square" rtlCol="0">
                <a:spAutoFit/>
              </a:bodyPr>
              <a:lstStyle/>
              <a:p>
                <a:r>
                  <a:rPr lang="en-US" sz="2400" dirty="0"/>
                  <a:t>Given an image with incomplete or corrupted pixels, you want to recover them</a:t>
                </a:r>
              </a:p>
              <a:p>
                <a:endParaRPr lang="en-US" sz="2400" dirty="0"/>
              </a:p>
              <a:p>
                <a:pPr/>
                <a14:m>
                  <m:oMathPara xmlns:m="http://schemas.openxmlformats.org/officeDocument/2006/math">
                    <m:oMathParaPr>
                      <m:jc m:val="centerGroup"/>
                    </m:oMathParaPr>
                    <m:oMath xmlns:m="http://schemas.openxmlformats.org/officeDocument/2006/math">
                      <m:r>
                        <a:rPr lang="es-ES" sz="2800" b="0" i="1" smtClean="0">
                          <a:latin typeface="Cambria Math" panose="02040503050406030204" pitchFamily="18" charset="0"/>
                        </a:rPr>
                        <m:t>𝑧</m:t>
                      </m:r>
                      <m:r>
                        <a:rPr lang="es-ES" sz="2800" b="0" i="1" smtClean="0">
                          <a:latin typeface="Cambria Math" panose="02040503050406030204" pitchFamily="18" charset="0"/>
                        </a:rPr>
                        <m:t>=</m:t>
                      </m:r>
                      <m:r>
                        <a:rPr lang="es-ES" sz="2800" b="0" i="1" smtClean="0">
                          <a:latin typeface="Cambria Math" panose="02040503050406030204" pitchFamily="18" charset="0"/>
                        </a:rPr>
                        <m:t>𝑀𝑦</m:t>
                      </m:r>
                    </m:oMath>
                  </m:oMathPara>
                </a14:m>
                <a:endParaRPr lang="de-DE" sz="2800" dirty="0"/>
              </a:p>
            </p:txBody>
          </p:sp>
        </mc:Choice>
        <mc:Fallback xmlns="">
          <p:sp>
            <p:nvSpPr>
              <p:cNvPr id="3" name="TextBox 2">
                <a:extLst>
                  <a:ext uri="{FF2B5EF4-FFF2-40B4-BE49-F238E27FC236}">
                    <a16:creationId xmlns:a16="http://schemas.microsoft.com/office/drawing/2014/main" id="{685508CF-92FD-46E1-A0EB-7136B0C1FD63}"/>
                  </a:ext>
                </a:extLst>
              </p:cNvPr>
              <p:cNvSpPr txBox="1">
                <a:spLocks noRot="1" noChangeAspect="1" noMove="1" noResize="1" noEditPoints="1" noAdjustHandles="1" noChangeArrowheads="1" noChangeShapeType="1" noTextEdit="1"/>
              </p:cNvSpPr>
              <p:nvPr/>
            </p:nvSpPr>
            <p:spPr>
              <a:xfrm>
                <a:off x="1101969" y="1547446"/>
                <a:ext cx="9859108" cy="1631216"/>
              </a:xfrm>
              <a:prstGeom prst="rect">
                <a:avLst/>
              </a:prstGeom>
              <a:blipFill>
                <a:blip r:embed="rId2"/>
                <a:stretch>
                  <a:fillRect l="-989" t="-2996"/>
                </a:stretch>
              </a:blipFill>
            </p:spPr>
            <p:txBody>
              <a:bodyPr/>
              <a:lstStyle/>
              <a:p>
                <a:r>
                  <a:rPr lang="de-DE">
                    <a:noFill/>
                  </a:rPr>
                  <a:t> </a:t>
                </a:r>
              </a:p>
            </p:txBody>
          </p:sp>
        </mc:Fallback>
      </mc:AlternateContent>
      <p:sp>
        <p:nvSpPr>
          <p:cNvPr id="4" name="TextBox 3">
            <a:extLst>
              <a:ext uri="{FF2B5EF4-FFF2-40B4-BE49-F238E27FC236}">
                <a16:creationId xmlns:a16="http://schemas.microsoft.com/office/drawing/2014/main" id="{EF0E265E-DA27-4F2F-A2F3-1BB029867EB2}"/>
              </a:ext>
            </a:extLst>
          </p:cNvPr>
          <p:cNvSpPr txBox="1"/>
          <p:nvPr/>
        </p:nvSpPr>
        <p:spPr>
          <a:xfrm>
            <a:off x="1101969" y="3756198"/>
            <a:ext cx="8053753" cy="1569660"/>
          </a:xfrm>
          <a:prstGeom prst="rect">
            <a:avLst/>
          </a:prstGeom>
          <a:noFill/>
        </p:spPr>
        <p:txBody>
          <a:bodyPr wrap="square" rtlCol="0">
            <a:spAutoFit/>
          </a:bodyPr>
          <a:lstStyle/>
          <a:p>
            <a:r>
              <a:rPr lang="en-US" sz="2400" u="sng" dirty="0"/>
              <a:t>Features</a:t>
            </a:r>
            <a:r>
              <a:rPr lang="en-US" sz="2400" dirty="0"/>
              <a:t>:</a:t>
            </a:r>
          </a:p>
          <a:p>
            <a:endParaRPr lang="en-US" sz="2400" dirty="0"/>
          </a:p>
          <a:p>
            <a:pPr marL="342900" indent="-342900">
              <a:buFont typeface="+mj-lt"/>
              <a:buAutoNum type="arabicPeriod"/>
            </a:pPr>
            <a:r>
              <a:rPr lang="en-US" sz="2400" dirty="0"/>
              <a:t>Ill-posed problem</a:t>
            </a:r>
          </a:p>
          <a:p>
            <a:pPr marL="342900" indent="-342900">
              <a:buFont typeface="+mj-lt"/>
              <a:buAutoNum type="arabicPeriod"/>
            </a:pPr>
            <a:r>
              <a:rPr lang="en-US" sz="2400" dirty="0"/>
              <a:t>How to determine if the solution is a good one?</a:t>
            </a:r>
            <a:endParaRPr lang="de-DE" sz="2400" dirty="0"/>
          </a:p>
        </p:txBody>
      </p:sp>
      <p:sp>
        <p:nvSpPr>
          <p:cNvPr id="5" name="TextBox 4">
            <a:extLst>
              <a:ext uri="{FF2B5EF4-FFF2-40B4-BE49-F238E27FC236}">
                <a16:creationId xmlns:a16="http://schemas.microsoft.com/office/drawing/2014/main" id="{E8F4456B-BF35-4B99-AC95-D343B72B2CBE}"/>
              </a:ext>
            </a:extLst>
          </p:cNvPr>
          <p:cNvSpPr txBox="1"/>
          <p:nvPr/>
        </p:nvSpPr>
        <p:spPr>
          <a:xfrm>
            <a:off x="4448908" y="6396335"/>
            <a:ext cx="3294184" cy="461665"/>
          </a:xfrm>
          <a:prstGeom prst="rect">
            <a:avLst/>
          </a:prstGeom>
          <a:noFill/>
        </p:spPr>
        <p:txBody>
          <a:bodyPr wrap="square" rtlCol="0">
            <a:spAutoFit/>
          </a:bodyPr>
          <a:lstStyle/>
          <a:p>
            <a:pPr algn="ctr"/>
            <a:r>
              <a:rPr lang="es-ES" sz="2400" b="1" dirty="0"/>
              <a:t>ACA 2024</a:t>
            </a:r>
            <a:endParaRPr lang="de-DE" sz="2400" b="1" dirty="0"/>
          </a:p>
        </p:txBody>
      </p:sp>
    </p:spTree>
    <p:extLst>
      <p:ext uri="{BB962C8B-B14F-4D97-AF65-F5344CB8AC3E}">
        <p14:creationId xmlns:p14="http://schemas.microsoft.com/office/powerpoint/2010/main" val="40055415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586B08-149A-41C4-B04E-671100154495}"/>
              </a:ext>
            </a:extLst>
          </p:cNvPr>
          <p:cNvSpPr txBox="1"/>
          <p:nvPr/>
        </p:nvSpPr>
        <p:spPr>
          <a:xfrm>
            <a:off x="4448908" y="6396335"/>
            <a:ext cx="3294184" cy="461665"/>
          </a:xfrm>
          <a:prstGeom prst="rect">
            <a:avLst/>
          </a:prstGeom>
          <a:noFill/>
        </p:spPr>
        <p:txBody>
          <a:bodyPr wrap="square" rtlCol="0">
            <a:spAutoFit/>
          </a:bodyPr>
          <a:lstStyle/>
          <a:p>
            <a:pPr algn="ctr"/>
            <a:r>
              <a:rPr lang="es-ES" sz="2400" b="1" dirty="0"/>
              <a:t>ACA 2024</a:t>
            </a:r>
            <a:endParaRPr lang="de-DE" sz="2400" b="1" dirty="0"/>
          </a:p>
        </p:txBody>
      </p:sp>
      <p:pic>
        <p:nvPicPr>
          <p:cNvPr id="4" name="Picture 3">
            <a:extLst>
              <a:ext uri="{FF2B5EF4-FFF2-40B4-BE49-F238E27FC236}">
                <a16:creationId xmlns:a16="http://schemas.microsoft.com/office/drawing/2014/main" id="{F9A7ED87-0E8B-42D2-96EA-E744F761668B}"/>
              </a:ext>
            </a:extLst>
          </p:cNvPr>
          <p:cNvPicPr>
            <a:picLocks noChangeAspect="1"/>
          </p:cNvPicPr>
          <p:nvPr/>
        </p:nvPicPr>
        <p:blipFill>
          <a:blip r:embed="rId2"/>
          <a:stretch>
            <a:fillRect/>
          </a:stretch>
        </p:blipFill>
        <p:spPr>
          <a:xfrm>
            <a:off x="1091234" y="2166218"/>
            <a:ext cx="9688368" cy="3676493"/>
          </a:xfrm>
          <a:prstGeom prst="rect">
            <a:avLst/>
          </a:prstGeom>
        </p:spPr>
      </p:pic>
      <p:sp>
        <p:nvSpPr>
          <p:cNvPr id="5" name="TextBox 4">
            <a:extLst>
              <a:ext uri="{FF2B5EF4-FFF2-40B4-BE49-F238E27FC236}">
                <a16:creationId xmlns:a16="http://schemas.microsoft.com/office/drawing/2014/main" id="{8919CB1C-2DA2-4A8B-A36B-E5C5E1A8A777}"/>
              </a:ext>
            </a:extLst>
          </p:cNvPr>
          <p:cNvSpPr txBox="1"/>
          <p:nvPr/>
        </p:nvSpPr>
        <p:spPr>
          <a:xfrm>
            <a:off x="532889" y="899234"/>
            <a:ext cx="10832123" cy="461665"/>
          </a:xfrm>
          <a:prstGeom prst="rect">
            <a:avLst/>
          </a:prstGeom>
          <a:noFill/>
        </p:spPr>
        <p:txBody>
          <a:bodyPr wrap="square" rtlCol="0">
            <a:spAutoFit/>
          </a:bodyPr>
          <a:lstStyle/>
          <a:p>
            <a:pPr algn="ctr"/>
            <a:r>
              <a:rPr lang="es-ES" sz="2400" b="1" u="sng" dirty="0"/>
              <a:t>ADAPTATIVE ALGORITHM</a:t>
            </a:r>
            <a:endParaRPr lang="de-DE" sz="2400" b="1" u="sng" dirty="0"/>
          </a:p>
        </p:txBody>
      </p:sp>
      <p:sp>
        <p:nvSpPr>
          <p:cNvPr id="6" name="TextBox 5">
            <a:extLst>
              <a:ext uri="{FF2B5EF4-FFF2-40B4-BE49-F238E27FC236}">
                <a16:creationId xmlns:a16="http://schemas.microsoft.com/office/drawing/2014/main" id="{0B81AC8F-BCC2-4F95-A46E-183C90B57BB2}"/>
              </a:ext>
            </a:extLst>
          </p:cNvPr>
          <p:cNvSpPr txBox="1"/>
          <p:nvPr/>
        </p:nvSpPr>
        <p:spPr>
          <a:xfrm>
            <a:off x="448225" y="345610"/>
            <a:ext cx="11295549" cy="461665"/>
          </a:xfrm>
          <a:prstGeom prst="rect">
            <a:avLst/>
          </a:prstGeom>
          <a:noFill/>
        </p:spPr>
        <p:txBody>
          <a:bodyPr wrap="square" rtlCol="0">
            <a:spAutoFit/>
          </a:bodyPr>
          <a:lstStyle/>
          <a:p>
            <a:r>
              <a:rPr lang="es-ES" sz="2400" b="1" u="sng" dirty="0"/>
              <a:t>TWO NEW APPLICATIONS PROPOSED </a:t>
            </a:r>
            <a:r>
              <a:rPr lang="es-ES" sz="2400" b="1" dirty="0"/>
              <a:t>AFTER STUDY AND RESULTS OF THE ALGORITHM</a:t>
            </a:r>
            <a:endParaRPr lang="de-DE" sz="2400" b="1" dirty="0"/>
          </a:p>
        </p:txBody>
      </p:sp>
    </p:spTree>
    <p:extLst>
      <p:ext uri="{BB962C8B-B14F-4D97-AF65-F5344CB8AC3E}">
        <p14:creationId xmlns:p14="http://schemas.microsoft.com/office/powerpoint/2010/main" val="1357526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586B08-149A-41C4-B04E-671100154495}"/>
              </a:ext>
            </a:extLst>
          </p:cNvPr>
          <p:cNvSpPr txBox="1"/>
          <p:nvPr/>
        </p:nvSpPr>
        <p:spPr>
          <a:xfrm>
            <a:off x="4448908" y="6396335"/>
            <a:ext cx="3294184" cy="461665"/>
          </a:xfrm>
          <a:prstGeom prst="rect">
            <a:avLst/>
          </a:prstGeom>
          <a:noFill/>
        </p:spPr>
        <p:txBody>
          <a:bodyPr wrap="square" rtlCol="0">
            <a:spAutoFit/>
          </a:bodyPr>
          <a:lstStyle/>
          <a:p>
            <a:pPr algn="ctr"/>
            <a:r>
              <a:rPr lang="es-ES" sz="2400" b="1" dirty="0"/>
              <a:t>ACA 2024</a:t>
            </a:r>
            <a:endParaRPr lang="de-DE" sz="2400" b="1" dirty="0"/>
          </a:p>
        </p:txBody>
      </p:sp>
      <p:sp>
        <p:nvSpPr>
          <p:cNvPr id="3" name="TextBox 2">
            <a:extLst>
              <a:ext uri="{FF2B5EF4-FFF2-40B4-BE49-F238E27FC236}">
                <a16:creationId xmlns:a16="http://schemas.microsoft.com/office/drawing/2014/main" id="{E4049E34-4189-400D-8AE4-86BBA5C0264D}"/>
              </a:ext>
            </a:extLst>
          </p:cNvPr>
          <p:cNvSpPr txBox="1"/>
          <p:nvPr/>
        </p:nvSpPr>
        <p:spPr>
          <a:xfrm>
            <a:off x="880758" y="126871"/>
            <a:ext cx="10832123" cy="461665"/>
          </a:xfrm>
          <a:prstGeom prst="rect">
            <a:avLst/>
          </a:prstGeom>
          <a:noFill/>
        </p:spPr>
        <p:txBody>
          <a:bodyPr wrap="square" rtlCol="0">
            <a:spAutoFit/>
          </a:bodyPr>
          <a:lstStyle/>
          <a:p>
            <a:pPr algn="ctr"/>
            <a:r>
              <a:rPr lang="es-ES" sz="2400" b="1" dirty="0"/>
              <a:t>FINAL REMARKS</a:t>
            </a:r>
            <a:endParaRPr lang="de-DE" sz="2400" b="1" dirty="0"/>
          </a:p>
        </p:txBody>
      </p:sp>
      <p:sp>
        <p:nvSpPr>
          <p:cNvPr id="4" name="TextBox 3">
            <a:extLst>
              <a:ext uri="{FF2B5EF4-FFF2-40B4-BE49-F238E27FC236}">
                <a16:creationId xmlns:a16="http://schemas.microsoft.com/office/drawing/2014/main" id="{2B5900B0-8AD3-48B3-9FC6-FF8EB008B32E}"/>
              </a:ext>
            </a:extLst>
          </p:cNvPr>
          <p:cNvSpPr txBox="1"/>
          <p:nvPr/>
        </p:nvSpPr>
        <p:spPr>
          <a:xfrm>
            <a:off x="737419" y="893112"/>
            <a:ext cx="11297704" cy="4816896"/>
          </a:xfrm>
          <a:prstGeom prst="rect">
            <a:avLst/>
          </a:prstGeom>
          <a:noFill/>
        </p:spPr>
        <p:txBody>
          <a:bodyPr wrap="square" rtlCol="0">
            <a:spAutoFit/>
          </a:bodyPr>
          <a:lstStyle/>
          <a:p>
            <a:pPr marL="342900" lvl="0" indent="-342900" algn="just">
              <a:lnSpc>
                <a:spcPct val="107000"/>
              </a:lnSpc>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SOP restoration far outperformed TELEA and NS, and at the same time proved how successful it is to perform </a:t>
            </a:r>
            <a:r>
              <a:rPr lang="en-US" sz="2400" u="sng" dirty="0">
                <a:effectLst/>
                <a:latin typeface="Calibri" panose="020F0502020204030204" pitchFamily="34" charset="0"/>
                <a:ea typeface="Calibri" panose="020F0502020204030204" pitchFamily="34" charset="0"/>
                <a:cs typeface="Times New Roman" panose="02020603050405020304" pitchFamily="18" charset="0"/>
              </a:rPr>
              <a:t>consecutive restorations</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endParaRPr lang="de-DE"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In the </a:t>
            </a:r>
            <a:r>
              <a:rPr lang="en-US" sz="2400" u="sng" dirty="0">
                <a:effectLst/>
                <a:latin typeface="Calibri" panose="020F0502020204030204" pitchFamily="34" charset="0"/>
                <a:ea typeface="Calibri" panose="020F0502020204030204" pitchFamily="34" charset="0"/>
                <a:cs typeface="Times New Roman" panose="02020603050405020304" pitchFamily="18" charset="0"/>
              </a:rPr>
              <a:t>second case study</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colposcopic</a:t>
            </a:r>
            <a:r>
              <a:rPr lang="en-US" sz="2400" dirty="0">
                <a:effectLst/>
                <a:latin typeface="Calibri" panose="020F0502020204030204" pitchFamily="34" charset="0"/>
                <a:ea typeface="Calibri" panose="020F0502020204030204" pitchFamily="34" charset="0"/>
                <a:cs typeface="Times New Roman" panose="02020603050405020304" pitchFamily="18" charset="0"/>
              </a:rPr>
              <a:t> images were used, which have specular reflections areas to be removed, but their non-glossy version is unknown. The SOP restoration </a:t>
            </a:r>
            <a:r>
              <a:rPr lang="en-US" sz="2400" u="sng" dirty="0">
                <a:effectLst/>
                <a:latin typeface="Calibri" panose="020F0502020204030204" pitchFamily="34" charset="0"/>
                <a:ea typeface="Calibri" panose="020F0502020204030204" pitchFamily="34" charset="0"/>
                <a:cs typeface="Times New Roman" panose="02020603050405020304" pitchFamily="18" charset="0"/>
              </a:rPr>
              <a:t>was not effective in the experimentation performed</a:t>
            </a:r>
            <a:r>
              <a:rPr lang="en-US" sz="2400" dirty="0">
                <a:effectLst/>
                <a:latin typeface="Calibri" panose="020F0502020204030204" pitchFamily="34" charset="0"/>
                <a:ea typeface="Calibri" panose="020F0502020204030204" pitchFamily="34" charset="0"/>
                <a:cs typeface="Times New Roman" panose="02020603050405020304" pitchFamily="18" charset="0"/>
              </a:rPr>
              <a:t>, unlike TELEA and NS, which showed good performance.</a:t>
            </a:r>
            <a:endParaRPr lang="de-DE"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As a result of this study, an </a:t>
            </a:r>
            <a:r>
              <a:rPr lang="en-US" sz="2400" u="sng" dirty="0">
                <a:effectLst/>
                <a:latin typeface="Calibri" panose="020F0502020204030204" pitchFamily="34" charset="0"/>
                <a:ea typeface="Calibri" panose="020F0502020204030204" pitchFamily="34" charset="0"/>
                <a:cs typeface="Times New Roman" panose="02020603050405020304" pitchFamily="18" charset="0"/>
              </a:rPr>
              <a:t>adaptive strategy</a:t>
            </a:r>
            <a:r>
              <a:rPr lang="en-US" sz="2400" dirty="0">
                <a:effectLst/>
                <a:latin typeface="Calibri" panose="020F0502020204030204" pitchFamily="34" charset="0"/>
                <a:ea typeface="Calibri" panose="020F0502020204030204" pitchFamily="34" charset="0"/>
                <a:cs typeface="Times New Roman" panose="02020603050405020304" pitchFamily="18" charset="0"/>
              </a:rPr>
              <a:t> was proposed that allows SOP restoration to be applied to colposcopy images.</a:t>
            </a:r>
            <a:endParaRPr lang="de-DE"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SOP restoration </a:t>
            </a:r>
            <a:r>
              <a:rPr lang="en-US" sz="2400" u="sng" dirty="0">
                <a:effectLst/>
                <a:latin typeface="Calibri" panose="020F0502020204030204" pitchFamily="34" charset="0"/>
                <a:ea typeface="Calibri" panose="020F0502020204030204" pitchFamily="34" charset="0"/>
                <a:cs typeface="Times New Roman" panose="02020603050405020304" pitchFamily="18" charset="0"/>
              </a:rPr>
              <a:t>is effective in images where the missing pixels are uniformly distributed</a:t>
            </a:r>
            <a:r>
              <a:rPr lang="en-US" sz="2400" dirty="0">
                <a:effectLst/>
                <a:latin typeface="Calibri" panose="020F0502020204030204" pitchFamily="34" charset="0"/>
                <a:ea typeface="Calibri" panose="020F0502020204030204" pitchFamily="34" charset="0"/>
                <a:cs typeface="Times New Roman" panose="02020603050405020304" pitchFamily="18" charset="0"/>
              </a:rPr>
              <a:t> in the image.</a:t>
            </a:r>
            <a:endParaRPr lang="de-DE"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SOP scheme with </a:t>
            </a:r>
            <a:r>
              <a:rPr lang="en-US" sz="2400" u="sng" dirty="0">
                <a:effectLst/>
                <a:latin typeface="Calibri" panose="020F0502020204030204" pitchFamily="34" charset="0"/>
                <a:ea typeface="Calibri" panose="020F0502020204030204" pitchFamily="34" charset="0"/>
                <a:cs typeface="Times New Roman" panose="02020603050405020304" pitchFamily="18" charset="0"/>
              </a:rPr>
              <a:t>consecutive restoration </a:t>
            </a:r>
            <a:r>
              <a:rPr lang="en-US" sz="2400" dirty="0">
                <a:effectLst/>
                <a:latin typeface="Calibri" panose="020F0502020204030204" pitchFamily="34" charset="0"/>
                <a:ea typeface="Calibri" panose="020F0502020204030204" pitchFamily="34" charset="0"/>
                <a:cs typeface="Times New Roman" panose="02020603050405020304" pitchFamily="18" charset="0"/>
              </a:rPr>
              <a:t>could be applied to </a:t>
            </a:r>
            <a:r>
              <a:rPr lang="en-US" sz="2400" u="sng" dirty="0">
                <a:effectLst/>
                <a:latin typeface="Calibri" panose="020F0502020204030204" pitchFamily="34" charset="0"/>
                <a:ea typeface="Calibri" panose="020F0502020204030204" pitchFamily="34" charset="0"/>
                <a:cs typeface="Times New Roman" panose="02020603050405020304" pitchFamily="18" charset="0"/>
              </a:rPr>
              <a:t>image compression</a:t>
            </a:r>
            <a:r>
              <a:rPr lang="en-US" sz="2400" dirty="0">
                <a:effectLst/>
                <a:latin typeface="Calibri" panose="020F0502020204030204" pitchFamily="34" charset="0"/>
                <a:ea typeface="Calibri" panose="020F0502020204030204" pitchFamily="34" charset="0"/>
                <a:cs typeface="Times New Roman" panose="02020603050405020304" pitchFamily="18" charset="0"/>
              </a:rPr>
              <a:t>, enhancement and denoising.</a:t>
            </a:r>
            <a:endParaRPr lang="de-DE"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9055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586B08-149A-41C4-B04E-671100154495}"/>
              </a:ext>
            </a:extLst>
          </p:cNvPr>
          <p:cNvSpPr txBox="1"/>
          <p:nvPr/>
        </p:nvSpPr>
        <p:spPr>
          <a:xfrm>
            <a:off x="4448908" y="6396335"/>
            <a:ext cx="3294184" cy="461665"/>
          </a:xfrm>
          <a:prstGeom prst="rect">
            <a:avLst/>
          </a:prstGeom>
          <a:noFill/>
        </p:spPr>
        <p:txBody>
          <a:bodyPr wrap="square" rtlCol="0">
            <a:spAutoFit/>
          </a:bodyPr>
          <a:lstStyle/>
          <a:p>
            <a:pPr algn="ctr"/>
            <a:r>
              <a:rPr lang="es-ES" sz="2400" b="1" dirty="0"/>
              <a:t>ACA 2024</a:t>
            </a:r>
            <a:endParaRPr lang="de-DE" sz="2400" b="1" dirty="0"/>
          </a:p>
        </p:txBody>
      </p:sp>
      <p:sp>
        <p:nvSpPr>
          <p:cNvPr id="4" name="TextBox 3">
            <a:extLst>
              <a:ext uri="{FF2B5EF4-FFF2-40B4-BE49-F238E27FC236}">
                <a16:creationId xmlns:a16="http://schemas.microsoft.com/office/drawing/2014/main" id="{5266E105-A91B-4280-8920-88CE8ABDD9B8}"/>
              </a:ext>
            </a:extLst>
          </p:cNvPr>
          <p:cNvSpPr txBox="1"/>
          <p:nvPr/>
        </p:nvSpPr>
        <p:spPr>
          <a:xfrm>
            <a:off x="960041" y="1123326"/>
            <a:ext cx="10112150" cy="4421723"/>
          </a:xfrm>
          <a:prstGeom prst="rect">
            <a:avLst/>
          </a:prstGeom>
          <a:noFill/>
        </p:spPr>
        <p:txBody>
          <a:bodyPr wrap="square">
            <a:spAutoFit/>
          </a:bodyPr>
          <a:lstStyle/>
          <a:p>
            <a:pPr marL="342900" lvl="0" indent="-342900" algn="just">
              <a:lnSpc>
                <a:spcPct val="107000"/>
              </a:lnSpc>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To experiment with a </a:t>
            </a:r>
            <a:r>
              <a:rPr lang="en-US" sz="2400" u="sng" dirty="0">
                <a:effectLst/>
                <a:latin typeface="Calibri" panose="020F0502020204030204" pitchFamily="34" charset="0"/>
                <a:ea typeface="Calibri" panose="020F0502020204030204" pitchFamily="34" charset="0"/>
                <a:cs typeface="Times New Roman" panose="02020603050405020304" pitchFamily="18" charset="0"/>
              </a:rPr>
              <a:t>larger volume of images</a:t>
            </a:r>
            <a:r>
              <a:rPr lang="en-US" sz="2400" dirty="0">
                <a:effectLst/>
                <a:latin typeface="Calibri" panose="020F0502020204030204" pitchFamily="34" charset="0"/>
                <a:ea typeface="Calibri" panose="020F0502020204030204" pitchFamily="34" charset="0"/>
                <a:cs typeface="Times New Roman" panose="02020603050405020304" pitchFamily="18" charset="0"/>
              </a:rPr>
              <a:t> in both study cases. </a:t>
            </a:r>
            <a:endParaRPr lang="de-DE"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To take into account </a:t>
            </a:r>
            <a:r>
              <a:rPr lang="en-US" sz="2400" u="sng" dirty="0">
                <a:effectLst/>
                <a:latin typeface="Calibri" panose="020F0502020204030204" pitchFamily="34" charset="0"/>
                <a:ea typeface="Calibri" panose="020F0502020204030204" pitchFamily="34" charset="0"/>
                <a:cs typeface="Times New Roman" panose="02020603050405020304" pitchFamily="18" charset="0"/>
              </a:rPr>
              <a:t>different configurations of parameters</a:t>
            </a:r>
            <a:r>
              <a:rPr lang="en-US" sz="2400" dirty="0">
                <a:effectLst/>
                <a:latin typeface="Calibri" panose="020F0502020204030204" pitchFamily="34" charset="0"/>
                <a:ea typeface="Calibri" panose="020F0502020204030204" pitchFamily="34" charset="0"/>
                <a:cs typeface="Times New Roman" panose="02020603050405020304" pitchFamily="18" charset="0"/>
              </a:rPr>
              <a:t> that allow to analyze in depth the influence of each one on the quality of the restoration. </a:t>
            </a:r>
            <a:endParaRPr lang="de-DE"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To carry out research on the applications proposed in section 4.3, such as:</a:t>
            </a:r>
            <a:endParaRPr lang="de-DE"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To use SOP and its variants </a:t>
            </a:r>
            <a:r>
              <a:rPr lang="en-US" sz="2400" u="sng" dirty="0">
                <a:effectLst/>
                <a:latin typeface="Calibri" panose="020F0502020204030204" pitchFamily="34" charset="0"/>
                <a:ea typeface="Calibri" panose="020F0502020204030204" pitchFamily="34" charset="0"/>
                <a:cs typeface="Times New Roman" panose="02020603050405020304" pitchFamily="18" charset="0"/>
              </a:rPr>
              <a:t>not only for inpainting</a:t>
            </a:r>
            <a:r>
              <a:rPr lang="en-US" sz="2400" dirty="0">
                <a:effectLst/>
                <a:latin typeface="Calibri" panose="020F0502020204030204" pitchFamily="34" charset="0"/>
                <a:ea typeface="Calibri" panose="020F0502020204030204" pitchFamily="34" charset="0"/>
                <a:cs typeface="Times New Roman" panose="02020603050405020304" pitchFamily="18" charset="0"/>
              </a:rPr>
              <a:t> but also to </a:t>
            </a:r>
            <a:r>
              <a:rPr lang="en-US" sz="2400" u="sng" dirty="0">
                <a:effectLst/>
                <a:latin typeface="Calibri" panose="020F0502020204030204" pitchFamily="34" charset="0"/>
                <a:ea typeface="Calibri" panose="020F0502020204030204" pitchFamily="34" charset="0"/>
                <a:cs typeface="Times New Roman" panose="02020603050405020304" pitchFamily="18" charset="0"/>
              </a:rPr>
              <a:t>increase the resolution</a:t>
            </a:r>
            <a:r>
              <a:rPr lang="en-US" sz="2400" dirty="0">
                <a:effectLst/>
                <a:latin typeface="Calibri" panose="020F0502020204030204" pitchFamily="34" charset="0"/>
                <a:ea typeface="Calibri" panose="020F0502020204030204" pitchFamily="34" charset="0"/>
                <a:cs typeface="Times New Roman" panose="02020603050405020304" pitchFamily="18" charset="0"/>
              </a:rPr>
              <a:t> of images and to </a:t>
            </a:r>
            <a:r>
              <a:rPr lang="en-US" sz="2400" u="sng" dirty="0">
                <a:effectLst/>
                <a:latin typeface="Calibri" panose="020F0502020204030204" pitchFamily="34" charset="0"/>
                <a:ea typeface="Calibri" panose="020F0502020204030204" pitchFamily="34" charset="0"/>
                <a:cs typeface="Times New Roman" panose="02020603050405020304" pitchFamily="18" charset="0"/>
              </a:rPr>
              <a:t>eliminate the</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u="sng" dirty="0">
                <a:effectLst/>
                <a:latin typeface="Calibri" panose="020F0502020204030204" pitchFamily="34" charset="0"/>
                <a:ea typeface="Calibri" panose="020F0502020204030204" pitchFamily="34" charset="0"/>
                <a:cs typeface="Times New Roman" panose="02020603050405020304" pitchFamily="18" charset="0"/>
              </a:rPr>
              <a:t>noise</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endParaRPr lang="de-DE"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To </a:t>
            </a:r>
            <a:r>
              <a:rPr lang="en-US" sz="2400" u="sng" dirty="0">
                <a:effectLst/>
                <a:latin typeface="Calibri" panose="020F0502020204030204" pitchFamily="34" charset="0"/>
                <a:ea typeface="Calibri" panose="020F0502020204030204" pitchFamily="34" charset="0"/>
                <a:cs typeface="Times New Roman" panose="02020603050405020304" pitchFamily="18" charset="0"/>
              </a:rPr>
              <a:t>implement the adaptive strategy</a:t>
            </a:r>
            <a:r>
              <a:rPr lang="en-US" sz="2400" dirty="0">
                <a:effectLst/>
                <a:latin typeface="Calibri" panose="020F0502020204030204" pitchFamily="34" charset="0"/>
                <a:ea typeface="Calibri" panose="020F0502020204030204" pitchFamily="34" charset="0"/>
                <a:cs typeface="Times New Roman" panose="02020603050405020304" pitchFamily="18" charset="0"/>
              </a:rPr>
              <a:t> for colposcopy images and to perform a </a:t>
            </a:r>
            <a:r>
              <a:rPr lang="en-US" sz="2400" u="sng" dirty="0">
                <a:effectLst/>
                <a:latin typeface="Calibri" panose="020F0502020204030204" pitchFamily="34" charset="0"/>
                <a:ea typeface="Calibri" panose="020F0502020204030204" pitchFamily="34" charset="0"/>
                <a:cs typeface="Times New Roman" panose="02020603050405020304" pitchFamily="18" charset="0"/>
              </a:rPr>
              <a:t>large enough experimentation</a:t>
            </a:r>
            <a:r>
              <a:rPr lang="en-US" sz="2400" dirty="0">
                <a:effectLst/>
                <a:latin typeface="Calibri" panose="020F0502020204030204" pitchFamily="34" charset="0"/>
                <a:ea typeface="Calibri" panose="020F0502020204030204" pitchFamily="34" charset="0"/>
                <a:cs typeface="Times New Roman" panose="02020603050405020304" pitchFamily="18" charset="0"/>
              </a:rPr>
              <a:t>.</a:t>
            </a:r>
            <a:endParaRPr lang="de-DE"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To analyze whether the </a:t>
            </a:r>
            <a:r>
              <a:rPr lang="en-US" sz="2400" u="sng" dirty="0">
                <a:effectLst/>
                <a:latin typeface="Calibri" panose="020F0502020204030204" pitchFamily="34" charset="0"/>
                <a:ea typeface="Calibri" panose="020F0502020204030204" pitchFamily="34" charset="0"/>
                <a:cs typeface="Times New Roman" panose="02020603050405020304" pitchFamily="18" charset="0"/>
              </a:rPr>
              <a:t>computational costs</a:t>
            </a:r>
            <a:r>
              <a:rPr lang="en-US" sz="2400" dirty="0">
                <a:effectLst/>
                <a:latin typeface="Calibri" panose="020F0502020204030204" pitchFamily="34" charset="0"/>
                <a:ea typeface="Calibri" panose="020F0502020204030204" pitchFamily="34" charset="0"/>
                <a:cs typeface="Times New Roman" panose="02020603050405020304" pitchFamily="18" charset="0"/>
              </a:rPr>
              <a:t> of Algorithm 1 (smooth reordering of the patches) </a:t>
            </a:r>
            <a:r>
              <a:rPr lang="en-US" sz="2400" u="sng" dirty="0">
                <a:effectLst/>
                <a:latin typeface="Calibri" panose="020F0502020204030204" pitchFamily="34" charset="0"/>
                <a:ea typeface="Calibri" panose="020F0502020204030204" pitchFamily="34" charset="0"/>
                <a:cs typeface="Times New Roman" panose="02020603050405020304" pitchFamily="18" charset="0"/>
              </a:rPr>
              <a:t>can be improved</a:t>
            </a:r>
            <a:r>
              <a:rPr lang="en-US" sz="2400" dirty="0">
                <a:effectLst/>
                <a:latin typeface="Calibri" panose="020F0502020204030204" pitchFamily="34" charset="0"/>
                <a:ea typeface="Calibri" panose="020F0502020204030204" pitchFamily="34" charset="0"/>
                <a:cs typeface="Times New Roman" panose="02020603050405020304" pitchFamily="18" charset="0"/>
              </a:rPr>
              <a:t>, or to look for alternatives to solve the TSP problem more efficiently by means of other algorithms. </a:t>
            </a:r>
            <a:endParaRPr lang="de-DE"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59D9584A-53BE-47CE-8C34-E51019999CF0}"/>
              </a:ext>
            </a:extLst>
          </p:cNvPr>
          <p:cNvSpPr txBox="1"/>
          <p:nvPr/>
        </p:nvSpPr>
        <p:spPr>
          <a:xfrm>
            <a:off x="880759" y="260397"/>
            <a:ext cx="10832123" cy="461665"/>
          </a:xfrm>
          <a:prstGeom prst="rect">
            <a:avLst/>
          </a:prstGeom>
          <a:noFill/>
        </p:spPr>
        <p:txBody>
          <a:bodyPr wrap="square" rtlCol="0">
            <a:spAutoFit/>
          </a:bodyPr>
          <a:lstStyle/>
          <a:p>
            <a:pPr algn="ctr"/>
            <a:r>
              <a:rPr lang="es-ES" sz="2400" b="1" dirty="0"/>
              <a:t>FURTHER DIRECTIONS</a:t>
            </a:r>
            <a:endParaRPr lang="de-DE" sz="2400" b="1" dirty="0"/>
          </a:p>
        </p:txBody>
      </p:sp>
    </p:spTree>
    <p:extLst>
      <p:ext uri="{BB962C8B-B14F-4D97-AF65-F5344CB8AC3E}">
        <p14:creationId xmlns:p14="http://schemas.microsoft.com/office/powerpoint/2010/main" val="12517904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4E1631-7606-4DAA-9479-9C02EAA7DC1A}"/>
              </a:ext>
            </a:extLst>
          </p:cNvPr>
          <p:cNvSpPr txBox="1"/>
          <p:nvPr/>
        </p:nvSpPr>
        <p:spPr>
          <a:xfrm>
            <a:off x="587406" y="343613"/>
            <a:ext cx="11017188" cy="1846659"/>
          </a:xfrm>
          <a:prstGeom prst="rect">
            <a:avLst/>
          </a:prstGeom>
          <a:noFill/>
        </p:spPr>
        <p:txBody>
          <a:bodyPr wrap="square" rtlCol="0">
            <a:spAutoFit/>
          </a:bodyPr>
          <a:lstStyle/>
          <a:p>
            <a:pPr algn="ctr"/>
            <a:r>
              <a:rPr lang="en-US" sz="3200" b="1" i="0" u="none" strike="noStrike" baseline="0" dirty="0">
                <a:latin typeface="CMTI12"/>
              </a:rPr>
              <a:t>IMAGE INPAINTING USING THE SMOOTH ORDERING OF ITS PATCHES (SOP): </a:t>
            </a:r>
            <a:r>
              <a:rPr lang="en-US" sz="3200" b="1" i="0" u="sng" strike="noStrike" baseline="0" dirty="0">
                <a:latin typeface="CMTI12"/>
              </a:rPr>
              <a:t>TWO </a:t>
            </a:r>
            <a:r>
              <a:rPr lang="de-DE" sz="3200" b="1" i="0" u="sng" strike="noStrike" baseline="0" dirty="0">
                <a:latin typeface="CMTI12"/>
              </a:rPr>
              <a:t>NEW APPLICATIONS</a:t>
            </a:r>
          </a:p>
          <a:p>
            <a:pPr algn="ctr"/>
            <a:endParaRPr lang="de-DE" sz="3200" b="1" i="0" u="sng" strike="noStrike" baseline="0" dirty="0">
              <a:latin typeface="CMTI12"/>
            </a:endParaRPr>
          </a:p>
          <a:p>
            <a:pPr algn="ctr"/>
            <a:r>
              <a:rPr lang="de-DE" sz="1800" b="0" i="0" u="none" strike="noStrike" baseline="0" dirty="0">
                <a:latin typeface="CMBX12"/>
              </a:rPr>
              <a:t>Daniel García Perez, Marta Lourdes Baguer Daz-Romañach, Manuel Vilas Valiente</a:t>
            </a:r>
            <a:endParaRPr lang="de-DE" sz="3200" b="1" u="sng" dirty="0"/>
          </a:p>
        </p:txBody>
      </p:sp>
      <p:pic>
        <p:nvPicPr>
          <p:cNvPr id="3" name="Picture 2">
            <a:extLst>
              <a:ext uri="{FF2B5EF4-FFF2-40B4-BE49-F238E27FC236}">
                <a16:creationId xmlns:a16="http://schemas.microsoft.com/office/drawing/2014/main" id="{34A0480D-98ED-4C07-AC4F-D13FC2D62811}"/>
              </a:ext>
            </a:extLst>
          </p:cNvPr>
          <p:cNvPicPr>
            <a:picLocks noChangeAspect="1"/>
          </p:cNvPicPr>
          <p:nvPr/>
        </p:nvPicPr>
        <p:blipFill>
          <a:blip r:embed="rId2"/>
          <a:stretch>
            <a:fillRect/>
          </a:stretch>
        </p:blipFill>
        <p:spPr>
          <a:xfrm>
            <a:off x="3429514" y="2430716"/>
            <a:ext cx="5608655" cy="3511651"/>
          </a:xfrm>
          <a:prstGeom prst="rect">
            <a:avLst/>
          </a:prstGeom>
        </p:spPr>
      </p:pic>
      <p:sp>
        <p:nvSpPr>
          <p:cNvPr id="4" name="TextBox 3">
            <a:extLst>
              <a:ext uri="{FF2B5EF4-FFF2-40B4-BE49-F238E27FC236}">
                <a16:creationId xmlns:a16="http://schemas.microsoft.com/office/drawing/2014/main" id="{8DAD5621-46CE-48A1-B366-FA0F508F6B10}"/>
              </a:ext>
            </a:extLst>
          </p:cNvPr>
          <p:cNvSpPr txBox="1"/>
          <p:nvPr/>
        </p:nvSpPr>
        <p:spPr>
          <a:xfrm>
            <a:off x="4448908" y="6396335"/>
            <a:ext cx="3294184" cy="461665"/>
          </a:xfrm>
          <a:prstGeom prst="rect">
            <a:avLst/>
          </a:prstGeom>
          <a:noFill/>
        </p:spPr>
        <p:txBody>
          <a:bodyPr wrap="square" rtlCol="0">
            <a:spAutoFit/>
          </a:bodyPr>
          <a:lstStyle/>
          <a:p>
            <a:pPr algn="ctr"/>
            <a:r>
              <a:rPr lang="es-ES" sz="2400" b="1" dirty="0"/>
              <a:t>ACA 2024</a:t>
            </a:r>
            <a:endParaRPr lang="de-DE" sz="2400" b="1" dirty="0"/>
          </a:p>
        </p:txBody>
      </p:sp>
    </p:spTree>
    <p:extLst>
      <p:ext uri="{BB962C8B-B14F-4D97-AF65-F5344CB8AC3E}">
        <p14:creationId xmlns:p14="http://schemas.microsoft.com/office/powerpoint/2010/main" val="463984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2D2078-49A3-4C17-8F10-20C5E27D6E79}"/>
              </a:ext>
            </a:extLst>
          </p:cNvPr>
          <p:cNvSpPr txBox="1"/>
          <p:nvPr/>
        </p:nvSpPr>
        <p:spPr>
          <a:xfrm>
            <a:off x="4448908" y="6396335"/>
            <a:ext cx="3294184" cy="461665"/>
          </a:xfrm>
          <a:prstGeom prst="rect">
            <a:avLst/>
          </a:prstGeom>
          <a:noFill/>
        </p:spPr>
        <p:txBody>
          <a:bodyPr wrap="square" rtlCol="0">
            <a:spAutoFit/>
          </a:bodyPr>
          <a:lstStyle/>
          <a:p>
            <a:pPr algn="ctr"/>
            <a:r>
              <a:rPr lang="es-ES" sz="2400" b="1" dirty="0"/>
              <a:t>ACA 2024</a:t>
            </a:r>
            <a:endParaRPr lang="de-DE" sz="2400" b="1" dirty="0"/>
          </a:p>
        </p:txBody>
      </p:sp>
      <p:sp>
        <p:nvSpPr>
          <p:cNvPr id="3" name="TextBox 2">
            <a:extLst>
              <a:ext uri="{FF2B5EF4-FFF2-40B4-BE49-F238E27FC236}">
                <a16:creationId xmlns:a16="http://schemas.microsoft.com/office/drawing/2014/main" id="{334E9490-8D81-45E1-AE90-25DA5103D193}"/>
              </a:ext>
            </a:extLst>
          </p:cNvPr>
          <p:cNvSpPr txBox="1"/>
          <p:nvPr/>
        </p:nvSpPr>
        <p:spPr>
          <a:xfrm>
            <a:off x="215909" y="278779"/>
            <a:ext cx="10564427" cy="523220"/>
          </a:xfrm>
          <a:prstGeom prst="rect">
            <a:avLst/>
          </a:prstGeom>
          <a:noFill/>
        </p:spPr>
        <p:txBody>
          <a:bodyPr wrap="square" rtlCol="0">
            <a:spAutoFit/>
          </a:bodyPr>
          <a:lstStyle/>
          <a:p>
            <a:pPr algn="ctr"/>
            <a:r>
              <a:rPr lang="de-DE" sz="2800" b="1" dirty="0"/>
              <a:t>STATE OF THE ART</a:t>
            </a:r>
          </a:p>
        </p:txBody>
      </p:sp>
      <p:sp>
        <p:nvSpPr>
          <p:cNvPr id="5" name="TextBox 4">
            <a:extLst>
              <a:ext uri="{FF2B5EF4-FFF2-40B4-BE49-F238E27FC236}">
                <a16:creationId xmlns:a16="http://schemas.microsoft.com/office/drawing/2014/main" id="{0D11928F-A602-4D6B-B822-A3CC8F323512}"/>
              </a:ext>
            </a:extLst>
          </p:cNvPr>
          <p:cNvSpPr txBox="1"/>
          <p:nvPr/>
        </p:nvSpPr>
        <p:spPr>
          <a:xfrm>
            <a:off x="819085" y="982176"/>
            <a:ext cx="10100398" cy="4893647"/>
          </a:xfrm>
          <a:prstGeom prst="rect">
            <a:avLst/>
          </a:prstGeom>
          <a:noFill/>
        </p:spPr>
        <p:txBody>
          <a:bodyPr wrap="square">
            <a:spAutoFit/>
          </a:bodyPr>
          <a:lstStyle/>
          <a:p>
            <a:pPr marL="342900" indent="-342900" algn="l">
              <a:buFont typeface="Arial" panose="020B0604020202020204" pitchFamily="34" charset="0"/>
              <a:buChar char="•"/>
            </a:pPr>
            <a:r>
              <a:rPr lang="en-US" sz="2400" b="0" i="0" u="none" strike="noStrike" baseline="0" dirty="0">
                <a:latin typeface="CMSS10"/>
              </a:rPr>
              <a:t>Fast marching method (2004)</a:t>
            </a:r>
          </a:p>
          <a:p>
            <a:pPr marL="342900" indent="-342900" algn="l">
              <a:buFont typeface="Arial" panose="020B0604020202020204" pitchFamily="34" charset="0"/>
              <a:buChar char="•"/>
            </a:pPr>
            <a:r>
              <a:rPr lang="en-US" sz="2400" b="0" i="0" u="none" strike="noStrike" baseline="0" dirty="0">
                <a:latin typeface="CMSS10"/>
              </a:rPr>
              <a:t>Methods based on PDEs (2000-2001)</a:t>
            </a:r>
          </a:p>
          <a:p>
            <a:pPr marL="342900" indent="-342900" algn="l">
              <a:buFont typeface="Arial" panose="020B0604020202020204" pitchFamily="34" charset="0"/>
              <a:buChar char="•"/>
            </a:pPr>
            <a:r>
              <a:rPr lang="en-US" sz="2400" b="0" i="0" u="none" strike="noStrike" baseline="0" dirty="0">
                <a:latin typeface="CMSS10"/>
              </a:rPr>
              <a:t>Texture Synthesis (1981-2001)</a:t>
            </a:r>
          </a:p>
          <a:p>
            <a:pPr marL="342900" indent="-342900" algn="l">
              <a:buFont typeface="Arial" panose="020B0604020202020204" pitchFamily="34" charset="0"/>
              <a:buChar char="•"/>
            </a:pPr>
            <a:endParaRPr lang="en-US" sz="2400" b="0" i="0" u="none" strike="noStrike" baseline="0" dirty="0">
              <a:latin typeface="CMSS10"/>
            </a:endParaRPr>
          </a:p>
          <a:p>
            <a:pPr marL="342900" indent="-342900" algn="l">
              <a:buFont typeface="Arial" panose="020B0604020202020204" pitchFamily="34" charset="0"/>
              <a:buChar char="•"/>
            </a:pPr>
            <a:r>
              <a:rPr lang="en-US" sz="2400" b="0" i="0" u="none" strike="noStrike" baseline="0" dirty="0">
                <a:latin typeface="CMSS10"/>
              </a:rPr>
              <a:t>Works making use of patches:</a:t>
            </a:r>
          </a:p>
          <a:p>
            <a:pPr marL="342900" indent="-342900" algn="l">
              <a:buFont typeface="Arial" panose="020B0604020202020204" pitchFamily="34" charset="0"/>
              <a:buChar char="•"/>
            </a:pPr>
            <a:r>
              <a:rPr lang="en-US" sz="2400" b="0" i="0" u="none" strike="noStrike" baseline="0" dirty="0">
                <a:latin typeface="CMSS10"/>
              </a:rPr>
              <a:t>Based on the NL-Means algorithm (2005).</a:t>
            </a:r>
          </a:p>
          <a:p>
            <a:pPr marL="342900" indent="-342900" algn="l">
              <a:buFont typeface="Arial" panose="020B0604020202020204" pitchFamily="34" charset="0"/>
              <a:buChar char="•"/>
            </a:pPr>
            <a:r>
              <a:rPr lang="en-US" sz="2400" b="0" i="0" u="none" strike="noStrike" baseline="0" dirty="0">
                <a:latin typeface="CMSS10"/>
              </a:rPr>
              <a:t>Searching for a sparse representation (2006 - 2010)</a:t>
            </a:r>
          </a:p>
          <a:p>
            <a:pPr marL="342900" indent="-342900" algn="l">
              <a:buFont typeface="Arial" panose="020B0604020202020204" pitchFamily="34" charset="0"/>
              <a:buChar char="•"/>
            </a:pPr>
            <a:r>
              <a:rPr lang="en-US" sz="2400" b="0" i="0" u="none" strike="noStrike" baseline="0" dirty="0">
                <a:latin typeface="CMSS10"/>
              </a:rPr>
              <a:t>Making use of a wavelet transform (1998).</a:t>
            </a:r>
          </a:p>
          <a:p>
            <a:pPr marL="342900" indent="-342900" algn="l">
              <a:buFont typeface="Arial" panose="020B0604020202020204" pitchFamily="34" charset="0"/>
              <a:buChar char="•"/>
            </a:pPr>
            <a:endParaRPr lang="en-US" sz="2400" b="0" i="0" u="none" strike="noStrike" baseline="0" dirty="0">
              <a:latin typeface="CMSS10"/>
            </a:endParaRPr>
          </a:p>
          <a:p>
            <a:pPr algn="l"/>
            <a:r>
              <a:rPr lang="en-US" sz="2400" b="0" i="0" u="sng" strike="noStrike" baseline="0" dirty="0">
                <a:latin typeface="CMSS10"/>
              </a:rPr>
              <a:t>Work carried out in our faculty</a:t>
            </a:r>
            <a:r>
              <a:rPr lang="en-US" sz="2400" b="0" i="0" u="none" strike="noStrike" baseline="0" dirty="0">
                <a:latin typeface="CMSS10"/>
              </a:rPr>
              <a:t>:</a:t>
            </a:r>
          </a:p>
          <a:p>
            <a:pPr marL="342900" indent="-342900" algn="l">
              <a:buFont typeface="Arial" panose="020B0604020202020204" pitchFamily="34" charset="0"/>
              <a:buChar char="•"/>
            </a:pPr>
            <a:r>
              <a:rPr lang="en-US" sz="2400" b="0" i="0" u="none" strike="noStrike" baseline="0" dirty="0">
                <a:latin typeface="CMSS10"/>
              </a:rPr>
              <a:t>By means of clustering algorithms (2015).</a:t>
            </a:r>
          </a:p>
          <a:p>
            <a:pPr marL="342900" indent="-342900" algn="l">
              <a:buFont typeface="Arial" panose="020B0604020202020204" pitchFamily="34" charset="0"/>
              <a:buChar char="•"/>
            </a:pPr>
            <a:r>
              <a:rPr lang="en-US" sz="2400" b="0" i="0" u="none" strike="noStrike" baseline="0" dirty="0">
                <a:latin typeface="CMSS10"/>
              </a:rPr>
              <a:t>Using non-negative matrix factorizations (2018)</a:t>
            </a:r>
          </a:p>
          <a:p>
            <a:pPr marL="342900" indent="-342900" algn="l">
              <a:buFont typeface="Arial" panose="020B0604020202020204" pitchFamily="34" charset="0"/>
              <a:buChar char="•"/>
            </a:pPr>
            <a:r>
              <a:rPr lang="en-US" sz="2400" b="0" i="0" u="none" strike="noStrike" baseline="0" dirty="0">
                <a:latin typeface="CMSS10"/>
              </a:rPr>
              <a:t>Using neural networks (2020)</a:t>
            </a:r>
            <a:endParaRPr lang="de-DE" sz="2400" dirty="0"/>
          </a:p>
        </p:txBody>
      </p:sp>
    </p:spTree>
    <p:extLst>
      <p:ext uri="{BB962C8B-B14F-4D97-AF65-F5344CB8AC3E}">
        <p14:creationId xmlns:p14="http://schemas.microsoft.com/office/powerpoint/2010/main" val="1597342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CAB3F0-76E6-4ED5-BDD9-786CDA6054BA}"/>
              </a:ext>
            </a:extLst>
          </p:cNvPr>
          <p:cNvSpPr txBox="1"/>
          <p:nvPr/>
        </p:nvSpPr>
        <p:spPr>
          <a:xfrm>
            <a:off x="4448908" y="6396335"/>
            <a:ext cx="3294184" cy="461665"/>
          </a:xfrm>
          <a:prstGeom prst="rect">
            <a:avLst/>
          </a:prstGeom>
          <a:noFill/>
        </p:spPr>
        <p:txBody>
          <a:bodyPr wrap="square" rtlCol="0">
            <a:spAutoFit/>
          </a:bodyPr>
          <a:lstStyle/>
          <a:p>
            <a:pPr algn="ctr"/>
            <a:r>
              <a:rPr lang="es-ES" sz="2400" b="1" dirty="0"/>
              <a:t>ACA 2024</a:t>
            </a:r>
            <a:endParaRPr lang="de-DE" sz="2400" b="1" dirty="0"/>
          </a:p>
        </p:txBody>
      </p:sp>
      <p:sp>
        <p:nvSpPr>
          <p:cNvPr id="3" name="TextBox 2">
            <a:extLst>
              <a:ext uri="{FF2B5EF4-FFF2-40B4-BE49-F238E27FC236}">
                <a16:creationId xmlns:a16="http://schemas.microsoft.com/office/drawing/2014/main" id="{2FF35A3A-3857-40CD-A48F-DBED2C0DA16E}"/>
              </a:ext>
            </a:extLst>
          </p:cNvPr>
          <p:cNvSpPr txBox="1"/>
          <p:nvPr/>
        </p:nvSpPr>
        <p:spPr>
          <a:xfrm>
            <a:off x="813786" y="328474"/>
            <a:ext cx="10564427" cy="523220"/>
          </a:xfrm>
          <a:prstGeom prst="rect">
            <a:avLst/>
          </a:prstGeom>
          <a:noFill/>
        </p:spPr>
        <p:txBody>
          <a:bodyPr wrap="square" rtlCol="0">
            <a:spAutoFit/>
          </a:bodyPr>
          <a:lstStyle/>
          <a:p>
            <a:pPr algn="ctr"/>
            <a:r>
              <a:rPr lang="de-DE" sz="2800" b="1" dirty="0"/>
              <a:t>PATCHES AND THEIR CENTERS</a:t>
            </a:r>
          </a:p>
        </p:txBody>
      </p:sp>
      <p:sp>
        <p:nvSpPr>
          <p:cNvPr id="4" name="TextBox 3">
            <a:extLst>
              <a:ext uri="{FF2B5EF4-FFF2-40B4-BE49-F238E27FC236}">
                <a16:creationId xmlns:a16="http://schemas.microsoft.com/office/drawing/2014/main" id="{A74F0ED2-6EA1-4EEE-BC29-D2C77BF5D13A}"/>
              </a:ext>
            </a:extLst>
          </p:cNvPr>
          <p:cNvSpPr txBox="1"/>
          <p:nvPr/>
        </p:nvSpPr>
        <p:spPr>
          <a:xfrm>
            <a:off x="740847" y="975055"/>
            <a:ext cx="10788544" cy="1200329"/>
          </a:xfrm>
          <a:prstGeom prst="rect">
            <a:avLst/>
          </a:prstGeom>
          <a:noFill/>
        </p:spPr>
        <p:txBody>
          <a:bodyPr wrap="square" rtlCol="0">
            <a:spAutoFit/>
          </a:bodyPr>
          <a:lstStyle/>
          <a:p>
            <a:r>
              <a:rPr lang="en-US" sz="2400" dirty="0">
                <a:latin typeface="CMSSI10"/>
              </a:rPr>
              <a:t>A patch is a </a:t>
            </a:r>
            <a:r>
              <a:rPr lang="en-US" sz="2400" dirty="0" err="1">
                <a:latin typeface="CMSSI10"/>
              </a:rPr>
              <a:t>subimage</a:t>
            </a:r>
            <a:r>
              <a:rPr lang="en-US" sz="2400" dirty="0">
                <a:latin typeface="CMSSI10"/>
              </a:rPr>
              <a:t> (submatrix) of dimension √(𝑛 )x √(𝑛 ).</a:t>
            </a:r>
          </a:p>
          <a:p>
            <a:r>
              <a:rPr lang="en-US" sz="2400" dirty="0">
                <a:latin typeface="CMSSI10"/>
              </a:rPr>
              <a:t>The central pixel or element of a patch is the one that is in a pre-set position for all patches in an image.</a:t>
            </a:r>
            <a:endParaRPr lang="de-DE" sz="2400" dirty="0"/>
          </a:p>
        </p:txBody>
      </p:sp>
      <p:pic>
        <p:nvPicPr>
          <p:cNvPr id="14" name="Picture 13">
            <a:extLst>
              <a:ext uri="{FF2B5EF4-FFF2-40B4-BE49-F238E27FC236}">
                <a16:creationId xmlns:a16="http://schemas.microsoft.com/office/drawing/2014/main" id="{94CB5728-016B-4BB5-9FCC-480AD33923C6}"/>
              </a:ext>
            </a:extLst>
          </p:cNvPr>
          <p:cNvPicPr>
            <a:picLocks noChangeAspect="1"/>
          </p:cNvPicPr>
          <p:nvPr/>
        </p:nvPicPr>
        <p:blipFill>
          <a:blip r:embed="rId3"/>
          <a:stretch>
            <a:fillRect/>
          </a:stretch>
        </p:blipFill>
        <p:spPr>
          <a:xfrm>
            <a:off x="2966067" y="2298745"/>
            <a:ext cx="5720733" cy="3756493"/>
          </a:xfrm>
          <a:prstGeom prst="rect">
            <a:avLst/>
          </a:prstGeom>
        </p:spPr>
      </p:pic>
    </p:spTree>
    <p:extLst>
      <p:ext uri="{BB962C8B-B14F-4D97-AF65-F5344CB8AC3E}">
        <p14:creationId xmlns:p14="http://schemas.microsoft.com/office/powerpoint/2010/main" val="818688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CC1CF9-63D7-41B5-837C-831010C4124C}"/>
              </a:ext>
            </a:extLst>
          </p:cNvPr>
          <p:cNvSpPr txBox="1"/>
          <p:nvPr/>
        </p:nvSpPr>
        <p:spPr>
          <a:xfrm>
            <a:off x="4448908" y="6396335"/>
            <a:ext cx="3294184" cy="461665"/>
          </a:xfrm>
          <a:prstGeom prst="rect">
            <a:avLst/>
          </a:prstGeom>
          <a:noFill/>
        </p:spPr>
        <p:txBody>
          <a:bodyPr wrap="square" rtlCol="0">
            <a:spAutoFit/>
          </a:bodyPr>
          <a:lstStyle/>
          <a:p>
            <a:pPr algn="ctr"/>
            <a:r>
              <a:rPr lang="es-ES" sz="2400" b="1" dirty="0"/>
              <a:t>ACA 2024</a:t>
            </a:r>
            <a:endParaRPr lang="de-DE" sz="2400" b="1"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D8308D2-3E86-4659-AE41-66B2D9689790}"/>
                  </a:ext>
                </a:extLst>
              </p:cNvPr>
              <p:cNvSpPr txBox="1"/>
              <p:nvPr/>
            </p:nvSpPr>
            <p:spPr>
              <a:xfrm>
                <a:off x="729188" y="914560"/>
                <a:ext cx="11118448" cy="1521507"/>
              </a:xfrm>
              <a:prstGeom prst="rect">
                <a:avLst/>
              </a:prstGeom>
              <a:noFill/>
            </p:spPr>
            <p:txBody>
              <a:bodyPr wrap="square">
                <a:spAutoFit/>
              </a:bodyPr>
              <a:lstStyle/>
              <a:p>
                <a:r>
                  <a:rPr lang="es-ES" sz="2400" b="0" i="0" u="sng" dirty="0">
                    <a:solidFill>
                      <a:srgbClr val="000000"/>
                    </a:solidFill>
                    <a:effectLst/>
                    <a:latin typeface="CMSS10"/>
                  </a:rPr>
                  <a:t>Notaci</a:t>
                </a:r>
                <a:r>
                  <a:rPr lang="es-ES" sz="2400" u="sng" dirty="0">
                    <a:solidFill>
                      <a:srgbClr val="000000"/>
                    </a:solidFill>
                    <a:latin typeface="CMSS10"/>
                  </a:rPr>
                  <a:t>ó</a:t>
                </a:r>
                <a:r>
                  <a:rPr lang="es-ES" sz="2400" b="0" i="0" u="sng" dirty="0">
                    <a:solidFill>
                      <a:srgbClr val="000000"/>
                    </a:solidFill>
                    <a:effectLst/>
                    <a:latin typeface="CMSS10"/>
                  </a:rPr>
                  <a:t>n</a:t>
                </a:r>
                <a:r>
                  <a:rPr lang="es-ES" sz="2400" b="0" i="0" dirty="0">
                    <a:solidFill>
                      <a:srgbClr val="000000"/>
                    </a:solidFill>
                    <a:effectLst/>
                    <a:latin typeface="CMSS10"/>
                  </a:rPr>
                  <a:t>:</a:t>
                </a:r>
              </a:p>
              <a:p>
                <a14:m>
                  <m:oMath xmlns:m="http://schemas.openxmlformats.org/officeDocument/2006/math">
                    <m:r>
                      <a:rPr lang="es-ES" sz="2400" b="0" i="1" smtClean="0">
                        <a:solidFill>
                          <a:srgbClr val="000000"/>
                        </a:solidFill>
                        <a:effectLst/>
                        <a:latin typeface="Cambria Math" panose="02040503050406030204" pitchFamily="18" charset="0"/>
                      </a:rPr>
                      <m:t>𝑧</m:t>
                    </m:r>
                  </m:oMath>
                </a14:m>
                <a:r>
                  <a:rPr lang="es-ES" sz="2400" b="0" i="0" dirty="0">
                    <a:solidFill>
                      <a:srgbClr val="000000"/>
                    </a:solidFill>
                    <a:effectLst/>
                    <a:latin typeface="CMSS10"/>
                  </a:rPr>
                  <a:t>: forma de vector de la matriz (imagen) </a:t>
                </a:r>
                <a14:m>
                  <m:oMath xmlns:m="http://schemas.openxmlformats.org/officeDocument/2006/math">
                    <m:r>
                      <a:rPr lang="es-ES" sz="2400" b="0" i="1" smtClean="0">
                        <a:solidFill>
                          <a:srgbClr val="000000"/>
                        </a:solidFill>
                        <a:effectLst/>
                        <a:latin typeface="Cambria Math" panose="02040503050406030204" pitchFamily="18" charset="0"/>
                      </a:rPr>
                      <m:t>𝑍</m:t>
                    </m:r>
                  </m:oMath>
                </a14:m>
                <a:r>
                  <a:rPr lang="es-ES" sz="2400" b="1" i="0" dirty="0">
                    <a:solidFill>
                      <a:srgbClr val="000000"/>
                    </a:solidFill>
                    <a:effectLst/>
                    <a:latin typeface="CMBX10"/>
                  </a:rPr>
                  <a:t> </a:t>
                </a:r>
                <a:r>
                  <a:rPr lang="es-ES" sz="2400" b="0" i="0" dirty="0">
                    <a:solidFill>
                      <a:srgbClr val="000000"/>
                    </a:solidFill>
                    <a:effectLst/>
                    <a:latin typeface="CMSS10"/>
                  </a:rPr>
                  <a:t>a recuperar.</a:t>
                </a:r>
              </a:p>
              <a:p>
                <a14:m>
                  <m:oMath xmlns:m="http://schemas.openxmlformats.org/officeDocument/2006/math">
                    <m:acc>
                      <m:accPr>
                        <m:chr m:val="̂"/>
                        <m:ctrlPr>
                          <a:rPr lang="es-ES" sz="2400" b="1" i="1" dirty="0" smtClean="0">
                            <a:solidFill>
                              <a:srgbClr val="000000"/>
                            </a:solidFill>
                            <a:effectLst/>
                            <a:latin typeface="Cambria Math" panose="02040503050406030204" pitchFamily="18" charset="0"/>
                          </a:rPr>
                        </m:ctrlPr>
                      </m:accPr>
                      <m:e>
                        <m:r>
                          <a:rPr lang="es-ES" sz="2400" b="1" i="1" dirty="0" smtClean="0">
                            <a:solidFill>
                              <a:srgbClr val="000000"/>
                            </a:solidFill>
                            <a:effectLst/>
                            <a:latin typeface="Cambria Math" panose="02040503050406030204" pitchFamily="18" charset="0"/>
                          </a:rPr>
                          <m:t>𝒚</m:t>
                        </m:r>
                      </m:e>
                    </m:acc>
                  </m:oMath>
                </a14:m>
                <a:r>
                  <a:rPr lang="es-ES" sz="2400" b="0" i="0" dirty="0">
                    <a:solidFill>
                      <a:srgbClr val="000000"/>
                    </a:solidFill>
                    <a:effectLst/>
                    <a:latin typeface="CMSS10"/>
                  </a:rPr>
                  <a:t>: forma de vector de la matriz (imagen) </a:t>
                </a:r>
                <a14:m>
                  <m:oMath xmlns:m="http://schemas.openxmlformats.org/officeDocument/2006/math">
                    <m:acc>
                      <m:accPr>
                        <m:chr m:val="̂"/>
                        <m:ctrlPr>
                          <a:rPr lang="es-ES" sz="2400" b="1" i="1" dirty="0" smtClean="0">
                            <a:solidFill>
                              <a:srgbClr val="000000"/>
                            </a:solidFill>
                            <a:latin typeface="Cambria Math" panose="02040503050406030204" pitchFamily="18" charset="0"/>
                          </a:rPr>
                        </m:ctrlPr>
                      </m:accPr>
                      <m:e>
                        <m:r>
                          <a:rPr lang="es-ES" sz="2400" b="1" i="1" dirty="0" smtClean="0">
                            <a:solidFill>
                              <a:srgbClr val="000000"/>
                            </a:solidFill>
                            <a:latin typeface="Cambria Math" panose="02040503050406030204" pitchFamily="18" charset="0"/>
                          </a:rPr>
                          <m:t>𝒀</m:t>
                        </m:r>
                      </m:e>
                    </m:acc>
                    <m:r>
                      <a:rPr lang="es-ES" sz="2400" b="1" i="1" dirty="0" smtClean="0">
                        <a:solidFill>
                          <a:srgbClr val="000000"/>
                        </a:solidFill>
                        <a:latin typeface="Cambria Math" panose="02040503050406030204" pitchFamily="18" charset="0"/>
                      </a:rPr>
                      <m:t> </m:t>
                    </m:r>
                  </m:oMath>
                </a14:m>
                <a:r>
                  <a:rPr lang="es-ES" sz="2400" b="0" i="0" dirty="0" err="1">
                    <a:solidFill>
                      <a:srgbClr val="000000"/>
                    </a:solidFill>
                    <a:effectLst/>
                    <a:latin typeface="CMSS10"/>
                  </a:rPr>
                  <a:t>restaurada</a:t>
                </a:r>
                <a:r>
                  <a:rPr lang="es-ES" sz="2400" b="0" i="0" dirty="0">
                    <a:solidFill>
                      <a:srgbClr val="000000"/>
                    </a:solidFill>
                    <a:effectLst/>
                    <a:latin typeface="CMSS10"/>
                  </a:rPr>
                  <a:t>.</a:t>
                </a:r>
                <a:r>
                  <a:rPr lang="es-ES" sz="2400" dirty="0"/>
                  <a:t> </a:t>
                </a:r>
                <a:br>
                  <a:rPr lang="es-ES" dirty="0"/>
                </a:br>
                <a:endParaRPr lang="de-DE" dirty="0"/>
              </a:p>
            </p:txBody>
          </p:sp>
        </mc:Choice>
        <mc:Fallback xmlns="">
          <p:sp>
            <p:nvSpPr>
              <p:cNvPr id="4" name="TextBox 3">
                <a:extLst>
                  <a:ext uri="{FF2B5EF4-FFF2-40B4-BE49-F238E27FC236}">
                    <a16:creationId xmlns:a16="http://schemas.microsoft.com/office/drawing/2014/main" id="{BD8308D2-3E86-4659-AE41-66B2D9689790}"/>
                  </a:ext>
                </a:extLst>
              </p:cNvPr>
              <p:cNvSpPr txBox="1">
                <a:spLocks noRot="1" noChangeAspect="1" noMove="1" noResize="1" noEditPoints="1" noAdjustHandles="1" noChangeArrowheads="1" noChangeShapeType="1" noTextEdit="1"/>
              </p:cNvSpPr>
              <p:nvPr/>
            </p:nvSpPr>
            <p:spPr>
              <a:xfrm>
                <a:off x="729188" y="914560"/>
                <a:ext cx="11118448" cy="1521507"/>
              </a:xfrm>
              <a:prstGeom prst="rect">
                <a:avLst/>
              </a:prstGeom>
              <a:blipFill>
                <a:blip r:embed="rId2"/>
                <a:stretch>
                  <a:fillRect l="-877" t="-3200"/>
                </a:stretch>
              </a:blipFill>
            </p:spPr>
            <p:txBody>
              <a:bodyPr/>
              <a:lstStyle/>
              <a:p>
                <a:r>
                  <a:rPr lang="de-DE">
                    <a:noFill/>
                  </a:rPr>
                  <a:t> </a:t>
                </a:r>
              </a:p>
            </p:txBody>
          </p:sp>
        </mc:Fallback>
      </mc:AlternateContent>
      <p:pic>
        <p:nvPicPr>
          <p:cNvPr id="10" name="Picture 9">
            <a:extLst>
              <a:ext uri="{FF2B5EF4-FFF2-40B4-BE49-F238E27FC236}">
                <a16:creationId xmlns:a16="http://schemas.microsoft.com/office/drawing/2014/main" id="{EA558172-B62B-4EF1-B2BD-4DC9A466857F}"/>
              </a:ext>
            </a:extLst>
          </p:cNvPr>
          <p:cNvPicPr>
            <a:picLocks noChangeAspect="1"/>
          </p:cNvPicPr>
          <p:nvPr/>
        </p:nvPicPr>
        <p:blipFill>
          <a:blip r:embed="rId3"/>
          <a:stretch>
            <a:fillRect/>
          </a:stretch>
        </p:blipFill>
        <p:spPr>
          <a:xfrm>
            <a:off x="1544371" y="3130976"/>
            <a:ext cx="8782386" cy="3023607"/>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5C151E1-315B-485F-ACF7-DFEA032380EB}"/>
                  </a:ext>
                </a:extLst>
              </p:cNvPr>
              <p:cNvSpPr txBox="1"/>
              <p:nvPr/>
            </p:nvSpPr>
            <p:spPr>
              <a:xfrm>
                <a:off x="813786" y="2498933"/>
                <a:ext cx="9671537" cy="461665"/>
              </a:xfrm>
              <a:prstGeom prst="rect">
                <a:avLst/>
              </a:prstGeom>
              <a:noFill/>
            </p:spPr>
            <p:txBody>
              <a:bodyPr wrap="square" rtlCol="0">
                <a:spAutoFit/>
              </a:bodyPr>
              <a:lstStyle/>
              <a:p>
                <a14:m>
                  <m:oMath xmlns:m="http://schemas.openxmlformats.org/officeDocument/2006/math">
                    <m:r>
                      <a:rPr lang="es-ES" sz="2400" b="0" i="1" smtClean="0">
                        <a:latin typeface="Cambria Math" panose="02040503050406030204" pitchFamily="18" charset="0"/>
                      </a:rPr>
                      <m:t>𝑍</m:t>
                    </m:r>
                  </m:oMath>
                </a14:m>
                <a:r>
                  <a:rPr lang="es-ES" sz="2400" dirty="0"/>
                  <a:t>  </a:t>
                </a:r>
                <a:r>
                  <a:rPr lang="es-ES" sz="2400" dirty="0" err="1"/>
                  <a:t>of</a:t>
                </a:r>
                <a:r>
                  <a:rPr lang="es-ES" sz="2400" dirty="0"/>
                  <a:t>  </a:t>
                </a:r>
                <a14:m>
                  <m:oMath xmlns:m="http://schemas.openxmlformats.org/officeDocument/2006/math">
                    <m:sSub>
                      <m:sSubPr>
                        <m:ctrlPr>
                          <a:rPr lang="es-ES" sz="2400" i="1" smtClean="0">
                            <a:latin typeface="Cambria Math" panose="02040503050406030204" pitchFamily="18" charset="0"/>
                          </a:rPr>
                        </m:ctrlPr>
                      </m:sSubPr>
                      <m:e>
                        <m:r>
                          <a:rPr lang="es-ES" sz="2400" b="0" i="1" smtClean="0">
                            <a:latin typeface="Cambria Math" panose="02040503050406030204" pitchFamily="18" charset="0"/>
                          </a:rPr>
                          <m:t>𝑁</m:t>
                        </m:r>
                      </m:e>
                      <m:sub>
                        <m:r>
                          <a:rPr lang="es-ES" sz="2400" b="0" i="1" smtClean="0">
                            <a:latin typeface="Cambria Math" panose="02040503050406030204" pitchFamily="18" charset="0"/>
                          </a:rPr>
                          <m:t>1</m:t>
                        </m:r>
                      </m:sub>
                    </m:sSub>
                  </m:oMath>
                </a14:m>
                <a:r>
                  <a:rPr lang="de-DE" sz="2400" dirty="0"/>
                  <a:t> x </a:t>
                </a:r>
                <a14:m>
                  <m:oMath xmlns:m="http://schemas.openxmlformats.org/officeDocument/2006/math">
                    <m:sSub>
                      <m:sSubPr>
                        <m:ctrlPr>
                          <a:rPr lang="es-ES" sz="2400" i="1">
                            <a:latin typeface="Cambria Math" panose="02040503050406030204" pitchFamily="18" charset="0"/>
                          </a:rPr>
                        </m:ctrlPr>
                      </m:sSubPr>
                      <m:e>
                        <m:r>
                          <a:rPr lang="es-ES" sz="2400" i="1">
                            <a:latin typeface="Cambria Math" panose="02040503050406030204" pitchFamily="18" charset="0"/>
                          </a:rPr>
                          <m:t>𝑁</m:t>
                        </m:r>
                      </m:e>
                      <m:sub>
                        <m:r>
                          <a:rPr lang="es-ES" sz="2400" b="0" i="1" smtClean="0">
                            <a:latin typeface="Cambria Math" panose="02040503050406030204" pitchFamily="18" charset="0"/>
                          </a:rPr>
                          <m:t>2</m:t>
                        </m:r>
                      </m:sub>
                    </m:sSub>
                    <m:r>
                      <a:rPr lang="es-ES" sz="2400" b="0" i="1" smtClean="0">
                        <a:latin typeface="Cambria Math" panose="02040503050406030204" pitchFamily="18" charset="0"/>
                      </a:rPr>
                      <m:t>=</m:t>
                    </m:r>
                    <m:r>
                      <a:rPr lang="es-ES" sz="2400" b="0" i="1" smtClean="0">
                        <a:latin typeface="Cambria Math" panose="02040503050406030204" pitchFamily="18" charset="0"/>
                      </a:rPr>
                      <m:t>𝑁</m:t>
                    </m:r>
                    <m:r>
                      <a:rPr lang="es-ES" sz="2400" b="0" i="1" smtClean="0">
                        <a:latin typeface="Cambria Math" panose="02040503050406030204" pitchFamily="18" charset="0"/>
                      </a:rPr>
                      <m:t>                          </m:t>
                    </m:r>
                    <m:r>
                      <a:rPr lang="es-ES" sz="2400" b="0" i="1" smtClean="0">
                        <a:latin typeface="Cambria Math" panose="02040503050406030204" pitchFamily="18" charset="0"/>
                      </a:rPr>
                      <m:t>𝑧</m:t>
                    </m:r>
                    <m:r>
                      <a:rPr lang="es-ES" sz="2400" b="0" i="1" smtClean="0">
                        <a:latin typeface="Cambria Math" panose="02040503050406030204" pitchFamily="18" charset="0"/>
                      </a:rPr>
                      <m:t> </m:t>
                    </m:r>
                    <m:r>
                      <a:rPr lang="es-ES" sz="2400" b="0" i="1" smtClean="0">
                        <a:latin typeface="Cambria Math" panose="02040503050406030204" pitchFamily="18" charset="0"/>
                      </a:rPr>
                      <m:t>𝑜𝑓</m:t>
                    </m:r>
                    <m:r>
                      <a:rPr lang="es-ES" sz="2400" b="0" i="1" smtClean="0">
                        <a:latin typeface="Cambria Math" panose="02040503050406030204" pitchFamily="18" charset="0"/>
                      </a:rPr>
                      <m:t> </m:t>
                    </m:r>
                    <m:r>
                      <a:rPr lang="es-ES" sz="2400" b="0" i="1" smtClean="0">
                        <a:latin typeface="Cambria Math" panose="02040503050406030204" pitchFamily="18" charset="0"/>
                      </a:rPr>
                      <m:t>𝑁</m:t>
                    </m:r>
                    <m:r>
                      <a:rPr lang="es-ES" sz="2400" b="0" i="1" smtClean="0">
                        <a:latin typeface="Cambria Math" panose="02040503050406030204" pitchFamily="18" charset="0"/>
                      </a:rPr>
                      <m:t> </m:t>
                    </m:r>
                    <m:r>
                      <a:rPr lang="es-ES" sz="2400" b="0" i="1" smtClean="0">
                        <a:latin typeface="Cambria Math" panose="02040503050406030204" pitchFamily="18" charset="0"/>
                      </a:rPr>
                      <m:t>𝑥</m:t>
                    </m:r>
                    <m:r>
                      <a:rPr lang="es-ES" sz="2400" b="0" i="1" smtClean="0">
                        <a:latin typeface="Cambria Math" panose="02040503050406030204" pitchFamily="18" charset="0"/>
                      </a:rPr>
                      <m:t> 1                                        </m:t>
                    </m:r>
                    <m:r>
                      <a:rPr lang="es-ES" sz="2400" b="0" i="1" smtClean="0">
                        <a:latin typeface="Cambria Math" panose="02040503050406030204" pitchFamily="18" charset="0"/>
                      </a:rPr>
                      <m:t>𝑃</m:t>
                    </m:r>
                    <m:r>
                      <a:rPr lang="es-ES" sz="2400" b="0" i="1" smtClean="0">
                        <a:latin typeface="Cambria Math" panose="02040503050406030204" pitchFamily="18" charset="0"/>
                      </a:rPr>
                      <m:t> </m:t>
                    </m:r>
                    <m:r>
                      <a:rPr lang="es-ES" sz="2400" b="0" i="1" smtClean="0">
                        <a:latin typeface="Cambria Math" panose="02040503050406030204" pitchFamily="18" charset="0"/>
                      </a:rPr>
                      <m:t>𝑜𝑓</m:t>
                    </m:r>
                    <m:r>
                      <a:rPr lang="es-ES" sz="2400" b="0" i="1" smtClean="0">
                        <a:latin typeface="Cambria Math" panose="02040503050406030204" pitchFamily="18" charset="0"/>
                      </a:rPr>
                      <m:t> </m:t>
                    </m:r>
                    <m:r>
                      <a:rPr lang="es-ES" sz="2400" b="0" i="1" smtClean="0">
                        <a:latin typeface="Cambria Math" panose="02040503050406030204" pitchFamily="18" charset="0"/>
                      </a:rPr>
                      <m:t>𝑁</m:t>
                    </m:r>
                    <m:r>
                      <a:rPr lang="es-ES" sz="2400" b="0" i="1" smtClean="0">
                        <a:latin typeface="Cambria Math" panose="02040503050406030204" pitchFamily="18" charset="0"/>
                      </a:rPr>
                      <m:t> </m:t>
                    </m:r>
                    <m:r>
                      <a:rPr lang="es-ES" sz="2400" b="0" i="1" smtClean="0">
                        <a:latin typeface="Cambria Math" panose="02040503050406030204" pitchFamily="18" charset="0"/>
                      </a:rPr>
                      <m:t>𝑥</m:t>
                    </m:r>
                    <m:r>
                      <a:rPr lang="es-ES" sz="2400" b="0" i="1" smtClean="0">
                        <a:latin typeface="Cambria Math" panose="02040503050406030204" pitchFamily="18" charset="0"/>
                      </a:rPr>
                      <m:t> </m:t>
                    </m:r>
                    <m:r>
                      <a:rPr lang="es-ES" sz="2400" b="0" i="1" smtClean="0">
                        <a:latin typeface="Cambria Math" panose="02040503050406030204" pitchFamily="18" charset="0"/>
                      </a:rPr>
                      <m:t>𝑁</m:t>
                    </m:r>
                  </m:oMath>
                </a14:m>
                <a:r>
                  <a:rPr lang="de-DE" sz="2400" dirty="0"/>
                  <a:t> </a:t>
                </a:r>
              </a:p>
            </p:txBody>
          </p:sp>
        </mc:Choice>
        <mc:Fallback xmlns="">
          <p:sp>
            <p:nvSpPr>
              <p:cNvPr id="11" name="TextBox 10">
                <a:extLst>
                  <a:ext uri="{FF2B5EF4-FFF2-40B4-BE49-F238E27FC236}">
                    <a16:creationId xmlns:a16="http://schemas.microsoft.com/office/drawing/2014/main" id="{35C151E1-315B-485F-ACF7-DFEA032380EB}"/>
                  </a:ext>
                </a:extLst>
              </p:cNvPr>
              <p:cNvSpPr txBox="1">
                <a:spLocks noRot="1" noChangeAspect="1" noMove="1" noResize="1" noEditPoints="1" noAdjustHandles="1" noChangeArrowheads="1" noChangeShapeType="1" noTextEdit="1"/>
              </p:cNvSpPr>
              <p:nvPr/>
            </p:nvSpPr>
            <p:spPr>
              <a:xfrm>
                <a:off x="813786" y="2498933"/>
                <a:ext cx="9671537" cy="461665"/>
              </a:xfrm>
              <a:prstGeom prst="rect">
                <a:avLst/>
              </a:prstGeom>
              <a:blipFill>
                <a:blip r:embed="rId4"/>
                <a:stretch>
                  <a:fillRect l="-126" t="-10526" b="-28947"/>
                </a:stretch>
              </a:blipFill>
            </p:spPr>
            <p:txBody>
              <a:bodyPr/>
              <a:lstStyle/>
              <a:p>
                <a:r>
                  <a:rPr lang="de-DE">
                    <a:noFill/>
                  </a:rPr>
                  <a:t> </a:t>
                </a:r>
              </a:p>
            </p:txBody>
          </p:sp>
        </mc:Fallback>
      </mc:AlternateContent>
      <p:sp>
        <p:nvSpPr>
          <p:cNvPr id="6" name="TextBox 5">
            <a:extLst>
              <a:ext uri="{FF2B5EF4-FFF2-40B4-BE49-F238E27FC236}">
                <a16:creationId xmlns:a16="http://schemas.microsoft.com/office/drawing/2014/main" id="{B2A73878-BD29-4316-BF2C-A1BE5D58E14E}"/>
              </a:ext>
            </a:extLst>
          </p:cNvPr>
          <p:cNvSpPr txBox="1"/>
          <p:nvPr/>
        </p:nvSpPr>
        <p:spPr>
          <a:xfrm>
            <a:off x="813786" y="328474"/>
            <a:ext cx="10564427" cy="523220"/>
          </a:xfrm>
          <a:prstGeom prst="rect">
            <a:avLst/>
          </a:prstGeom>
          <a:noFill/>
        </p:spPr>
        <p:txBody>
          <a:bodyPr wrap="square" rtlCol="0">
            <a:spAutoFit/>
          </a:bodyPr>
          <a:lstStyle/>
          <a:p>
            <a:pPr algn="ctr"/>
            <a:r>
              <a:rPr lang="de-DE" sz="2800" b="1" dirty="0"/>
              <a:t>GENERAL PROCEDURE</a:t>
            </a:r>
          </a:p>
        </p:txBody>
      </p:sp>
    </p:spTree>
    <p:extLst>
      <p:ext uri="{BB962C8B-B14F-4D97-AF65-F5344CB8AC3E}">
        <p14:creationId xmlns:p14="http://schemas.microsoft.com/office/powerpoint/2010/main" val="3478357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47BC5B-3B4B-465C-BC45-760DEAF7BA9A}"/>
              </a:ext>
            </a:extLst>
          </p:cNvPr>
          <p:cNvSpPr txBox="1"/>
          <p:nvPr/>
        </p:nvSpPr>
        <p:spPr>
          <a:xfrm>
            <a:off x="4448908" y="6396335"/>
            <a:ext cx="3294184" cy="461665"/>
          </a:xfrm>
          <a:prstGeom prst="rect">
            <a:avLst/>
          </a:prstGeom>
          <a:noFill/>
        </p:spPr>
        <p:txBody>
          <a:bodyPr wrap="square" rtlCol="0">
            <a:spAutoFit/>
          </a:bodyPr>
          <a:lstStyle/>
          <a:p>
            <a:pPr algn="ctr"/>
            <a:r>
              <a:rPr lang="es-ES" sz="2400" b="1" dirty="0"/>
              <a:t>ACA 2024</a:t>
            </a:r>
            <a:endParaRPr lang="de-DE" sz="2400" b="1" dirty="0"/>
          </a:p>
        </p:txBody>
      </p:sp>
      <p:sp>
        <p:nvSpPr>
          <p:cNvPr id="5" name="TextBox 4">
            <a:extLst>
              <a:ext uri="{FF2B5EF4-FFF2-40B4-BE49-F238E27FC236}">
                <a16:creationId xmlns:a16="http://schemas.microsoft.com/office/drawing/2014/main" id="{AAC1F19D-FB91-4773-AD10-9A8BE4E463F6}"/>
              </a:ext>
            </a:extLst>
          </p:cNvPr>
          <p:cNvSpPr txBox="1"/>
          <p:nvPr/>
        </p:nvSpPr>
        <p:spPr>
          <a:xfrm>
            <a:off x="0" y="170015"/>
            <a:ext cx="2495047" cy="523220"/>
          </a:xfrm>
          <a:prstGeom prst="rect">
            <a:avLst/>
          </a:prstGeom>
          <a:noFill/>
        </p:spPr>
        <p:txBody>
          <a:bodyPr wrap="square" rtlCol="0">
            <a:spAutoFit/>
          </a:bodyPr>
          <a:lstStyle/>
          <a:p>
            <a:pPr algn="ctr"/>
            <a:r>
              <a:rPr lang="de-DE" sz="2800" b="1" dirty="0"/>
              <a:t>EXAMPLE</a:t>
            </a:r>
          </a:p>
        </p:txBody>
      </p:sp>
      <p:grpSp>
        <p:nvGrpSpPr>
          <p:cNvPr id="21" name="Grupo 20">
            <a:extLst>
              <a:ext uri="{FF2B5EF4-FFF2-40B4-BE49-F238E27FC236}">
                <a16:creationId xmlns:a16="http://schemas.microsoft.com/office/drawing/2014/main" id="{FA647F03-9C77-29F2-498F-03F1BA64DA0B}"/>
              </a:ext>
            </a:extLst>
          </p:cNvPr>
          <p:cNvGrpSpPr/>
          <p:nvPr/>
        </p:nvGrpSpPr>
        <p:grpSpPr>
          <a:xfrm>
            <a:off x="1764617" y="594907"/>
            <a:ext cx="8476664" cy="2356479"/>
            <a:chOff x="1960880" y="561572"/>
            <a:chExt cx="8662766" cy="2230057"/>
          </a:xfrm>
        </p:grpSpPr>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E2C49BDF-CA4E-F4ED-D124-D29C8E44D6F7}"/>
                    </a:ext>
                  </a:extLst>
                </p:cNvPr>
                <p:cNvSpPr txBox="1"/>
                <p:nvPr/>
              </p:nvSpPr>
              <p:spPr>
                <a:xfrm>
                  <a:off x="1960880" y="561572"/>
                  <a:ext cx="3406466" cy="22300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𝒁</m:t>
                        </m:r>
                        <m:r>
                          <a:rPr lang="es-ES" b="0" i="1" smtClean="0">
                            <a:latin typeface="Cambria Math" panose="02040503050406030204" pitchFamily="18" charset="0"/>
                          </a:rPr>
                          <m:t>= </m:t>
                        </m:r>
                        <m:d>
                          <m:dPr>
                            <m:ctrlPr>
                              <a:rPr lang="es-ES" b="0" i="1" smtClean="0">
                                <a:latin typeface="Cambria Math" panose="02040503050406030204" pitchFamily="18" charset="0"/>
                              </a:rPr>
                            </m:ctrlPr>
                          </m:dPr>
                          <m:e>
                            <m:m>
                              <m:mPr>
                                <m:mcs>
                                  <m:mc>
                                    <m:mcPr>
                                      <m:count m:val="3"/>
                                      <m:mcJc m:val="center"/>
                                    </m:mcPr>
                                  </m:mc>
                                </m:mcs>
                                <m:ctrlPr>
                                  <a:rPr lang="es-ES" b="0" i="1" smtClean="0">
                                    <a:latin typeface="Cambria Math" panose="02040503050406030204" pitchFamily="18" charset="0"/>
                                  </a:rPr>
                                </m:ctrlPr>
                              </m:mPr>
                              <m:mr>
                                <m:e>
                                  <m:r>
                                    <m:rPr>
                                      <m:brk m:alnAt="7"/>
                                    </m:rPr>
                                    <a:rPr lang="es-ES" b="0" i="1" smtClean="0">
                                      <a:latin typeface="Cambria Math" panose="02040503050406030204" pitchFamily="18" charset="0"/>
                                    </a:rPr>
                                    <m:t>9</m:t>
                                  </m:r>
                                </m:e>
                                <m:e>
                                  <m:r>
                                    <a:rPr lang="es-ES" b="0" i="1" smtClean="0">
                                      <a:solidFill>
                                        <a:srgbClr val="FF0000"/>
                                      </a:solidFill>
                                      <a:latin typeface="Cambria Math" panose="02040503050406030204" pitchFamily="18" charset="0"/>
                                    </a:rPr>
                                    <m:t>?</m:t>
                                  </m:r>
                                </m:e>
                                <m:e>
                                  <m:r>
                                    <a:rPr lang="es-ES" b="0" i="1" smtClean="0">
                                      <a:latin typeface="Cambria Math" panose="02040503050406030204" pitchFamily="18" charset="0"/>
                                    </a:rPr>
                                    <m:t>25</m:t>
                                  </m:r>
                                </m:e>
                              </m:mr>
                              <m:mr>
                                <m:e>
                                  <m:r>
                                    <a:rPr lang="es-ES" b="0" i="1" smtClean="0">
                                      <a:solidFill>
                                        <a:srgbClr val="FF0000"/>
                                      </a:solidFill>
                                      <a:latin typeface="Cambria Math" panose="02040503050406030204" pitchFamily="18" charset="0"/>
                                    </a:rPr>
                                    <m:t>?</m:t>
                                  </m:r>
                                </m:e>
                                <m:e>
                                  <m:r>
                                    <a:rPr lang="es-ES" b="0" i="1" smtClean="0">
                                      <a:latin typeface="Cambria Math" panose="02040503050406030204" pitchFamily="18" charset="0"/>
                                    </a:rPr>
                                    <m:t>1</m:t>
                                  </m:r>
                                </m:e>
                                <m:e>
                                  <m:r>
                                    <a:rPr lang="es-ES" b="0" i="1" smtClean="0">
                                      <a:latin typeface="Cambria Math" panose="02040503050406030204" pitchFamily="18" charset="0"/>
                                    </a:rPr>
                                    <m:t>81</m:t>
                                  </m:r>
                                </m:e>
                              </m:mr>
                              <m:mr>
                                <m:e>
                                  <m:r>
                                    <a:rPr lang="es-ES" b="0" i="1" smtClean="0">
                                      <a:latin typeface="Cambria Math" panose="02040503050406030204" pitchFamily="18" charset="0"/>
                                    </a:rPr>
                                    <m:t>16</m:t>
                                  </m:r>
                                </m:e>
                                <m:e>
                                  <m:r>
                                    <a:rPr lang="es-ES" b="0" i="1" smtClean="0">
                                      <a:latin typeface="Cambria Math" panose="02040503050406030204" pitchFamily="18" charset="0"/>
                                    </a:rPr>
                                    <m:t>4</m:t>
                                  </m:r>
                                </m:e>
                                <m:e>
                                  <m:r>
                                    <a:rPr lang="es-ES" b="0" i="1" smtClean="0">
                                      <a:latin typeface="Cambria Math" panose="02040503050406030204" pitchFamily="18" charset="0"/>
                                    </a:rPr>
                                    <m:t>36</m:t>
                                  </m:r>
                                </m:e>
                              </m:mr>
                            </m:m>
                          </m:e>
                        </m:d>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𝑧</m:t>
                        </m:r>
                        <m:r>
                          <a:rPr lang="es-ES" b="0" i="1" smtClean="0">
                            <a:latin typeface="Cambria Math" panose="02040503050406030204" pitchFamily="18" charset="0"/>
                            <a:ea typeface="Cambria Math" panose="02040503050406030204" pitchFamily="18" charset="0"/>
                          </a:rPr>
                          <m:t>= </m:t>
                        </m:r>
                        <m:d>
                          <m:dPr>
                            <m:ctrlPr>
                              <a:rPr lang="es-ES" b="0" i="1" smtClean="0">
                                <a:latin typeface="Cambria Math" panose="02040503050406030204" pitchFamily="18" charset="0"/>
                                <a:ea typeface="Cambria Math" panose="02040503050406030204" pitchFamily="18" charset="0"/>
                              </a:rPr>
                            </m:ctrlPr>
                          </m:dPr>
                          <m:e>
                            <m:m>
                              <m:mPr>
                                <m:mcs>
                                  <m:mc>
                                    <m:mcPr>
                                      <m:count m:val="1"/>
                                      <m:mcJc m:val="center"/>
                                    </m:mcPr>
                                  </m:mc>
                                </m:mcs>
                                <m:ctrlPr>
                                  <a:rPr lang="es-ES" b="0" i="1" smtClean="0">
                                    <a:latin typeface="Cambria Math" panose="02040503050406030204" pitchFamily="18" charset="0"/>
                                    <a:ea typeface="Cambria Math" panose="02040503050406030204" pitchFamily="18" charset="0"/>
                                  </a:rPr>
                                </m:ctrlPr>
                              </m:mPr>
                              <m:mr>
                                <m:e>
                                  <m:r>
                                    <m:rPr>
                                      <m:brk m:alnAt="7"/>
                                    </m:rPr>
                                    <a:rPr lang="es-ES" b="0" i="1" smtClean="0">
                                      <a:latin typeface="Cambria Math" panose="02040503050406030204" pitchFamily="18" charset="0"/>
                                      <a:ea typeface="Cambria Math" panose="02040503050406030204" pitchFamily="18" charset="0"/>
                                    </a:rPr>
                                    <m:t>9</m:t>
                                  </m:r>
                                </m:e>
                              </m:mr>
                              <m:mr>
                                <m:e>
                                  <m:r>
                                    <a:rPr lang="es-ES" b="0" i="1" smtClean="0">
                                      <a:solidFill>
                                        <a:srgbClr val="FF0000"/>
                                      </a:solidFill>
                                      <a:latin typeface="Cambria Math" panose="02040503050406030204" pitchFamily="18" charset="0"/>
                                      <a:ea typeface="Cambria Math" panose="02040503050406030204" pitchFamily="18" charset="0"/>
                                    </a:rPr>
                                    <m:t>?</m:t>
                                  </m:r>
                                </m:e>
                              </m:mr>
                              <m:mr>
                                <m:e>
                                  <m:r>
                                    <a:rPr lang="es-ES" b="0" i="1" smtClean="0">
                                      <a:latin typeface="Cambria Math" panose="02040503050406030204" pitchFamily="18" charset="0"/>
                                      <a:ea typeface="Cambria Math" panose="02040503050406030204" pitchFamily="18" charset="0"/>
                                    </a:rPr>
                                    <m:t>16</m:t>
                                  </m:r>
                                </m:e>
                              </m:mr>
                              <m:mr>
                                <m:e>
                                  <m:r>
                                    <a:rPr lang="es-ES" b="0" i="1" smtClean="0">
                                      <a:solidFill>
                                        <a:srgbClr val="FF0000"/>
                                      </a:solidFill>
                                      <a:latin typeface="Cambria Math" panose="02040503050406030204" pitchFamily="18" charset="0"/>
                                      <a:ea typeface="Cambria Math" panose="02040503050406030204" pitchFamily="18" charset="0"/>
                                    </a:rPr>
                                    <m:t>?</m:t>
                                  </m:r>
                                </m:e>
                              </m:mr>
                              <m:mr>
                                <m:e>
                                  <m:r>
                                    <a:rPr lang="es-ES" b="0" i="1" smtClean="0">
                                      <a:latin typeface="Cambria Math" panose="02040503050406030204" pitchFamily="18" charset="0"/>
                                      <a:ea typeface="Cambria Math" panose="02040503050406030204" pitchFamily="18" charset="0"/>
                                    </a:rPr>
                                    <m:t>1</m:t>
                                  </m:r>
                                </m:e>
                              </m:mr>
                              <m:mr>
                                <m:e>
                                  <m:r>
                                    <a:rPr lang="es-ES" b="0" i="1" smtClean="0">
                                      <a:latin typeface="Cambria Math" panose="02040503050406030204" pitchFamily="18" charset="0"/>
                                      <a:ea typeface="Cambria Math" panose="02040503050406030204" pitchFamily="18" charset="0"/>
                                    </a:rPr>
                                    <m:t>4</m:t>
                                  </m:r>
                                </m:e>
                              </m:mr>
                              <m:mr>
                                <m:e>
                                  <m:r>
                                    <a:rPr lang="es-ES" b="0" i="1" smtClean="0">
                                      <a:latin typeface="Cambria Math" panose="02040503050406030204" pitchFamily="18" charset="0"/>
                                      <a:ea typeface="Cambria Math" panose="02040503050406030204" pitchFamily="18" charset="0"/>
                                    </a:rPr>
                                    <m:t>25</m:t>
                                  </m:r>
                                </m:e>
                              </m:mr>
                              <m:mr>
                                <m:e>
                                  <m:r>
                                    <a:rPr lang="es-ES" b="0" i="1" smtClean="0">
                                      <a:latin typeface="Cambria Math" panose="02040503050406030204" pitchFamily="18" charset="0"/>
                                      <a:ea typeface="Cambria Math" panose="02040503050406030204" pitchFamily="18" charset="0"/>
                                    </a:rPr>
                                    <m:t>81</m:t>
                                  </m:r>
                                </m:e>
                              </m:mr>
                              <m:mr>
                                <m:e>
                                  <m:r>
                                    <a:rPr lang="es-ES" b="0" i="1" smtClean="0">
                                      <a:latin typeface="Cambria Math" panose="02040503050406030204" pitchFamily="18" charset="0"/>
                                      <a:ea typeface="Cambria Math" panose="02040503050406030204" pitchFamily="18" charset="0"/>
                                    </a:rPr>
                                    <m:t>36</m:t>
                                  </m:r>
                                </m:e>
                              </m:mr>
                            </m:m>
                          </m:e>
                        </m:d>
                      </m:oMath>
                    </m:oMathPara>
                  </a14:m>
                  <a:endParaRPr lang="es-CU" dirty="0"/>
                </a:p>
              </p:txBody>
            </p:sp>
          </mc:Choice>
          <mc:Fallback xmlns="">
            <p:sp>
              <p:nvSpPr>
                <p:cNvPr id="3" name="CuadroTexto 2">
                  <a:extLst>
                    <a:ext uri="{FF2B5EF4-FFF2-40B4-BE49-F238E27FC236}">
                      <a16:creationId xmlns:a16="http://schemas.microsoft.com/office/drawing/2014/main" id="{E2C49BDF-CA4E-F4ED-D124-D29C8E44D6F7}"/>
                    </a:ext>
                  </a:extLst>
                </p:cNvPr>
                <p:cNvSpPr txBox="1">
                  <a:spLocks noRot="1" noChangeAspect="1" noMove="1" noResize="1" noEditPoints="1" noAdjustHandles="1" noChangeArrowheads="1" noChangeShapeType="1" noTextEdit="1"/>
                </p:cNvSpPr>
                <p:nvPr/>
              </p:nvSpPr>
              <p:spPr>
                <a:xfrm>
                  <a:off x="1960880" y="561572"/>
                  <a:ext cx="3406466" cy="2230057"/>
                </a:xfrm>
                <a:prstGeom prst="rect">
                  <a:avLst/>
                </a:prstGeom>
                <a:blipFill>
                  <a:blip r:embed="rId2"/>
                  <a:stretch>
                    <a:fillRect/>
                  </a:stretch>
                </a:blipFill>
              </p:spPr>
              <p:txBody>
                <a:bodyPr/>
                <a:lstStyle/>
                <a:p>
                  <a:r>
                    <a:rPr lang="es-CU">
                      <a:noFill/>
                    </a:rPr>
                    <a:t> </a:t>
                  </a:r>
                </a:p>
              </p:txBody>
            </p:sp>
          </mc:Fallback>
        </mc:AlternateContent>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D2B59AC2-9FD9-F683-E604-BDA09EEDADD7}"/>
                    </a:ext>
                  </a:extLst>
                </p:cNvPr>
                <p:cNvSpPr txBox="1"/>
                <p:nvPr/>
              </p:nvSpPr>
              <p:spPr>
                <a:xfrm>
                  <a:off x="5620652" y="561572"/>
                  <a:ext cx="5002994" cy="223005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𝑷</m:t>
                        </m:r>
                        <m:r>
                          <a:rPr lang="es-ES" b="0" i="1" smtClean="0">
                            <a:latin typeface="Cambria Math" panose="02040503050406030204" pitchFamily="18" charset="0"/>
                          </a:rPr>
                          <m:t>= </m:t>
                        </m:r>
                        <m:d>
                          <m:dPr>
                            <m:ctrlPr>
                              <a:rPr lang="es-ES" b="0" i="1" smtClean="0">
                                <a:latin typeface="Cambria Math" panose="02040503050406030204" pitchFamily="18" charset="0"/>
                              </a:rPr>
                            </m:ctrlPr>
                          </m:dPr>
                          <m:e>
                            <m:m>
                              <m:mPr>
                                <m:mcs>
                                  <m:mc>
                                    <m:mcPr>
                                      <m:count m:val="9"/>
                                      <m:mcJc m:val="center"/>
                                    </m:mcPr>
                                  </m:mc>
                                </m:mcs>
                                <m:ctrlPr>
                                  <a:rPr lang="es-ES" b="0" i="1" smtClean="0">
                                    <a:latin typeface="Cambria Math" panose="02040503050406030204" pitchFamily="18" charset="0"/>
                                  </a:rPr>
                                </m:ctrlPr>
                              </m:mPr>
                              <m:mr>
                                <m:e>
                                  <m:r>
                                    <m:rPr>
                                      <m:brk m:alnAt="7"/>
                                    </m:rPr>
                                    <a:rPr lang="es-ES" b="0" i="1" smtClean="0">
                                      <a:latin typeface="Cambria Math" panose="02040503050406030204" pitchFamily="18" charset="0"/>
                                    </a:rPr>
                                    <m:t>0</m:t>
                                  </m:r>
                                </m:e>
                                <m:e>
                                  <m:r>
                                    <a:rPr lang="es-ES" b="0" i="1" smtClean="0">
                                      <a:latin typeface="Cambria Math" panose="02040503050406030204" pitchFamily="18" charset="0"/>
                                    </a:rPr>
                                    <m:t>0</m:t>
                                  </m:r>
                                </m:e>
                                <m:e>
                                  <m:r>
                                    <a:rPr lang="es-ES" b="0" i="1" smtClean="0">
                                      <a:latin typeface="Cambria Math" panose="02040503050406030204" pitchFamily="18" charset="0"/>
                                    </a:rPr>
                                    <m:t>0</m:t>
                                  </m:r>
                                </m:e>
                                <m:e>
                                  <m:r>
                                    <a:rPr lang="es-ES" b="0" i="1" smtClean="0">
                                      <a:latin typeface="Cambria Math" panose="02040503050406030204" pitchFamily="18" charset="0"/>
                                    </a:rPr>
                                    <m:t>0</m:t>
                                  </m:r>
                                </m:e>
                                <m:e>
                                  <m:r>
                                    <a:rPr lang="es-ES" b="0" i="1" smtClean="0">
                                      <a:latin typeface="Cambria Math" panose="02040503050406030204" pitchFamily="18" charset="0"/>
                                    </a:rPr>
                                    <m:t>1</m:t>
                                  </m:r>
                                </m:e>
                                <m:e>
                                  <m:r>
                                    <a:rPr lang="es-ES" b="0" i="1" smtClean="0">
                                      <a:latin typeface="Cambria Math" panose="02040503050406030204" pitchFamily="18" charset="0"/>
                                    </a:rPr>
                                    <m:t>0</m:t>
                                  </m:r>
                                </m:e>
                                <m:e>
                                  <m:r>
                                    <a:rPr lang="es-ES" b="0" i="1" smtClean="0">
                                      <a:latin typeface="Cambria Math" panose="02040503050406030204" pitchFamily="18" charset="0"/>
                                    </a:rPr>
                                    <m:t>0</m:t>
                                  </m:r>
                                </m:e>
                                <m:e>
                                  <m:r>
                                    <a:rPr lang="es-ES" b="0" i="1" smtClean="0">
                                      <a:latin typeface="Cambria Math" panose="02040503050406030204" pitchFamily="18" charset="0"/>
                                    </a:rPr>
                                    <m:t>0</m:t>
                                  </m:r>
                                </m:e>
                                <m:e>
                                  <m:r>
                                    <a:rPr lang="es-ES" b="0" i="1" smtClean="0">
                                      <a:latin typeface="Cambria Math" panose="02040503050406030204" pitchFamily="18" charset="0"/>
                                    </a:rPr>
                                    <m:t>0</m:t>
                                  </m:r>
                                </m:e>
                              </m:mr>
                              <m:mr>
                                <m:e>
                                  <m:r>
                                    <a:rPr lang="es-ES" b="0" i="1" smtClean="0">
                                      <a:latin typeface="Cambria Math" panose="02040503050406030204" pitchFamily="18" charset="0"/>
                                    </a:rPr>
                                    <m:t>0</m:t>
                                  </m:r>
                                </m:e>
                                <m:e>
                                  <m:r>
                                    <a:rPr lang="es-ES" b="0" i="1" smtClean="0">
                                      <a:latin typeface="Cambria Math" panose="02040503050406030204" pitchFamily="18" charset="0"/>
                                    </a:rPr>
                                    <m:t>0</m:t>
                                  </m:r>
                                </m:e>
                                <m:e>
                                  <m:r>
                                    <a:rPr lang="es-ES" b="0" i="1" smtClean="0">
                                      <a:latin typeface="Cambria Math" panose="02040503050406030204" pitchFamily="18" charset="0"/>
                                    </a:rPr>
                                    <m:t>0</m:t>
                                  </m:r>
                                </m:e>
                                <m:e>
                                  <m:r>
                                    <a:rPr lang="es-ES" b="0" i="1" smtClean="0">
                                      <a:latin typeface="Cambria Math" panose="02040503050406030204" pitchFamily="18" charset="0"/>
                                    </a:rPr>
                                    <m:t>0</m:t>
                                  </m:r>
                                </m:e>
                                <m:e>
                                  <m:r>
                                    <a:rPr lang="es-ES" b="0" i="1" smtClean="0">
                                      <a:latin typeface="Cambria Math" panose="02040503050406030204" pitchFamily="18" charset="0"/>
                                    </a:rPr>
                                    <m:t>0</m:t>
                                  </m:r>
                                </m:e>
                                <m:e>
                                  <m:r>
                                    <a:rPr lang="es-ES" b="0" i="1" smtClean="0">
                                      <a:latin typeface="Cambria Math" panose="02040503050406030204" pitchFamily="18" charset="0"/>
                                    </a:rPr>
                                    <m:t>1</m:t>
                                  </m:r>
                                </m:e>
                                <m:e>
                                  <m:r>
                                    <a:rPr lang="es-ES" b="0" i="1" smtClean="0">
                                      <a:latin typeface="Cambria Math" panose="02040503050406030204" pitchFamily="18" charset="0"/>
                                    </a:rPr>
                                    <m:t>0</m:t>
                                  </m:r>
                                </m:e>
                                <m:e>
                                  <m:r>
                                    <a:rPr lang="es-ES" b="0" i="1" smtClean="0">
                                      <a:latin typeface="Cambria Math" panose="02040503050406030204" pitchFamily="18" charset="0"/>
                                    </a:rPr>
                                    <m:t>0</m:t>
                                  </m:r>
                                </m:e>
                                <m:e>
                                  <m:r>
                                    <a:rPr lang="es-ES" b="0" i="1" smtClean="0">
                                      <a:latin typeface="Cambria Math" panose="02040503050406030204" pitchFamily="18" charset="0"/>
                                    </a:rPr>
                                    <m:t>0</m:t>
                                  </m:r>
                                </m:e>
                              </m:mr>
                              <m:mr>
                                <m:e>
                                  <m:r>
                                    <a:rPr lang="es-ES" b="0" i="1" smtClean="0">
                                      <a:latin typeface="Cambria Math" panose="02040503050406030204" pitchFamily="18" charset="0"/>
                                    </a:rPr>
                                    <m:t>1</m:t>
                                  </m:r>
                                </m:e>
                                <m:e>
                                  <m:r>
                                    <a:rPr lang="es-ES" b="0" i="1" smtClean="0">
                                      <a:latin typeface="Cambria Math" panose="02040503050406030204" pitchFamily="18" charset="0"/>
                                    </a:rPr>
                                    <m:t>0</m:t>
                                  </m:r>
                                </m:e>
                                <m:e>
                                  <m:r>
                                    <a:rPr lang="es-ES" b="0" i="1" smtClean="0">
                                      <a:latin typeface="Cambria Math" panose="02040503050406030204" pitchFamily="18" charset="0"/>
                                    </a:rPr>
                                    <m:t>0</m:t>
                                  </m:r>
                                </m:e>
                                <m:e>
                                  <m:r>
                                    <a:rPr lang="es-ES" b="0" i="1" smtClean="0">
                                      <a:latin typeface="Cambria Math" panose="02040503050406030204" pitchFamily="18" charset="0"/>
                                    </a:rPr>
                                    <m:t>0</m:t>
                                  </m:r>
                                </m:e>
                                <m:e>
                                  <m:r>
                                    <a:rPr lang="es-ES" b="0" i="1" smtClean="0">
                                      <a:latin typeface="Cambria Math" panose="02040503050406030204" pitchFamily="18" charset="0"/>
                                    </a:rPr>
                                    <m:t>0</m:t>
                                  </m:r>
                                </m:e>
                                <m:e>
                                  <m:r>
                                    <a:rPr lang="es-ES" b="0" i="1" smtClean="0">
                                      <a:latin typeface="Cambria Math" panose="02040503050406030204" pitchFamily="18" charset="0"/>
                                    </a:rPr>
                                    <m:t>0</m:t>
                                  </m:r>
                                </m:e>
                                <m:e>
                                  <m:r>
                                    <a:rPr lang="es-ES" b="0" i="1" smtClean="0">
                                      <a:latin typeface="Cambria Math" panose="02040503050406030204" pitchFamily="18" charset="0"/>
                                    </a:rPr>
                                    <m:t>0</m:t>
                                  </m:r>
                                </m:e>
                                <m:e>
                                  <m:r>
                                    <a:rPr lang="es-ES" b="0" i="1" smtClean="0">
                                      <a:latin typeface="Cambria Math" panose="02040503050406030204" pitchFamily="18" charset="0"/>
                                    </a:rPr>
                                    <m:t>0</m:t>
                                  </m:r>
                                </m:e>
                                <m:e>
                                  <m:r>
                                    <a:rPr lang="es-ES" b="0" i="1" smtClean="0">
                                      <a:latin typeface="Cambria Math" panose="02040503050406030204" pitchFamily="18" charset="0"/>
                                    </a:rPr>
                                    <m:t>0</m:t>
                                  </m:r>
                                </m:e>
                              </m:mr>
                              <m:mr>
                                <m:e>
                                  <m:r>
                                    <a:rPr lang="es-ES" b="0" i="1" smtClean="0">
                                      <a:latin typeface="Cambria Math" panose="02040503050406030204" pitchFamily="18" charset="0"/>
                                    </a:rPr>
                                    <m:t>0</m:t>
                                  </m:r>
                                </m:e>
                                <m:e>
                                  <m:r>
                                    <a:rPr lang="es-ES" b="0" i="1" smtClean="0">
                                      <a:latin typeface="Cambria Math" panose="02040503050406030204" pitchFamily="18" charset="0"/>
                                    </a:rPr>
                                    <m:t>0</m:t>
                                  </m:r>
                                </m:e>
                                <m:e>
                                  <m:r>
                                    <a:rPr lang="es-ES" b="0" i="1" smtClean="0">
                                      <a:latin typeface="Cambria Math" panose="02040503050406030204" pitchFamily="18" charset="0"/>
                                    </a:rPr>
                                    <m:t>1</m:t>
                                  </m:r>
                                </m:e>
                                <m:e>
                                  <m:r>
                                    <a:rPr lang="es-ES" b="0" i="1" smtClean="0">
                                      <a:latin typeface="Cambria Math" panose="02040503050406030204" pitchFamily="18" charset="0"/>
                                    </a:rPr>
                                    <m:t>0</m:t>
                                  </m:r>
                                </m:e>
                                <m:e>
                                  <m:r>
                                    <a:rPr lang="es-ES" b="0" i="1" smtClean="0">
                                      <a:latin typeface="Cambria Math" panose="02040503050406030204" pitchFamily="18" charset="0"/>
                                    </a:rPr>
                                    <m:t>0</m:t>
                                  </m:r>
                                </m:e>
                                <m:e>
                                  <m:r>
                                    <a:rPr lang="es-ES" b="0" i="1" smtClean="0">
                                      <a:latin typeface="Cambria Math" panose="02040503050406030204" pitchFamily="18" charset="0"/>
                                    </a:rPr>
                                    <m:t>0</m:t>
                                  </m:r>
                                </m:e>
                                <m:e>
                                  <m:r>
                                    <a:rPr lang="es-ES" b="0" i="1" smtClean="0">
                                      <a:latin typeface="Cambria Math" panose="02040503050406030204" pitchFamily="18" charset="0"/>
                                    </a:rPr>
                                    <m:t>0</m:t>
                                  </m:r>
                                </m:e>
                                <m:e>
                                  <m:r>
                                    <a:rPr lang="es-ES" b="0" i="1" smtClean="0">
                                      <a:latin typeface="Cambria Math" panose="02040503050406030204" pitchFamily="18" charset="0"/>
                                    </a:rPr>
                                    <m:t>0</m:t>
                                  </m:r>
                                </m:e>
                                <m:e>
                                  <m:r>
                                    <a:rPr lang="es-ES" b="0" i="1" smtClean="0">
                                      <a:latin typeface="Cambria Math" panose="02040503050406030204" pitchFamily="18" charset="0"/>
                                    </a:rPr>
                                    <m:t>0</m:t>
                                  </m:r>
                                </m:e>
                              </m:mr>
                              <m:mr>
                                <m:e>
                                  <m:r>
                                    <a:rPr lang="es-ES" b="0" i="1" smtClean="0">
                                      <a:latin typeface="Cambria Math" panose="02040503050406030204" pitchFamily="18" charset="0"/>
                                    </a:rPr>
                                    <m:t>0</m:t>
                                  </m:r>
                                </m:e>
                                <m:e>
                                  <m:r>
                                    <a:rPr lang="es-ES" b="0" i="1" smtClean="0">
                                      <a:latin typeface="Cambria Math" panose="02040503050406030204" pitchFamily="18" charset="0"/>
                                    </a:rPr>
                                    <m:t>0</m:t>
                                  </m:r>
                                </m:e>
                                <m:e>
                                  <m:r>
                                    <a:rPr lang="es-ES" b="0" i="1" smtClean="0">
                                      <a:latin typeface="Cambria Math" panose="02040503050406030204" pitchFamily="18" charset="0"/>
                                    </a:rPr>
                                    <m:t>0</m:t>
                                  </m:r>
                                </m:e>
                                <m:e>
                                  <m:r>
                                    <a:rPr lang="es-ES" b="0" i="1" smtClean="0">
                                      <a:latin typeface="Cambria Math" panose="02040503050406030204" pitchFamily="18" charset="0"/>
                                    </a:rPr>
                                    <m:t>0</m:t>
                                  </m:r>
                                </m:e>
                                <m:e>
                                  <m:r>
                                    <a:rPr lang="es-ES" b="0" i="1" smtClean="0">
                                      <a:latin typeface="Cambria Math" panose="02040503050406030204" pitchFamily="18" charset="0"/>
                                    </a:rPr>
                                    <m:t>0</m:t>
                                  </m:r>
                                </m:e>
                                <m:e>
                                  <m:r>
                                    <a:rPr lang="es-ES" b="0" i="1" smtClean="0">
                                      <a:latin typeface="Cambria Math" panose="02040503050406030204" pitchFamily="18" charset="0"/>
                                    </a:rPr>
                                    <m:t>0</m:t>
                                  </m:r>
                                </m:e>
                                <m:e>
                                  <m:r>
                                    <a:rPr lang="es-ES" b="0" i="1" smtClean="0">
                                      <a:latin typeface="Cambria Math" panose="02040503050406030204" pitchFamily="18" charset="0"/>
                                    </a:rPr>
                                    <m:t>1</m:t>
                                  </m:r>
                                </m:e>
                                <m:e>
                                  <m:r>
                                    <a:rPr lang="es-ES" b="0" i="1" smtClean="0">
                                      <a:latin typeface="Cambria Math" panose="02040503050406030204" pitchFamily="18" charset="0"/>
                                    </a:rPr>
                                    <m:t>0</m:t>
                                  </m:r>
                                </m:e>
                                <m:e>
                                  <m:r>
                                    <a:rPr lang="es-ES" b="0" i="1" smtClean="0">
                                      <a:latin typeface="Cambria Math" panose="02040503050406030204" pitchFamily="18" charset="0"/>
                                    </a:rPr>
                                    <m:t>0</m:t>
                                  </m:r>
                                </m:e>
                              </m:mr>
                              <m:mr>
                                <m:e>
                                  <m:r>
                                    <a:rPr lang="es-ES" b="0" i="1" smtClean="0">
                                      <a:latin typeface="Cambria Math" panose="02040503050406030204" pitchFamily="18" charset="0"/>
                                    </a:rPr>
                                    <m:t>0</m:t>
                                  </m:r>
                                </m:e>
                                <m:e>
                                  <m:r>
                                    <a:rPr lang="es-ES" b="0" i="1" smtClean="0">
                                      <a:latin typeface="Cambria Math" panose="02040503050406030204" pitchFamily="18" charset="0"/>
                                    </a:rPr>
                                    <m:t>0</m:t>
                                  </m:r>
                                </m:e>
                                <m:e>
                                  <m:r>
                                    <a:rPr lang="es-ES" b="0" i="1" smtClean="0">
                                      <a:latin typeface="Cambria Math" panose="02040503050406030204" pitchFamily="18" charset="0"/>
                                    </a:rPr>
                                    <m:t>0</m:t>
                                  </m:r>
                                </m:e>
                                <m:e>
                                  <m:r>
                                    <a:rPr lang="es-ES" b="0" i="1" smtClean="0">
                                      <a:latin typeface="Cambria Math" panose="02040503050406030204" pitchFamily="18" charset="0"/>
                                    </a:rPr>
                                    <m:t>0</m:t>
                                  </m:r>
                                </m:e>
                                <m:e>
                                  <m:r>
                                    <a:rPr lang="es-ES" b="0" i="1" smtClean="0">
                                      <a:latin typeface="Cambria Math" panose="02040503050406030204" pitchFamily="18" charset="0"/>
                                    </a:rPr>
                                    <m:t>0</m:t>
                                  </m:r>
                                </m:e>
                                <m:e>
                                  <m:r>
                                    <a:rPr lang="es-ES" b="0" i="1" smtClean="0">
                                      <a:latin typeface="Cambria Math" panose="02040503050406030204" pitchFamily="18" charset="0"/>
                                    </a:rPr>
                                    <m:t>0</m:t>
                                  </m:r>
                                </m:e>
                                <m:e>
                                  <m:r>
                                    <a:rPr lang="es-ES" b="0" i="1" smtClean="0">
                                      <a:latin typeface="Cambria Math" panose="02040503050406030204" pitchFamily="18" charset="0"/>
                                    </a:rPr>
                                    <m:t>0</m:t>
                                  </m:r>
                                </m:e>
                                <m:e>
                                  <m:r>
                                    <a:rPr lang="es-ES" b="0" i="1" smtClean="0">
                                      <a:latin typeface="Cambria Math" panose="02040503050406030204" pitchFamily="18" charset="0"/>
                                    </a:rPr>
                                    <m:t>0</m:t>
                                  </m:r>
                                </m:e>
                                <m:e>
                                  <m:r>
                                    <a:rPr lang="es-ES" b="0" i="1" smtClean="0">
                                      <a:latin typeface="Cambria Math" panose="02040503050406030204" pitchFamily="18" charset="0"/>
                                    </a:rPr>
                                    <m:t>1</m:t>
                                  </m:r>
                                </m:e>
                              </m:mr>
                              <m:mr>
                                <m:e>
                                  <m:r>
                                    <a:rPr lang="es-ES" b="0" i="1" smtClean="0">
                                      <a:latin typeface="Cambria Math" panose="02040503050406030204" pitchFamily="18" charset="0"/>
                                    </a:rPr>
                                    <m:t>0</m:t>
                                  </m:r>
                                </m:e>
                                <m:e>
                                  <m:r>
                                    <a:rPr lang="es-ES" b="0" i="1" smtClean="0">
                                      <a:latin typeface="Cambria Math" panose="02040503050406030204" pitchFamily="18" charset="0"/>
                                    </a:rPr>
                                    <m:t>1</m:t>
                                  </m:r>
                                </m:e>
                                <m:e>
                                  <m:r>
                                    <a:rPr lang="es-ES" b="0" i="1" smtClean="0">
                                      <a:latin typeface="Cambria Math" panose="02040503050406030204" pitchFamily="18" charset="0"/>
                                    </a:rPr>
                                    <m:t>0</m:t>
                                  </m:r>
                                </m:e>
                                <m:e>
                                  <m:r>
                                    <a:rPr lang="es-ES" b="0" i="1" smtClean="0">
                                      <a:latin typeface="Cambria Math" panose="02040503050406030204" pitchFamily="18" charset="0"/>
                                    </a:rPr>
                                    <m:t>0</m:t>
                                  </m:r>
                                </m:e>
                                <m:e>
                                  <m:r>
                                    <a:rPr lang="es-ES" b="0" i="1" smtClean="0">
                                      <a:latin typeface="Cambria Math" panose="02040503050406030204" pitchFamily="18" charset="0"/>
                                    </a:rPr>
                                    <m:t>0</m:t>
                                  </m:r>
                                </m:e>
                                <m:e>
                                  <m:r>
                                    <a:rPr lang="es-ES" b="0" i="1" smtClean="0">
                                      <a:latin typeface="Cambria Math" panose="02040503050406030204" pitchFamily="18" charset="0"/>
                                    </a:rPr>
                                    <m:t>0</m:t>
                                  </m:r>
                                </m:e>
                                <m:e>
                                  <m:r>
                                    <a:rPr lang="es-ES" b="0" i="1" smtClean="0">
                                      <a:latin typeface="Cambria Math" panose="02040503050406030204" pitchFamily="18" charset="0"/>
                                    </a:rPr>
                                    <m:t>0</m:t>
                                  </m:r>
                                </m:e>
                                <m:e>
                                  <m:r>
                                    <a:rPr lang="es-ES" b="0" i="1" smtClean="0">
                                      <a:latin typeface="Cambria Math" panose="02040503050406030204" pitchFamily="18" charset="0"/>
                                    </a:rPr>
                                    <m:t>0</m:t>
                                  </m:r>
                                </m:e>
                                <m:e>
                                  <m:r>
                                    <a:rPr lang="es-ES" b="0" i="1" smtClean="0">
                                      <a:latin typeface="Cambria Math" panose="02040503050406030204" pitchFamily="18" charset="0"/>
                                    </a:rPr>
                                    <m:t>0</m:t>
                                  </m:r>
                                </m:e>
                              </m:mr>
                              <m:mr>
                                <m:e>
                                  <m:r>
                                    <a:rPr lang="es-ES" b="0" i="1" smtClean="0">
                                      <a:latin typeface="Cambria Math" panose="02040503050406030204" pitchFamily="18" charset="0"/>
                                    </a:rPr>
                                    <m:t>0</m:t>
                                  </m:r>
                                </m:e>
                                <m:e>
                                  <m:r>
                                    <a:rPr lang="es-ES" b="0" i="1" smtClean="0">
                                      <a:latin typeface="Cambria Math" panose="02040503050406030204" pitchFamily="18" charset="0"/>
                                    </a:rPr>
                                    <m:t>0</m:t>
                                  </m:r>
                                </m:e>
                                <m:e>
                                  <m:r>
                                    <a:rPr lang="es-ES" b="0" i="1" smtClean="0">
                                      <a:latin typeface="Cambria Math" panose="02040503050406030204" pitchFamily="18" charset="0"/>
                                    </a:rPr>
                                    <m:t>0</m:t>
                                  </m:r>
                                </m:e>
                                <m:e>
                                  <m:r>
                                    <a:rPr lang="es-ES" b="0" i="1" smtClean="0">
                                      <a:latin typeface="Cambria Math" panose="02040503050406030204" pitchFamily="18" charset="0"/>
                                    </a:rPr>
                                    <m:t>1</m:t>
                                  </m:r>
                                </m:e>
                                <m:e>
                                  <m:r>
                                    <a:rPr lang="es-ES" b="0" i="1" smtClean="0">
                                      <a:latin typeface="Cambria Math" panose="02040503050406030204" pitchFamily="18" charset="0"/>
                                    </a:rPr>
                                    <m:t>0</m:t>
                                  </m:r>
                                </m:e>
                                <m:e>
                                  <m:r>
                                    <a:rPr lang="es-ES" b="0" i="1" smtClean="0">
                                      <a:latin typeface="Cambria Math" panose="02040503050406030204" pitchFamily="18" charset="0"/>
                                    </a:rPr>
                                    <m:t>0</m:t>
                                  </m:r>
                                </m:e>
                                <m:e>
                                  <m:r>
                                    <a:rPr lang="es-ES" b="0" i="1" smtClean="0">
                                      <a:latin typeface="Cambria Math" panose="02040503050406030204" pitchFamily="18" charset="0"/>
                                    </a:rPr>
                                    <m:t>0</m:t>
                                  </m:r>
                                </m:e>
                                <m:e>
                                  <m:r>
                                    <a:rPr lang="es-ES" b="0" i="1" smtClean="0">
                                      <a:latin typeface="Cambria Math" panose="02040503050406030204" pitchFamily="18" charset="0"/>
                                    </a:rPr>
                                    <m:t>0</m:t>
                                  </m:r>
                                </m:e>
                                <m:e>
                                  <m:r>
                                    <a:rPr lang="es-ES" b="0" i="1" smtClean="0">
                                      <a:latin typeface="Cambria Math" panose="02040503050406030204" pitchFamily="18" charset="0"/>
                                    </a:rPr>
                                    <m:t>0</m:t>
                                  </m:r>
                                </m:e>
                              </m:mr>
                              <m:mr>
                                <m:e>
                                  <m:r>
                                    <a:rPr lang="es-ES" b="0" i="1" smtClean="0">
                                      <a:latin typeface="Cambria Math" panose="02040503050406030204" pitchFamily="18" charset="0"/>
                                    </a:rPr>
                                    <m:t>0</m:t>
                                  </m:r>
                                </m:e>
                                <m:e>
                                  <m:r>
                                    <a:rPr lang="es-ES" b="0" i="1" smtClean="0">
                                      <a:latin typeface="Cambria Math" panose="02040503050406030204" pitchFamily="18" charset="0"/>
                                    </a:rPr>
                                    <m:t>0</m:t>
                                  </m:r>
                                </m:e>
                                <m:e>
                                  <m:r>
                                    <a:rPr lang="es-ES" b="0" i="1" smtClean="0">
                                      <a:latin typeface="Cambria Math" panose="02040503050406030204" pitchFamily="18" charset="0"/>
                                    </a:rPr>
                                    <m:t>0</m:t>
                                  </m:r>
                                </m:e>
                                <m:e>
                                  <m:r>
                                    <a:rPr lang="es-ES" b="0" i="1" smtClean="0">
                                      <a:latin typeface="Cambria Math" panose="02040503050406030204" pitchFamily="18" charset="0"/>
                                    </a:rPr>
                                    <m:t>0</m:t>
                                  </m:r>
                                </m:e>
                                <m:e>
                                  <m:r>
                                    <a:rPr lang="es-ES" b="0" i="1" smtClean="0">
                                      <a:latin typeface="Cambria Math" panose="02040503050406030204" pitchFamily="18" charset="0"/>
                                    </a:rPr>
                                    <m:t>0</m:t>
                                  </m:r>
                                </m:e>
                                <m:e>
                                  <m:r>
                                    <a:rPr lang="es-ES" b="0" i="1" smtClean="0">
                                      <a:latin typeface="Cambria Math" panose="02040503050406030204" pitchFamily="18" charset="0"/>
                                    </a:rPr>
                                    <m:t>0</m:t>
                                  </m:r>
                                </m:e>
                                <m:e>
                                  <m:r>
                                    <a:rPr lang="es-ES" b="0" i="1" smtClean="0">
                                      <a:latin typeface="Cambria Math" panose="02040503050406030204" pitchFamily="18" charset="0"/>
                                    </a:rPr>
                                    <m:t>0</m:t>
                                  </m:r>
                                </m:e>
                                <m:e>
                                  <m:r>
                                    <a:rPr lang="es-ES" b="0" i="1" smtClean="0">
                                      <a:latin typeface="Cambria Math" panose="02040503050406030204" pitchFamily="18" charset="0"/>
                                    </a:rPr>
                                    <m:t>1</m:t>
                                  </m:r>
                                </m:e>
                                <m:e>
                                  <m:r>
                                    <a:rPr lang="es-ES" b="0" i="1" smtClean="0">
                                      <a:latin typeface="Cambria Math" panose="02040503050406030204" pitchFamily="18" charset="0"/>
                                    </a:rPr>
                                    <m:t>0</m:t>
                                  </m:r>
                                </m:e>
                              </m:mr>
                            </m:m>
                          </m:e>
                        </m:d>
                      </m:oMath>
                    </m:oMathPara>
                  </a14:m>
                  <a:endParaRPr lang="es-CU" dirty="0"/>
                </a:p>
              </p:txBody>
            </p:sp>
          </mc:Choice>
          <mc:Fallback xmlns="">
            <p:sp>
              <p:nvSpPr>
                <p:cNvPr id="6" name="CuadroTexto 5">
                  <a:extLst>
                    <a:ext uri="{FF2B5EF4-FFF2-40B4-BE49-F238E27FC236}">
                      <a16:creationId xmlns:a16="http://schemas.microsoft.com/office/drawing/2014/main" id="{D2B59AC2-9FD9-F683-E604-BDA09EEDADD7}"/>
                    </a:ext>
                  </a:extLst>
                </p:cNvPr>
                <p:cNvSpPr txBox="1">
                  <a:spLocks noRot="1" noChangeAspect="1" noMove="1" noResize="1" noEditPoints="1" noAdjustHandles="1" noChangeArrowheads="1" noChangeShapeType="1" noTextEdit="1"/>
                </p:cNvSpPr>
                <p:nvPr/>
              </p:nvSpPr>
              <p:spPr>
                <a:xfrm>
                  <a:off x="5620652" y="561572"/>
                  <a:ext cx="5002994" cy="2230057"/>
                </a:xfrm>
                <a:prstGeom prst="rect">
                  <a:avLst/>
                </a:prstGeom>
                <a:blipFill>
                  <a:blip r:embed="rId3"/>
                  <a:stretch>
                    <a:fillRect/>
                  </a:stretch>
                </a:blipFill>
              </p:spPr>
              <p:txBody>
                <a:bodyPr/>
                <a:lstStyle/>
                <a:p>
                  <a:r>
                    <a:rPr lang="es-CU">
                      <a:noFill/>
                    </a:rPr>
                    <a:t> </a:t>
                  </a:r>
                </a:p>
              </p:txBody>
            </p:sp>
          </mc:Fallback>
        </mc:AlternateContent>
      </p:grpSp>
      <p:grpSp>
        <p:nvGrpSpPr>
          <p:cNvPr id="20" name="Grupo 19">
            <a:extLst>
              <a:ext uri="{FF2B5EF4-FFF2-40B4-BE49-F238E27FC236}">
                <a16:creationId xmlns:a16="http://schemas.microsoft.com/office/drawing/2014/main" id="{996DE8F8-D7A5-C580-12A6-9DF4305703AE}"/>
              </a:ext>
            </a:extLst>
          </p:cNvPr>
          <p:cNvGrpSpPr/>
          <p:nvPr/>
        </p:nvGrpSpPr>
        <p:grpSpPr>
          <a:xfrm>
            <a:off x="1573163" y="3170386"/>
            <a:ext cx="9050483" cy="2945148"/>
            <a:chOff x="1410068" y="3202953"/>
            <a:chExt cx="9050483" cy="2945148"/>
          </a:xfrm>
        </p:grpSpPr>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BC89AC24-3576-81B2-F16C-548166BDCC26}"/>
                    </a:ext>
                  </a:extLst>
                </p:cNvPr>
                <p:cNvSpPr txBox="1"/>
                <p:nvPr/>
              </p:nvSpPr>
              <p:spPr>
                <a:xfrm>
                  <a:off x="1410068" y="3235834"/>
                  <a:ext cx="1084979" cy="244881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s-ES" b="0" i="1" smtClean="0">
                                <a:latin typeface="Cambria Math" panose="02040503050406030204" pitchFamily="18" charset="0"/>
                                <a:ea typeface="Cambria Math" panose="02040503050406030204" pitchFamily="18" charset="0"/>
                              </a:rPr>
                            </m:ctrlPr>
                          </m:dPr>
                          <m:e>
                            <m:m>
                              <m:mPr>
                                <m:mcs>
                                  <m:mc>
                                    <m:mcPr>
                                      <m:count m:val="1"/>
                                      <m:mcJc m:val="center"/>
                                    </m:mcPr>
                                  </m:mc>
                                </m:mcs>
                                <m:ctrlPr>
                                  <a:rPr lang="es-ES" b="0" i="1" smtClean="0">
                                    <a:latin typeface="Cambria Math" panose="02040503050406030204" pitchFamily="18" charset="0"/>
                                    <a:ea typeface="Cambria Math" panose="02040503050406030204" pitchFamily="18" charset="0"/>
                                  </a:rPr>
                                </m:ctrlPr>
                              </m:mPr>
                              <m:mr>
                                <m:e>
                                  <m:r>
                                    <m:rPr>
                                      <m:brk m:alnAt="7"/>
                                    </m:rPr>
                                    <a:rPr lang="es-ES" b="0" i="1" smtClean="0">
                                      <a:latin typeface="Cambria Math" panose="02040503050406030204" pitchFamily="18" charset="0"/>
                                      <a:ea typeface="Cambria Math" panose="02040503050406030204" pitchFamily="18" charset="0"/>
                                    </a:rPr>
                                    <m:t>9</m:t>
                                  </m:r>
                                </m:e>
                              </m:mr>
                              <m:mr>
                                <m:e>
                                  <m:r>
                                    <a:rPr lang="es-ES" b="0" i="1" smtClean="0">
                                      <a:solidFill>
                                        <a:srgbClr val="FF0000"/>
                                      </a:solidFill>
                                      <a:latin typeface="Cambria Math" panose="02040503050406030204" pitchFamily="18" charset="0"/>
                                      <a:ea typeface="Cambria Math" panose="02040503050406030204" pitchFamily="18" charset="0"/>
                                    </a:rPr>
                                    <m:t>?</m:t>
                                  </m:r>
                                </m:e>
                              </m:mr>
                              <m:mr>
                                <m:e>
                                  <m:r>
                                    <a:rPr lang="es-ES" b="0" i="1" smtClean="0">
                                      <a:latin typeface="Cambria Math" panose="02040503050406030204" pitchFamily="18" charset="0"/>
                                      <a:ea typeface="Cambria Math" panose="02040503050406030204" pitchFamily="18" charset="0"/>
                                    </a:rPr>
                                    <m:t>16</m:t>
                                  </m:r>
                                </m:e>
                              </m:mr>
                              <m:mr>
                                <m:e>
                                  <m:r>
                                    <a:rPr lang="es-ES" b="0" i="1" smtClean="0">
                                      <a:solidFill>
                                        <a:srgbClr val="FF0000"/>
                                      </a:solidFill>
                                      <a:latin typeface="Cambria Math" panose="02040503050406030204" pitchFamily="18" charset="0"/>
                                      <a:ea typeface="Cambria Math" panose="02040503050406030204" pitchFamily="18" charset="0"/>
                                    </a:rPr>
                                    <m:t>?</m:t>
                                  </m:r>
                                </m:e>
                              </m:mr>
                              <m:mr>
                                <m:e>
                                  <m:r>
                                    <a:rPr lang="es-ES" b="0" i="1" smtClean="0">
                                      <a:latin typeface="Cambria Math" panose="02040503050406030204" pitchFamily="18" charset="0"/>
                                      <a:ea typeface="Cambria Math" panose="02040503050406030204" pitchFamily="18" charset="0"/>
                                    </a:rPr>
                                    <m:t>1</m:t>
                                  </m:r>
                                </m:e>
                              </m:mr>
                              <m:mr>
                                <m:e>
                                  <m:r>
                                    <a:rPr lang="es-ES" b="0" i="1" smtClean="0">
                                      <a:latin typeface="Cambria Math" panose="02040503050406030204" pitchFamily="18" charset="0"/>
                                      <a:ea typeface="Cambria Math" panose="02040503050406030204" pitchFamily="18" charset="0"/>
                                    </a:rPr>
                                    <m:t>4</m:t>
                                  </m:r>
                                </m:e>
                              </m:mr>
                              <m:mr>
                                <m:e>
                                  <m:r>
                                    <a:rPr lang="es-ES" b="0" i="1" smtClean="0">
                                      <a:latin typeface="Cambria Math" panose="02040503050406030204" pitchFamily="18" charset="0"/>
                                      <a:ea typeface="Cambria Math" panose="02040503050406030204" pitchFamily="18" charset="0"/>
                                    </a:rPr>
                                    <m:t>25</m:t>
                                  </m:r>
                                </m:e>
                              </m:mr>
                              <m:mr>
                                <m:e>
                                  <m:r>
                                    <a:rPr lang="es-ES" b="0" i="1" smtClean="0">
                                      <a:latin typeface="Cambria Math" panose="02040503050406030204" pitchFamily="18" charset="0"/>
                                      <a:ea typeface="Cambria Math" panose="02040503050406030204" pitchFamily="18" charset="0"/>
                                    </a:rPr>
                                    <m:t>81</m:t>
                                  </m:r>
                                </m:e>
                              </m:mr>
                              <m:mr>
                                <m:e>
                                  <m:r>
                                    <a:rPr lang="es-ES" b="0" i="1" smtClean="0">
                                      <a:latin typeface="Cambria Math" panose="02040503050406030204" pitchFamily="18" charset="0"/>
                                      <a:ea typeface="Cambria Math" panose="02040503050406030204" pitchFamily="18" charset="0"/>
                                    </a:rPr>
                                    <m:t>36</m:t>
                                  </m:r>
                                </m:e>
                              </m:mr>
                            </m:m>
                          </m:e>
                        </m:d>
                      </m:oMath>
                    </m:oMathPara>
                  </a14:m>
                  <a:endParaRPr lang="es-CU" dirty="0"/>
                </a:p>
              </p:txBody>
            </p:sp>
          </mc:Choice>
          <mc:Fallback xmlns="">
            <p:sp>
              <p:nvSpPr>
                <p:cNvPr id="8" name="CuadroTexto 7">
                  <a:extLst>
                    <a:ext uri="{FF2B5EF4-FFF2-40B4-BE49-F238E27FC236}">
                      <a16:creationId xmlns:a16="http://schemas.microsoft.com/office/drawing/2014/main" id="{BC89AC24-3576-81B2-F16C-548166BDCC26}"/>
                    </a:ext>
                  </a:extLst>
                </p:cNvPr>
                <p:cNvSpPr txBox="1">
                  <a:spLocks noRot="1" noChangeAspect="1" noMove="1" noResize="1" noEditPoints="1" noAdjustHandles="1" noChangeArrowheads="1" noChangeShapeType="1" noTextEdit="1"/>
                </p:cNvSpPr>
                <p:nvPr/>
              </p:nvSpPr>
              <p:spPr>
                <a:xfrm>
                  <a:off x="1410068" y="3235834"/>
                  <a:ext cx="1084979" cy="2448812"/>
                </a:xfrm>
                <a:prstGeom prst="rect">
                  <a:avLst/>
                </a:prstGeom>
                <a:blipFill>
                  <a:blip r:embed="rId4"/>
                  <a:stretch>
                    <a:fillRect/>
                  </a:stretch>
                </a:blipFill>
              </p:spPr>
              <p:txBody>
                <a:bodyPr/>
                <a:lstStyle/>
                <a:p>
                  <a:r>
                    <a:rPr lang="es-CU">
                      <a:noFill/>
                    </a:rPr>
                    <a:t> </a:t>
                  </a:r>
                </a:p>
              </p:txBody>
            </p:sp>
          </mc:Fallback>
        </mc:AlternateContent>
        <p:cxnSp>
          <p:nvCxnSpPr>
            <p:cNvPr id="10" name="Conector recto de flecha 9">
              <a:extLst>
                <a:ext uri="{FF2B5EF4-FFF2-40B4-BE49-F238E27FC236}">
                  <a16:creationId xmlns:a16="http://schemas.microsoft.com/office/drawing/2014/main" id="{0E147ADD-21CA-6DE3-4D28-9748FF8F6634}"/>
                </a:ext>
              </a:extLst>
            </p:cNvPr>
            <p:cNvCxnSpPr/>
            <p:nvPr/>
          </p:nvCxnSpPr>
          <p:spPr>
            <a:xfrm>
              <a:off x="2570480" y="4450080"/>
              <a:ext cx="1259840"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3C4D0F7C-A398-4BFC-4FFC-80185FF2302A}"/>
                    </a:ext>
                  </a:extLst>
                </p:cNvPr>
                <p:cNvSpPr txBox="1"/>
                <p:nvPr/>
              </p:nvSpPr>
              <p:spPr>
                <a:xfrm>
                  <a:off x="3830320" y="3202953"/>
                  <a:ext cx="1084979" cy="244881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s-ES" b="0" i="1" smtClean="0">
                                <a:latin typeface="Cambria Math" panose="02040503050406030204" pitchFamily="18" charset="0"/>
                                <a:ea typeface="Cambria Math" panose="02040503050406030204" pitchFamily="18" charset="0"/>
                              </a:rPr>
                            </m:ctrlPr>
                          </m:dPr>
                          <m:e>
                            <m:m>
                              <m:mPr>
                                <m:mcs>
                                  <m:mc>
                                    <m:mcPr>
                                      <m:count m:val="1"/>
                                      <m:mcJc m:val="center"/>
                                    </m:mcPr>
                                  </m:mc>
                                </m:mcs>
                                <m:ctrlPr>
                                  <a:rPr lang="es-ES" b="0" i="1" smtClean="0">
                                    <a:latin typeface="Cambria Math" panose="02040503050406030204" pitchFamily="18" charset="0"/>
                                    <a:ea typeface="Cambria Math" panose="02040503050406030204" pitchFamily="18" charset="0"/>
                                  </a:rPr>
                                </m:ctrlPr>
                              </m:mPr>
                              <m:mr>
                                <m:e>
                                  <m:r>
                                    <m:rPr>
                                      <m:brk m:alnAt="7"/>
                                    </m:rPr>
                                    <a:rPr lang="es-ES" b="0" i="1" smtClean="0">
                                      <a:latin typeface="Cambria Math" panose="02040503050406030204" pitchFamily="18" charset="0"/>
                                      <a:ea typeface="Cambria Math" panose="02040503050406030204" pitchFamily="18" charset="0"/>
                                    </a:rPr>
                                    <m:t>1</m:t>
                                  </m:r>
                                </m:e>
                              </m:mr>
                              <m:mr>
                                <m:e>
                                  <m:r>
                                    <a:rPr lang="es-ES" b="0" i="1" smtClean="0">
                                      <a:latin typeface="Cambria Math" panose="02040503050406030204" pitchFamily="18" charset="0"/>
                                      <a:ea typeface="Cambria Math" panose="02040503050406030204" pitchFamily="18" charset="0"/>
                                    </a:rPr>
                                    <m:t>4</m:t>
                                  </m:r>
                                </m:e>
                              </m:mr>
                              <m:mr>
                                <m:e>
                                  <m:r>
                                    <a:rPr lang="es-ES" b="0" i="1" smtClean="0">
                                      <a:latin typeface="Cambria Math" panose="02040503050406030204" pitchFamily="18" charset="0"/>
                                      <a:ea typeface="Cambria Math" panose="02040503050406030204" pitchFamily="18" charset="0"/>
                                    </a:rPr>
                                    <m:t>9</m:t>
                                  </m:r>
                                </m:e>
                              </m:mr>
                              <m:mr>
                                <m:e>
                                  <m:r>
                                    <a:rPr lang="es-ES" b="0" i="1" smtClean="0">
                                      <a:latin typeface="Cambria Math" panose="02040503050406030204" pitchFamily="18" charset="0"/>
                                      <a:ea typeface="Cambria Math" panose="02040503050406030204" pitchFamily="18" charset="0"/>
                                    </a:rPr>
                                    <m:t>16</m:t>
                                  </m:r>
                                </m:e>
                              </m:mr>
                              <m:mr>
                                <m:e>
                                  <m:r>
                                    <a:rPr lang="es-ES" b="0" i="1" smtClean="0">
                                      <a:latin typeface="Cambria Math" panose="02040503050406030204" pitchFamily="18" charset="0"/>
                                      <a:ea typeface="Cambria Math" panose="02040503050406030204" pitchFamily="18" charset="0"/>
                                    </a:rPr>
                                    <m:t>25</m:t>
                                  </m:r>
                                </m:e>
                              </m:mr>
                              <m:mr>
                                <m:e>
                                  <m:r>
                                    <a:rPr lang="es-ES" b="0" i="1" smtClean="0">
                                      <a:latin typeface="Cambria Math" panose="02040503050406030204" pitchFamily="18" charset="0"/>
                                      <a:ea typeface="Cambria Math" panose="02040503050406030204" pitchFamily="18" charset="0"/>
                                    </a:rPr>
                                    <m:t>36</m:t>
                                  </m:r>
                                </m:e>
                              </m:mr>
                              <m:mr>
                                <m:e>
                                  <m:r>
                                    <a:rPr lang="es-ES" b="0" i="1" smtClean="0">
                                      <a:solidFill>
                                        <a:srgbClr val="FF0000"/>
                                      </a:solidFill>
                                      <a:latin typeface="Cambria Math" panose="02040503050406030204" pitchFamily="18" charset="0"/>
                                      <a:ea typeface="Cambria Math" panose="02040503050406030204" pitchFamily="18" charset="0"/>
                                    </a:rPr>
                                    <m:t>?</m:t>
                                  </m:r>
                                </m:e>
                              </m:mr>
                              <m:mr>
                                <m:e>
                                  <m:r>
                                    <a:rPr lang="es-ES" b="0" i="1" smtClean="0">
                                      <a:solidFill>
                                        <a:srgbClr val="FF0000"/>
                                      </a:solidFill>
                                      <a:latin typeface="Cambria Math" panose="02040503050406030204" pitchFamily="18" charset="0"/>
                                      <a:ea typeface="Cambria Math" panose="02040503050406030204" pitchFamily="18" charset="0"/>
                                    </a:rPr>
                                    <m:t>?</m:t>
                                  </m:r>
                                </m:e>
                              </m:mr>
                              <m:mr>
                                <m:e>
                                  <m:r>
                                    <a:rPr lang="es-ES" b="0" i="1" smtClean="0">
                                      <a:latin typeface="Cambria Math" panose="02040503050406030204" pitchFamily="18" charset="0"/>
                                      <a:ea typeface="Cambria Math" panose="02040503050406030204" pitchFamily="18" charset="0"/>
                                    </a:rPr>
                                    <m:t>81</m:t>
                                  </m:r>
                                </m:e>
                              </m:mr>
                            </m:m>
                          </m:e>
                        </m:d>
                      </m:oMath>
                    </m:oMathPara>
                  </a14:m>
                  <a:endParaRPr lang="es-CU" dirty="0"/>
                </a:p>
              </p:txBody>
            </p:sp>
          </mc:Choice>
          <mc:Fallback xmlns="">
            <p:sp>
              <p:nvSpPr>
                <p:cNvPr id="11" name="CuadroTexto 10">
                  <a:extLst>
                    <a:ext uri="{FF2B5EF4-FFF2-40B4-BE49-F238E27FC236}">
                      <a16:creationId xmlns:a16="http://schemas.microsoft.com/office/drawing/2014/main" id="{3C4D0F7C-A398-4BFC-4FFC-80185FF2302A}"/>
                    </a:ext>
                  </a:extLst>
                </p:cNvPr>
                <p:cNvSpPr txBox="1">
                  <a:spLocks noRot="1" noChangeAspect="1" noMove="1" noResize="1" noEditPoints="1" noAdjustHandles="1" noChangeArrowheads="1" noChangeShapeType="1" noTextEdit="1"/>
                </p:cNvSpPr>
                <p:nvPr/>
              </p:nvSpPr>
              <p:spPr>
                <a:xfrm>
                  <a:off x="3830320" y="3202953"/>
                  <a:ext cx="1084979" cy="2448812"/>
                </a:xfrm>
                <a:prstGeom prst="rect">
                  <a:avLst/>
                </a:prstGeom>
                <a:blipFill>
                  <a:blip r:embed="rId5"/>
                  <a:stretch>
                    <a:fillRect/>
                  </a:stretch>
                </a:blipFill>
              </p:spPr>
              <p:txBody>
                <a:bodyPr/>
                <a:lstStyle/>
                <a:p>
                  <a:r>
                    <a:rPr lang="es-CU">
                      <a:noFill/>
                    </a:rPr>
                    <a:t> </a:t>
                  </a:r>
                </a:p>
              </p:txBody>
            </p:sp>
          </mc:Fallback>
        </mc:AlternateContent>
        <p:cxnSp>
          <p:nvCxnSpPr>
            <p:cNvPr id="12" name="Conector recto de flecha 11">
              <a:extLst>
                <a:ext uri="{FF2B5EF4-FFF2-40B4-BE49-F238E27FC236}">
                  <a16:creationId xmlns:a16="http://schemas.microsoft.com/office/drawing/2014/main" id="{AB92E75C-BC61-71B6-F95C-A3F6900F8AD2}"/>
                </a:ext>
              </a:extLst>
            </p:cNvPr>
            <p:cNvCxnSpPr/>
            <p:nvPr/>
          </p:nvCxnSpPr>
          <p:spPr>
            <a:xfrm>
              <a:off x="4990732" y="4482961"/>
              <a:ext cx="1259840"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D06BADC8-A7FB-4A15-99F1-1653E10D8C3A}"/>
                    </a:ext>
                  </a:extLst>
                </p:cNvPr>
                <p:cNvSpPr txBox="1"/>
                <p:nvPr/>
              </p:nvSpPr>
              <p:spPr>
                <a:xfrm>
                  <a:off x="6250572" y="3235834"/>
                  <a:ext cx="1084979" cy="244881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s-ES" b="0" i="1" smtClean="0">
                                <a:latin typeface="Cambria Math" panose="02040503050406030204" pitchFamily="18" charset="0"/>
                                <a:ea typeface="Cambria Math" panose="02040503050406030204" pitchFamily="18" charset="0"/>
                              </a:rPr>
                            </m:ctrlPr>
                          </m:dPr>
                          <m:e>
                            <m:m>
                              <m:mPr>
                                <m:mcs>
                                  <m:mc>
                                    <m:mcPr>
                                      <m:count m:val="1"/>
                                      <m:mcJc m:val="center"/>
                                    </m:mcPr>
                                  </m:mc>
                                </m:mcs>
                                <m:ctrlPr>
                                  <a:rPr lang="es-ES" b="0" i="1" smtClean="0">
                                    <a:latin typeface="Cambria Math" panose="02040503050406030204" pitchFamily="18" charset="0"/>
                                    <a:ea typeface="Cambria Math" panose="02040503050406030204" pitchFamily="18" charset="0"/>
                                  </a:rPr>
                                </m:ctrlPr>
                              </m:mPr>
                              <m:mr>
                                <m:e>
                                  <m:r>
                                    <m:rPr>
                                      <m:brk m:alnAt="7"/>
                                    </m:rPr>
                                    <a:rPr lang="es-ES" b="0" i="1" smtClean="0">
                                      <a:latin typeface="Cambria Math" panose="02040503050406030204" pitchFamily="18" charset="0"/>
                                      <a:ea typeface="Cambria Math" panose="02040503050406030204" pitchFamily="18" charset="0"/>
                                    </a:rPr>
                                    <m:t>1</m:t>
                                  </m:r>
                                </m:e>
                              </m:mr>
                              <m:mr>
                                <m:e>
                                  <m:r>
                                    <a:rPr lang="es-ES" b="0" i="1" smtClean="0">
                                      <a:latin typeface="Cambria Math" panose="02040503050406030204" pitchFamily="18" charset="0"/>
                                      <a:ea typeface="Cambria Math" panose="02040503050406030204" pitchFamily="18" charset="0"/>
                                    </a:rPr>
                                    <m:t>4</m:t>
                                  </m:r>
                                </m:e>
                              </m:mr>
                              <m:mr>
                                <m:e>
                                  <m:r>
                                    <a:rPr lang="es-ES" b="0" i="1" smtClean="0">
                                      <a:latin typeface="Cambria Math" panose="02040503050406030204" pitchFamily="18" charset="0"/>
                                      <a:ea typeface="Cambria Math" panose="02040503050406030204" pitchFamily="18" charset="0"/>
                                    </a:rPr>
                                    <m:t>9</m:t>
                                  </m:r>
                                </m:e>
                              </m:mr>
                              <m:mr>
                                <m:e>
                                  <m:r>
                                    <a:rPr lang="es-ES" b="0" i="1" smtClean="0">
                                      <a:latin typeface="Cambria Math" panose="02040503050406030204" pitchFamily="18" charset="0"/>
                                      <a:ea typeface="Cambria Math" panose="02040503050406030204" pitchFamily="18" charset="0"/>
                                    </a:rPr>
                                    <m:t>16</m:t>
                                  </m:r>
                                </m:e>
                              </m:mr>
                              <m:mr>
                                <m:e>
                                  <m:r>
                                    <a:rPr lang="es-ES" b="0" i="1" smtClean="0">
                                      <a:latin typeface="Cambria Math" panose="02040503050406030204" pitchFamily="18" charset="0"/>
                                      <a:ea typeface="Cambria Math" panose="02040503050406030204" pitchFamily="18" charset="0"/>
                                    </a:rPr>
                                    <m:t>25</m:t>
                                  </m:r>
                                </m:e>
                              </m:mr>
                              <m:mr>
                                <m:e>
                                  <m:r>
                                    <a:rPr lang="es-ES" b="0" i="1" smtClean="0">
                                      <a:latin typeface="Cambria Math" panose="02040503050406030204" pitchFamily="18" charset="0"/>
                                      <a:ea typeface="Cambria Math" panose="02040503050406030204" pitchFamily="18" charset="0"/>
                                    </a:rPr>
                                    <m:t>36</m:t>
                                  </m:r>
                                </m:e>
                              </m:mr>
                              <m:mr>
                                <m:e>
                                  <m:r>
                                    <a:rPr lang="es-ES" b="0" i="1" smtClean="0">
                                      <a:solidFill>
                                        <a:srgbClr val="FF0000"/>
                                      </a:solidFill>
                                      <a:latin typeface="Cambria Math" panose="02040503050406030204" pitchFamily="18" charset="0"/>
                                      <a:ea typeface="Cambria Math" panose="02040503050406030204" pitchFamily="18" charset="0"/>
                                    </a:rPr>
                                    <m:t>49</m:t>
                                  </m:r>
                                </m:e>
                              </m:mr>
                              <m:mr>
                                <m:e>
                                  <m:r>
                                    <a:rPr lang="es-ES" b="0" i="1" smtClean="0">
                                      <a:solidFill>
                                        <a:srgbClr val="FF0000"/>
                                      </a:solidFill>
                                      <a:latin typeface="Cambria Math" panose="02040503050406030204" pitchFamily="18" charset="0"/>
                                      <a:ea typeface="Cambria Math" panose="02040503050406030204" pitchFamily="18" charset="0"/>
                                    </a:rPr>
                                    <m:t>64</m:t>
                                  </m:r>
                                </m:e>
                              </m:mr>
                              <m:mr>
                                <m:e>
                                  <m:r>
                                    <a:rPr lang="es-ES" b="0" i="1" smtClean="0">
                                      <a:latin typeface="Cambria Math" panose="02040503050406030204" pitchFamily="18" charset="0"/>
                                      <a:ea typeface="Cambria Math" panose="02040503050406030204" pitchFamily="18" charset="0"/>
                                    </a:rPr>
                                    <m:t>81</m:t>
                                  </m:r>
                                </m:e>
                              </m:mr>
                            </m:m>
                          </m:e>
                        </m:d>
                      </m:oMath>
                    </m:oMathPara>
                  </a14:m>
                  <a:endParaRPr lang="es-CU" dirty="0"/>
                </a:p>
              </p:txBody>
            </p:sp>
          </mc:Choice>
          <mc:Fallback xmlns="">
            <p:sp>
              <p:nvSpPr>
                <p:cNvPr id="13" name="CuadroTexto 12">
                  <a:extLst>
                    <a:ext uri="{FF2B5EF4-FFF2-40B4-BE49-F238E27FC236}">
                      <a16:creationId xmlns:a16="http://schemas.microsoft.com/office/drawing/2014/main" id="{D06BADC8-A7FB-4A15-99F1-1653E10D8C3A}"/>
                    </a:ext>
                  </a:extLst>
                </p:cNvPr>
                <p:cNvSpPr txBox="1">
                  <a:spLocks noRot="1" noChangeAspect="1" noMove="1" noResize="1" noEditPoints="1" noAdjustHandles="1" noChangeArrowheads="1" noChangeShapeType="1" noTextEdit="1"/>
                </p:cNvSpPr>
                <p:nvPr/>
              </p:nvSpPr>
              <p:spPr>
                <a:xfrm>
                  <a:off x="6250572" y="3235834"/>
                  <a:ext cx="1084979" cy="2448812"/>
                </a:xfrm>
                <a:prstGeom prst="rect">
                  <a:avLst/>
                </a:prstGeom>
                <a:blipFill>
                  <a:blip r:embed="rId6"/>
                  <a:stretch>
                    <a:fillRect/>
                  </a:stretch>
                </a:blipFill>
              </p:spPr>
              <p:txBody>
                <a:bodyPr/>
                <a:lstStyle/>
                <a:p>
                  <a:r>
                    <a:rPr lang="es-CU">
                      <a:noFill/>
                    </a:rPr>
                    <a:t> </a:t>
                  </a:r>
                </a:p>
              </p:txBody>
            </p:sp>
          </mc:Fallback>
        </mc:AlternateContent>
        <p:cxnSp>
          <p:nvCxnSpPr>
            <p:cNvPr id="14" name="Conector recto de flecha 13">
              <a:extLst>
                <a:ext uri="{FF2B5EF4-FFF2-40B4-BE49-F238E27FC236}">
                  <a16:creationId xmlns:a16="http://schemas.microsoft.com/office/drawing/2014/main" id="{891D2421-6957-9770-0E71-FC9DC455CF33}"/>
                </a:ext>
              </a:extLst>
            </p:cNvPr>
            <p:cNvCxnSpPr/>
            <p:nvPr/>
          </p:nvCxnSpPr>
          <p:spPr>
            <a:xfrm>
              <a:off x="7335551" y="4505682"/>
              <a:ext cx="1259840"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CuadroTexto 14">
                  <a:extLst>
                    <a:ext uri="{FF2B5EF4-FFF2-40B4-BE49-F238E27FC236}">
                      <a16:creationId xmlns:a16="http://schemas.microsoft.com/office/drawing/2014/main" id="{8D8E7555-1C89-DAE2-E9F5-E3C94F72C86F}"/>
                    </a:ext>
                  </a:extLst>
                </p:cNvPr>
                <p:cNvSpPr txBox="1"/>
                <p:nvPr/>
              </p:nvSpPr>
              <p:spPr>
                <a:xfrm>
                  <a:off x="8595391" y="3258555"/>
                  <a:ext cx="1084979" cy="244881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s-ES" b="0" i="1" smtClean="0">
                                <a:latin typeface="Cambria Math" panose="02040503050406030204" pitchFamily="18" charset="0"/>
                                <a:ea typeface="Cambria Math" panose="02040503050406030204" pitchFamily="18" charset="0"/>
                              </a:rPr>
                            </m:ctrlPr>
                          </m:dPr>
                          <m:e>
                            <m:m>
                              <m:mPr>
                                <m:mcs>
                                  <m:mc>
                                    <m:mcPr>
                                      <m:count m:val="1"/>
                                      <m:mcJc m:val="center"/>
                                    </m:mcPr>
                                  </m:mc>
                                </m:mcs>
                                <m:ctrlPr>
                                  <a:rPr lang="es-ES" b="0" i="1" smtClean="0">
                                    <a:latin typeface="Cambria Math" panose="02040503050406030204" pitchFamily="18" charset="0"/>
                                    <a:ea typeface="Cambria Math" panose="02040503050406030204" pitchFamily="18" charset="0"/>
                                  </a:rPr>
                                </m:ctrlPr>
                              </m:mPr>
                              <m:mr>
                                <m:e>
                                  <m:r>
                                    <m:rPr>
                                      <m:brk m:alnAt="7"/>
                                    </m:rPr>
                                    <a:rPr lang="es-ES" b="0" i="1" smtClean="0">
                                      <a:latin typeface="Cambria Math" panose="02040503050406030204" pitchFamily="18" charset="0"/>
                                      <a:ea typeface="Cambria Math" panose="02040503050406030204" pitchFamily="18" charset="0"/>
                                    </a:rPr>
                                    <m:t>9</m:t>
                                  </m:r>
                                </m:e>
                              </m:mr>
                              <m:mr>
                                <m:e>
                                  <m:r>
                                    <a:rPr lang="es-ES" b="0" i="1" smtClean="0">
                                      <a:solidFill>
                                        <a:srgbClr val="FF0000"/>
                                      </a:solidFill>
                                      <a:latin typeface="Cambria Math" panose="02040503050406030204" pitchFamily="18" charset="0"/>
                                      <a:ea typeface="Cambria Math" panose="02040503050406030204" pitchFamily="18" charset="0"/>
                                    </a:rPr>
                                    <m:t>49</m:t>
                                  </m:r>
                                </m:e>
                              </m:mr>
                              <m:mr>
                                <m:e>
                                  <m:r>
                                    <a:rPr lang="es-ES" b="0" i="1" smtClean="0">
                                      <a:latin typeface="Cambria Math" panose="02040503050406030204" pitchFamily="18" charset="0"/>
                                      <a:ea typeface="Cambria Math" panose="02040503050406030204" pitchFamily="18" charset="0"/>
                                    </a:rPr>
                                    <m:t>16</m:t>
                                  </m:r>
                                </m:e>
                              </m:mr>
                              <m:mr>
                                <m:e>
                                  <m:r>
                                    <a:rPr lang="es-ES" b="0" i="1" smtClean="0">
                                      <a:solidFill>
                                        <a:srgbClr val="FF0000"/>
                                      </a:solidFill>
                                      <a:latin typeface="Cambria Math" panose="02040503050406030204" pitchFamily="18" charset="0"/>
                                      <a:ea typeface="Cambria Math" panose="02040503050406030204" pitchFamily="18" charset="0"/>
                                    </a:rPr>
                                    <m:t>64</m:t>
                                  </m:r>
                                </m:e>
                              </m:mr>
                              <m:mr>
                                <m:e>
                                  <m:r>
                                    <a:rPr lang="es-ES" b="0" i="1" smtClean="0">
                                      <a:latin typeface="Cambria Math" panose="02040503050406030204" pitchFamily="18" charset="0"/>
                                      <a:ea typeface="Cambria Math" panose="02040503050406030204" pitchFamily="18" charset="0"/>
                                    </a:rPr>
                                    <m:t>1</m:t>
                                  </m:r>
                                </m:e>
                              </m:mr>
                              <m:mr>
                                <m:e>
                                  <m:r>
                                    <a:rPr lang="es-ES" b="0" i="1" smtClean="0">
                                      <a:latin typeface="Cambria Math" panose="02040503050406030204" pitchFamily="18" charset="0"/>
                                      <a:ea typeface="Cambria Math" panose="02040503050406030204" pitchFamily="18" charset="0"/>
                                    </a:rPr>
                                    <m:t>4</m:t>
                                  </m:r>
                                </m:e>
                              </m:mr>
                              <m:mr>
                                <m:e>
                                  <m:r>
                                    <a:rPr lang="es-ES" b="0" i="1" smtClean="0">
                                      <a:latin typeface="Cambria Math" panose="02040503050406030204" pitchFamily="18" charset="0"/>
                                      <a:ea typeface="Cambria Math" panose="02040503050406030204" pitchFamily="18" charset="0"/>
                                    </a:rPr>
                                    <m:t>25</m:t>
                                  </m:r>
                                </m:e>
                              </m:mr>
                              <m:mr>
                                <m:e>
                                  <m:r>
                                    <a:rPr lang="es-ES" b="0" i="1" smtClean="0">
                                      <a:latin typeface="Cambria Math" panose="02040503050406030204" pitchFamily="18" charset="0"/>
                                      <a:ea typeface="Cambria Math" panose="02040503050406030204" pitchFamily="18" charset="0"/>
                                    </a:rPr>
                                    <m:t>81</m:t>
                                  </m:r>
                                </m:e>
                              </m:mr>
                              <m:mr>
                                <m:e>
                                  <m:r>
                                    <a:rPr lang="es-ES" b="0" i="1" smtClean="0">
                                      <a:latin typeface="Cambria Math" panose="02040503050406030204" pitchFamily="18" charset="0"/>
                                      <a:ea typeface="Cambria Math" panose="02040503050406030204" pitchFamily="18" charset="0"/>
                                    </a:rPr>
                                    <m:t>36</m:t>
                                  </m:r>
                                </m:e>
                              </m:mr>
                            </m:m>
                          </m:e>
                        </m:d>
                      </m:oMath>
                    </m:oMathPara>
                  </a14:m>
                  <a:endParaRPr lang="es-CU" dirty="0"/>
                </a:p>
              </p:txBody>
            </p:sp>
          </mc:Choice>
          <mc:Fallback xmlns="">
            <p:sp>
              <p:nvSpPr>
                <p:cNvPr id="15" name="CuadroTexto 14">
                  <a:extLst>
                    <a:ext uri="{FF2B5EF4-FFF2-40B4-BE49-F238E27FC236}">
                      <a16:creationId xmlns:a16="http://schemas.microsoft.com/office/drawing/2014/main" id="{8D8E7555-1C89-DAE2-E9F5-E3C94F72C86F}"/>
                    </a:ext>
                  </a:extLst>
                </p:cNvPr>
                <p:cNvSpPr txBox="1">
                  <a:spLocks noRot="1" noChangeAspect="1" noMove="1" noResize="1" noEditPoints="1" noAdjustHandles="1" noChangeArrowheads="1" noChangeShapeType="1" noTextEdit="1"/>
                </p:cNvSpPr>
                <p:nvPr/>
              </p:nvSpPr>
              <p:spPr>
                <a:xfrm>
                  <a:off x="8595391" y="3258555"/>
                  <a:ext cx="1084979" cy="2448812"/>
                </a:xfrm>
                <a:prstGeom prst="rect">
                  <a:avLst/>
                </a:prstGeom>
                <a:blipFill>
                  <a:blip r:embed="rId7"/>
                  <a:stretch>
                    <a:fillRect/>
                  </a:stretch>
                </a:blipFill>
              </p:spPr>
              <p:txBody>
                <a:bodyPr/>
                <a:lstStyle/>
                <a:p>
                  <a:r>
                    <a:rPr lang="es-CU">
                      <a:noFill/>
                    </a:rPr>
                    <a:t> </a:t>
                  </a:r>
                </a:p>
              </p:txBody>
            </p:sp>
          </mc:Fallback>
        </mc:AlternateContent>
        <mc:AlternateContent xmlns:mc="http://schemas.openxmlformats.org/markup-compatibility/2006" xmlns:a14="http://schemas.microsoft.com/office/drawing/2010/main">
          <mc:Choice Requires="a14">
            <p:sp>
              <p:nvSpPr>
                <p:cNvPr id="16" name="CuadroTexto 15">
                  <a:extLst>
                    <a:ext uri="{FF2B5EF4-FFF2-40B4-BE49-F238E27FC236}">
                      <a16:creationId xmlns:a16="http://schemas.microsoft.com/office/drawing/2014/main" id="{B8279DA4-AC20-B030-B833-F1A565C017C6}"/>
                    </a:ext>
                  </a:extLst>
                </p:cNvPr>
                <p:cNvSpPr txBox="1"/>
                <p:nvPr/>
              </p:nvSpPr>
              <p:spPr>
                <a:xfrm>
                  <a:off x="1868015" y="5870766"/>
                  <a:ext cx="17152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1" i="1" smtClean="0">
                            <a:solidFill>
                              <a:schemeClr val="tx1"/>
                            </a:solidFill>
                            <a:latin typeface="Cambria Math" panose="02040503050406030204" pitchFamily="18" charset="0"/>
                          </a:rPr>
                          <m:t>𝒛</m:t>
                        </m:r>
                      </m:oMath>
                    </m:oMathPara>
                  </a14:m>
                  <a:endParaRPr lang="es-CU" b="1" dirty="0">
                    <a:solidFill>
                      <a:schemeClr val="tx1"/>
                    </a:solidFill>
                  </a:endParaRPr>
                </a:p>
              </p:txBody>
            </p:sp>
          </mc:Choice>
          <mc:Fallback xmlns="">
            <p:sp>
              <p:nvSpPr>
                <p:cNvPr id="16" name="CuadroTexto 15">
                  <a:extLst>
                    <a:ext uri="{FF2B5EF4-FFF2-40B4-BE49-F238E27FC236}">
                      <a16:creationId xmlns:a16="http://schemas.microsoft.com/office/drawing/2014/main" id="{B8279DA4-AC20-B030-B833-F1A565C017C6}"/>
                    </a:ext>
                  </a:extLst>
                </p:cNvPr>
                <p:cNvSpPr txBox="1">
                  <a:spLocks noRot="1" noChangeAspect="1" noMove="1" noResize="1" noEditPoints="1" noAdjustHandles="1" noChangeArrowheads="1" noChangeShapeType="1" noTextEdit="1"/>
                </p:cNvSpPr>
                <p:nvPr/>
              </p:nvSpPr>
              <p:spPr>
                <a:xfrm>
                  <a:off x="1868015" y="5870766"/>
                  <a:ext cx="171522" cy="276999"/>
                </a:xfrm>
                <a:prstGeom prst="rect">
                  <a:avLst/>
                </a:prstGeom>
                <a:blipFill>
                  <a:blip r:embed="rId8"/>
                  <a:stretch>
                    <a:fillRect l="-21429" r="-21429"/>
                  </a:stretch>
                </a:blipFill>
              </p:spPr>
              <p:txBody>
                <a:bodyPr/>
                <a:lstStyle/>
                <a:p>
                  <a:r>
                    <a:rPr lang="es-CU">
                      <a:noFill/>
                    </a:rPr>
                    <a:t> </a:t>
                  </a:r>
                </a:p>
              </p:txBody>
            </p:sp>
          </mc:Fallback>
        </mc:AlternateContent>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CAF817AB-0B13-8F23-4786-D14EC4D7B0D6}"/>
                    </a:ext>
                  </a:extLst>
                </p:cNvPr>
                <p:cNvSpPr txBox="1"/>
                <p:nvPr/>
              </p:nvSpPr>
              <p:spPr>
                <a:xfrm>
                  <a:off x="3945801" y="5870765"/>
                  <a:ext cx="8639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𝑷𝒛</m:t>
                        </m:r>
                        <m:r>
                          <a:rPr lang="es-ES" b="1" i="1" smtClean="0">
                            <a:latin typeface="Cambria Math" panose="02040503050406030204" pitchFamily="18" charset="0"/>
                          </a:rPr>
                          <m:t>=</m:t>
                        </m:r>
                        <m:sSup>
                          <m:sSupPr>
                            <m:ctrlPr>
                              <a:rPr lang="es-ES" b="1" i="1" smtClean="0">
                                <a:latin typeface="Cambria Math" panose="02040503050406030204" pitchFamily="18" charset="0"/>
                              </a:rPr>
                            </m:ctrlPr>
                          </m:sSupPr>
                          <m:e>
                            <m:r>
                              <a:rPr lang="es-ES" b="1" i="1" smtClean="0">
                                <a:latin typeface="Cambria Math" panose="02040503050406030204" pitchFamily="18" charset="0"/>
                              </a:rPr>
                              <m:t>𝒛</m:t>
                            </m:r>
                          </m:e>
                          <m:sup>
                            <m:r>
                              <a:rPr lang="es-ES" b="0" i="1" smtClean="0">
                                <a:latin typeface="Cambria Math" panose="02040503050406030204" pitchFamily="18" charset="0"/>
                              </a:rPr>
                              <m:t>𝑝</m:t>
                            </m:r>
                          </m:sup>
                        </m:sSup>
                      </m:oMath>
                    </m:oMathPara>
                  </a14:m>
                  <a:endParaRPr lang="es-CU" b="1" dirty="0"/>
                </a:p>
              </p:txBody>
            </p:sp>
          </mc:Choice>
          <mc:Fallback xmlns="">
            <p:sp>
              <p:nvSpPr>
                <p:cNvPr id="17" name="CuadroTexto 16">
                  <a:extLst>
                    <a:ext uri="{FF2B5EF4-FFF2-40B4-BE49-F238E27FC236}">
                      <a16:creationId xmlns:a16="http://schemas.microsoft.com/office/drawing/2014/main" id="{CAF817AB-0B13-8F23-4786-D14EC4D7B0D6}"/>
                    </a:ext>
                  </a:extLst>
                </p:cNvPr>
                <p:cNvSpPr txBox="1">
                  <a:spLocks noRot="1" noChangeAspect="1" noMove="1" noResize="1" noEditPoints="1" noAdjustHandles="1" noChangeArrowheads="1" noChangeShapeType="1" noTextEdit="1"/>
                </p:cNvSpPr>
                <p:nvPr/>
              </p:nvSpPr>
              <p:spPr>
                <a:xfrm>
                  <a:off x="3945801" y="5870765"/>
                  <a:ext cx="863954" cy="276999"/>
                </a:xfrm>
                <a:prstGeom prst="rect">
                  <a:avLst/>
                </a:prstGeom>
                <a:blipFill>
                  <a:blip r:embed="rId9"/>
                  <a:stretch>
                    <a:fillRect l="-5634" r="-2817" b="-6667"/>
                  </a:stretch>
                </a:blipFill>
              </p:spPr>
              <p:txBody>
                <a:bodyPr/>
                <a:lstStyle/>
                <a:p>
                  <a:r>
                    <a:rPr lang="es-CU">
                      <a:noFill/>
                    </a:rPr>
                    <a:t> </a:t>
                  </a:r>
                </a:p>
              </p:txBody>
            </p:sp>
          </mc:Fallback>
        </mc:AlternateContent>
        <mc:AlternateContent xmlns:mc="http://schemas.openxmlformats.org/markup-compatibility/2006" xmlns:a14="http://schemas.microsoft.com/office/drawing/2010/main">
          <mc:Choice Requires="a14">
            <p:sp>
              <p:nvSpPr>
                <p:cNvPr id="18" name="CuadroTexto 17">
                  <a:extLst>
                    <a:ext uri="{FF2B5EF4-FFF2-40B4-BE49-F238E27FC236}">
                      <a16:creationId xmlns:a16="http://schemas.microsoft.com/office/drawing/2014/main" id="{4F0F36D1-5BD1-27EB-E57B-BEEE5587F014}"/>
                    </a:ext>
                  </a:extLst>
                </p:cNvPr>
                <p:cNvSpPr txBox="1"/>
                <p:nvPr/>
              </p:nvSpPr>
              <p:spPr>
                <a:xfrm>
                  <a:off x="6462457" y="5870765"/>
                  <a:ext cx="6612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𝐻</m:t>
                        </m:r>
                        <m:r>
                          <a:rPr lang="es-ES" b="0" i="1" smtClean="0">
                            <a:latin typeface="Cambria Math" panose="02040503050406030204" pitchFamily="18" charset="0"/>
                          </a:rPr>
                          <m:t>(</m:t>
                        </m:r>
                        <m:sSup>
                          <m:sSupPr>
                            <m:ctrlPr>
                              <a:rPr lang="es-ES" b="0" i="1" smtClean="0">
                                <a:latin typeface="Cambria Math" panose="02040503050406030204" pitchFamily="18" charset="0"/>
                              </a:rPr>
                            </m:ctrlPr>
                          </m:sSupPr>
                          <m:e>
                            <m:r>
                              <a:rPr lang="es-ES" b="1" i="1" smtClean="0">
                                <a:latin typeface="Cambria Math" panose="02040503050406030204" pitchFamily="18" charset="0"/>
                              </a:rPr>
                              <m:t>𝒛</m:t>
                            </m:r>
                          </m:e>
                          <m:sup>
                            <m:r>
                              <a:rPr lang="es-ES" b="0" i="1" smtClean="0">
                                <a:latin typeface="Cambria Math" panose="02040503050406030204" pitchFamily="18" charset="0"/>
                              </a:rPr>
                              <m:t>𝑝</m:t>
                            </m:r>
                          </m:sup>
                        </m:sSup>
                        <m:r>
                          <a:rPr lang="es-ES" b="0" i="1" smtClean="0">
                            <a:latin typeface="Cambria Math" panose="02040503050406030204" pitchFamily="18" charset="0"/>
                          </a:rPr>
                          <m:t>)</m:t>
                        </m:r>
                      </m:oMath>
                    </m:oMathPara>
                  </a14:m>
                  <a:endParaRPr lang="es-CU" dirty="0"/>
                </a:p>
              </p:txBody>
            </p:sp>
          </mc:Choice>
          <mc:Fallback xmlns="">
            <p:sp>
              <p:nvSpPr>
                <p:cNvPr id="18" name="CuadroTexto 17">
                  <a:extLst>
                    <a:ext uri="{FF2B5EF4-FFF2-40B4-BE49-F238E27FC236}">
                      <a16:creationId xmlns:a16="http://schemas.microsoft.com/office/drawing/2014/main" id="{4F0F36D1-5BD1-27EB-E57B-BEEE5587F014}"/>
                    </a:ext>
                  </a:extLst>
                </p:cNvPr>
                <p:cNvSpPr txBox="1">
                  <a:spLocks noRot="1" noChangeAspect="1" noMove="1" noResize="1" noEditPoints="1" noAdjustHandles="1" noChangeArrowheads="1" noChangeShapeType="1" noTextEdit="1"/>
                </p:cNvSpPr>
                <p:nvPr/>
              </p:nvSpPr>
              <p:spPr>
                <a:xfrm>
                  <a:off x="6462457" y="5870765"/>
                  <a:ext cx="661207" cy="276999"/>
                </a:xfrm>
                <a:prstGeom prst="rect">
                  <a:avLst/>
                </a:prstGeom>
                <a:blipFill>
                  <a:blip r:embed="rId10"/>
                  <a:stretch>
                    <a:fillRect l="-8333" t="-4444" r="-12963" b="-35556"/>
                  </a:stretch>
                </a:blipFill>
              </p:spPr>
              <p:txBody>
                <a:bodyPr/>
                <a:lstStyle/>
                <a:p>
                  <a:r>
                    <a:rPr lang="es-CU">
                      <a:noFill/>
                    </a:rPr>
                    <a:t> </a:t>
                  </a:r>
                </a:p>
              </p:txBody>
            </p:sp>
          </mc:Fallback>
        </mc:AlternateContent>
        <mc:AlternateContent xmlns:mc="http://schemas.openxmlformats.org/markup-compatibility/2006" xmlns:a14="http://schemas.microsoft.com/office/drawing/2010/main">
          <mc:Choice Requires="a14">
            <p:sp>
              <p:nvSpPr>
                <p:cNvPr id="19" name="CuadroTexto 18">
                  <a:extLst>
                    <a:ext uri="{FF2B5EF4-FFF2-40B4-BE49-F238E27FC236}">
                      <a16:creationId xmlns:a16="http://schemas.microsoft.com/office/drawing/2014/main" id="{BD404086-5E5E-459C-D751-BD1420C3ABA5}"/>
                    </a:ext>
                  </a:extLst>
                </p:cNvPr>
                <p:cNvSpPr txBox="1"/>
                <p:nvPr/>
              </p:nvSpPr>
              <p:spPr>
                <a:xfrm>
                  <a:off x="7815209" y="5871102"/>
                  <a:ext cx="2645342"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ES" b="0" i="1" smtClean="0">
                                <a:latin typeface="Cambria Math" panose="02040503050406030204" pitchFamily="18" charset="0"/>
                              </a:rPr>
                            </m:ctrlPr>
                          </m:sSupPr>
                          <m:e>
                            <m:r>
                              <a:rPr lang="es-ES" b="1" i="1" smtClean="0">
                                <a:latin typeface="Cambria Math" panose="02040503050406030204" pitchFamily="18" charset="0"/>
                              </a:rPr>
                              <m:t>𝑷</m:t>
                            </m:r>
                          </m:e>
                          <m:sup>
                            <m:r>
                              <a:rPr lang="es-ES" b="0" i="1" smtClean="0">
                                <a:latin typeface="Cambria Math" panose="02040503050406030204" pitchFamily="18" charset="0"/>
                              </a:rPr>
                              <m:t>−1</m:t>
                            </m:r>
                          </m:sup>
                        </m:sSup>
                        <m:r>
                          <a:rPr lang="es-ES" i="1">
                            <a:latin typeface="Cambria Math" panose="02040503050406030204" pitchFamily="18" charset="0"/>
                          </a:rPr>
                          <m:t>𝐻</m:t>
                        </m:r>
                        <m:d>
                          <m:dPr>
                            <m:ctrlPr>
                              <a:rPr lang="es-ES" i="1">
                                <a:latin typeface="Cambria Math" panose="02040503050406030204" pitchFamily="18" charset="0"/>
                              </a:rPr>
                            </m:ctrlPr>
                          </m:dPr>
                          <m:e>
                            <m:sSup>
                              <m:sSupPr>
                                <m:ctrlPr>
                                  <a:rPr lang="es-ES" i="1">
                                    <a:latin typeface="Cambria Math" panose="02040503050406030204" pitchFamily="18" charset="0"/>
                                  </a:rPr>
                                </m:ctrlPr>
                              </m:sSupPr>
                              <m:e>
                                <m:r>
                                  <a:rPr lang="es-ES" b="1" i="1" smtClean="0">
                                    <a:solidFill>
                                      <a:schemeClr val="tx1"/>
                                    </a:solidFill>
                                    <a:latin typeface="Cambria Math" panose="02040503050406030204" pitchFamily="18" charset="0"/>
                                  </a:rPr>
                                  <m:t>𝒛</m:t>
                                </m:r>
                              </m:e>
                              <m:sup>
                                <m:r>
                                  <a:rPr lang="es-ES" i="1">
                                    <a:latin typeface="Cambria Math" panose="02040503050406030204" pitchFamily="18" charset="0"/>
                                  </a:rPr>
                                  <m:t>𝑝</m:t>
                                </m:r>
                              </m:sup>
                            </m:sSup>
                          </m:e>
                        </m:d>
                        <m:r>
                          <a:rPr lang="es-ES" b="0" i="1" smtClean="0">
                            <a:latin typeface="Cambria Math" panose="02040503050406030204" pitchFamily="18" charset="0"/>
                          </a:rPr>
                          <m:t>=</m:t>
                        </m:r>
                        <m:acc>
                          <m:accPr>
                            <m:chr m:val="̂"/>
                            <m:ctrlPr>
                              <a:rPr lang="es-CU" b="1" i="1" dirty="0" smtClean="0">
                                <a:solidFill>
                                  <a:schemeClr val="tx1"/>
                                </a:solidFill>
                                <a:latin typeface="Cambria Math" panose="02040503050406030204" pitchFamily="18" charset="0"/>
                              </a:rPr>
                            </m:ctrlPr>
                          </m:accPr>
                          <m:e>
                            <m:r>
                              <a:rPr lang="es-CU" b="1" i="1" dirty="0">
                                <a:solidFill>
                                  <a:schemeClr val="tx1"/>
                                </a:solidFill>
                                <a:latin typeface="Cambria Math" panose="02040503050406030204" pitchFamily="18" charset="0"/>
                              </a:rPr>
                              <m:t>𝒚</m:t>
                            </m:r>
                          </m:e>
                        </m:acc>
                      </m:oMath>
                    </m:oMathPara>
                  </a14:m>
                  <a:endParaRPr lang="es-CU" b="1" dirty="0"/>
                </a:p>
              </p:txBody>
            </p:sp>
          </mc:Choice>
          <mc:Fallback xmlns="">
            <p:sp>
              <p:nvSpPr>
                <p:cNvPr id="19" name="CuadroTexto 18">
                  <a:extLst>
                    <a:ext uri="{FF2B5EF4-FFF2-40B4-BE49-F238E27FC236}">
                      <a16:creationId xmlns:a16="http://schemas.microsoft.com/office/drawing/2014/main" id="{BD404086-5E5E-459C-D751-BD1420C3ABA5}"/>
                    </a:ext>
                  </a:extLst>
                </p:cNvPr>
                <p:cNvSpPr txBox="1">
                  <a:spLocks noRot="1" noChangeAspect="1" noMove="1" noResize="1" noEditPoints="1" noAdjustHandles="1" noChangeArrowheads="1" noChangeShapeType="1" noTextEdit="1"/>
                </p:cNvSpPr>
                <p:nvPr/>
              </p:nvSpPr>
              <p:spPr>
                <a:xfrm>
                  <a:off x="7815209" y="5871102"/>
                  <a:ext cx="2645342" cy="276999"/>
                </a:xfrm>
                <a:prstGeom prst="rect">
                  <a:avLst/>
                </a:prstGeom>
                <a:blipFill>
                  <a:blip r:embed="rId11"/>
                  <a:stretch>
                    <a:fillRect t="-26667" b="-26667"/>
                  </a:stretch>
                </a:blipFill>
              </p:spPr>
              <p:txBody>
                <a:bodyPr/>
                <a:lstStyle/>
                <a:p>
                  <a:r>
                    <a:rPr lang="es-CU">
                      <a:noFill/>
                    </a:rPr>
                    <a:t> </a:t>
                  </a:r>
                </a:p>
              </p:txBody>
            </p:sp>
          </mc:Fallback>
        </mc:AlternateContent>
      </p:grpSp>
    </p:spTree>
    <p:extLst>
      <p:ext uri="{BB962C8B-B14F-4D97-AF65-F5344CB8AC3E}">
        <p14:creationId xmlns:p14="http://schemas.microsoft.com/office/powerpoint/2010/main" val="899629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76ED04-F1CE-49BB-A4A4-EE42C85A4818}"/>
              </a:ext>
            </a:extLst>
          </p:cNvPr>
          <p:cNvSpPr txBox="1"/>
          <p:nvPr/>
        </p:nvSpPr>
        <p:spPr>
          <a:xfrm>
            <a:off x="4448908" y="6396335"/>
            <a:ext cx="3294184" cy="461665"/>
          </a:xfrm>
          <a:prstGeom prst="rect">
            <a:avLst/>
          </a:prstGeom>
          <a:noFill/>
        </p:spPr>
        <p:txBody>
          <a:bodyPr wrap="square" rtlCol="0">
            <a:spAutoFit/>
          </a:bodyPr>
          <a:lstStyle/>
          <a:p>
            <a:pPr algn="ctr"/>
            <a:r>
              <a:rPr lang="es-ES" sz="2400" b="1" dirty="0"/>
              <a:t>ACA 2024</a:t>
            </a:r>
            <a:endParaRPr lang="de-DE" sz="2400" b="1" dirty="0"/>
          </a:p>
        </p:txBody>
      </p:sp>
      <p:pic>
        <p:nvPicPr>
          <p:cNvPr id="4" name="Picture 3">
            <a:extLst>
              <a:ext uri="{FF2B5EF4-FFF2-40B4-BE49-F238E27FC236}">
                <a16:creationId xmlns:a16="http://schemas.microsoft.com/office/drawing/2014/main" id="{3E991FB7-B838-4F70-8052-EE6F2469783C}"/>
              </a:ext>
            </a:extLst>
          </p:cNvPr>
          <p:cNvPicPr>
            <a:picLocks noChangeAspect="1"/>
          </p:cNvPicPr>
          <p:nvPr/>
        </p:nvPicPr>
        <p:blipFill>
          <a:blip r:embed="rId3"/>
          <a:stretch>
            <a:fillRect/>
          </a:stretch>
        </p:blipFill>
        <p:spPr>
          <a:xfrm>
            <a:off x="947194" y="1882386"/>
            <a:ext cx="4257675" cy="1133475"/>
          </a:xfrm>
          <a:prstGeom prst="rect">
            <a:avLst/>
          </a:prstGeom>
        </p:spPr>
      </p:pic>
      <p:sp>
        <p:nvSpPr>
          <p:cNvPr id="5" name="TextBox 4">
            <a:extLst>
              <a:ext uri="{FF2B5EF4-FFF2-40B4-BE49-F238E27FC236}">
                <a16:creationId xmlns:a16="http://schemas.microsoft.com/office/drawing/2014/main" id="{96352801-CE6A-453C-8C00-6B95587D80F2}"/>
              </a:ext>
            </a:extLst>
          </p:cNvPr>
          <p:cNvSpPr txBox="1"/>
          <p:nvPr/>
        </p:nvSpPr>
        <p:spPr>
          <a:xfrm>
            <a:off x="919201" y="1191248"/>
            <a:ext cx="5427785" cy="461665"/>
          </a:xfrm>
          <a:prstGeom prst="rect">
            <a:avLst/>
          </a:prstGeom>
          <a:noFill/>
        </p:spPr>
        <p:txBody>
          <a:bodyPr wrap="square" rtlCol="0">
            <a:spAutoFit/>
          </a:bodyPr>
          <a:lstStyle/>
          <a:p>
            <a:r>
              <a:rPr lang="es-ES" sz="2400" dirty="0" err="1"/>
              <a:t>What</a:t>
            </a:r>
            <a:r>
              <a:rPr lang="es-ES" sz="2400" dirty="0"/>
              <a:t> </a:t>
            </a:r>
            <a:r>
              <a:rPr lang="es-ES" sz="2400" dirty="0" err="1"/>
              <a:t>validates</a:t>
            </a:r>
            <a:r>
              <a:rPr lang="es-ES" sz="2400" dirty="0"/>
              <a:t> </a:t>
            </a:r>
            <a:r>
              <a:rPr lang="es-ES" sz="2400" dirty="0" err="1"/>
              <a:t>its</a:t>
            </a:r>
            <a:r>
              <a:rPr lang="es-ES" sz="2400" dirty="0"/>
              <a:t> performance?</a:t>
            </a:r>
            <a:endParaRPr lang="de-DE" sz="2400" dirty="0"/>
          </a:p>
        </p:txBody>
      </p:sp>
      <p:sp>
        <p:nvSpPr>
          <p:cNvPr id="6" name="TextBox 5">
            <a:extLst>
              <a:ext uri="{FF2B5EF4-FFF2-40B4-BE49-F238E27FC236}">
                <a16:creationId xmlns:a16="http://schemas.microsoft.com/office/drawing/2014/main" id="{66AC902B-660A-43C1-AF2C-8D72E3F56299}"/>
              </a:ext>
            </a:extLst>
          </p:cNvPr>
          <p:cNvSpPr txBox="1"/>
          <p:nvPr/>
        </p:nvSpPr>
        <p:spPr>
          <a:xfrm>
            <a:off x="919201" y="3710853"/>
            <a:ext cx="10353597" cy="830997"/>
          </a:xfrm>
          <a:prstGeom prst="rect">
            <a:avLst/>
          </a:prstGeom>
          <a:noFill/>
        </p:spPr>
        <p:txBody>
          <a:bodyPr wrap="square" rtlCol="0">
            <a:spAutoFit/>
          </a:bodyPr>
          <a:lstStyle/>
          <a:p>
            <a:r>
              <a:rPr lang="en-US" sz="2400" dirty="0"/>
              <a:t>Which smoothness operator can be used?</a:t>
            </a:r>
          </a:p>
          <a:p>
            <a:r>
              <a:rPr lang="en-US" sz="2400" dirty="0"/>
              <a:t>Piecewise </a:t>
            </a:r>
            <a:r>
              <a:rPr lang="en-US" sz="2400" dirty="0" err="1"/>
              <a:t>polinomial</a:t>
            </a:r>
            <a:r>
              <a:rPr lang="en-US" sz="2400" dirty="0"/>
              <a:t> interpolation (cubic splines)</a:t>
            </a:r>
            <a:endParaRPr lang="de-DE" sz="2400" dirty="0"/>
          </a:p>
        </p:txBody>
      </p:sp>
      <p:sp>
        <p:nvSpPr>
          <p:cNvPr id="7" name="TextBox 6">
            <a:extLst>
              <a:ext uri="{FF2B5EF4-FFF2-40B4-BE49-F238E27FC236}">
                <a16:creationId xmlns:a16="http://schemas.microsoft.com/office/drawing/2014/main" id="{2D976E49-0ACB-4C96-8151-C8D80454BD62}"/>
              </a:ext>
            </a:extLst>
          </p:cNvPr>
          <p:cNvSpPr txBox="1"/>
          <p:nvPr/>
        </p:nvSpPr>
        <p:spPr>
          <a:xfrm>
            <a:off x="947194" y="4943062"/>
            <a:ext cx="9578344" cy="830997"/>
          </a:xfrm>
          <a:prstGeom prst="rect">
            <a:avLst/>
          </a:prstGeom>
          <a:noFill/>
        </p:spPr>
        <p:txBody>
          <a:bodyPr wrap="square" rtlCol="0">
            <a:spAutoFit/>
          </a:bodyPr>
          <a:lstStyle/>
          <a:p>
            <a:r>
              <a:rPr lang="en-US" sz="2400" dirty="0"/>
              <a:t>How to obtain the P (permutation) matrix?</a:t>
            </a:r>
          </a:p>
          <a:p>
            <a:r>
              <a:rPr lang="en-US" sz="2400" dirty="0"/>
              <a:t>It is not possible a priori, it is unknown….</a:t>
            </a:r>
            <a:endParaRPr lang="de-DE" sz="2400" dirty="0"/>
          </a:p>
        </p:txBody>
      </p:sp>
      <p:sp>
        <p:nvSpPr>
          <p:cNvPr id="8" name="TextBox 7">
            <a:extLst>
              <a:ext uri="{FF2B5EF4-FFF2-40B4-BE49-F238E27FC236}">
                <a16:creationId xmlns:a16="http://schemas.microsoft.com/office/drawing/2014/main" id="{4467E2CF-3FCF-4813-8C36-784D9D6AC66C}"/>
              </a:ext>
            </a:extLst>
          </p:cNvPr>
          <p:cNvSpPr txBox="1"/>
          <p:nvPr/>
        </p:nvSpPr>
        <p:spPr>
          <a:xfrm>
            <a:off x="6197940" y="1221474"/>
            <a:ext cx="5427785" cy="461665"/>
          </a:xfrm>
          <a:prstGeom prst="rect">
            <a:avLst/>
          </a:prstGeom>
          <a:noFill/>
        </p:spPr>
        <p:txBody>
          <a:bodyPr wrap="square" rtlCol="0">
            <a:spAutoFit/>
          </a:bodyPr>
          <a:lstStyle/>
          <a:p>
            <a:r>
              <a:rPr lang="es-ES" sz="2400" dirty="0" err="1"/>
              <a:t>Smoothness</a:t>
            </a:r>
            <a:r>
              <a:rPr lang="es-ES" sz="2400" dirty="0"/>
              <a:t> </a:t>
            </a:r>
            <a:r>
              <a:rPr lang="es-ES" sz="2400" dirty="0" err="1"/>
              <a:t>of</a:t>
            </a:r>
            <a:r>
              <a:rPr lang="es-ES" sz="2400" dirty="0"/>
              <a:t> a </a:t>
            </a:r>
            <a:r>
              <a:rPr lang="es-ES" sz="2400" dirty="0" err="1"/>
              <a:t>signal</a:t>
            </a:r>
            <a:r>
              <a:rPr lang="es-ES" sz="2400" dirty="0"/>
              <a:t>?</a:t>
            </a:r>
          </a:p>
        </p:txBody>
      </p:sp>
      <p:pic>
        <p:nvPicPr>
          <p:cNvPr id="10" name="Picture 9">
            <a:extLst>
              <a:ext uri="{FF2B5EF4-FFF2-40B4-BE49-F238E27FC236}">
                <a16:creationId xmlns:a16="http://schemas.microsoft.com/office/drawing/2014/main" id="{3AD6CD5C-E998-4FB1-9C6E-EF9BBF93DCBD}"/>
              </a:ext>
            </a:extLst>
          </p:cNvPr>
          <p:cNvPicPr>
            <a:picLocks noChangeAspect="1"/>
          </p:cNvPicPr>
          <p:nvPr/>
        </p:nvPicPr>
        <p:blipFill>
          <a:blip r:embed="rId4"/>
          <a:stretch>
            <a:fillRect/>
          </a:stretch>
        </p:blipFill>
        <p:spPr>
          <a:xfrm>
            <a:off x="6096000" y="1882386"/>
            <a:ext cx="4619625" cy="1000125"/>
          </a:xfrm>
          <a:prstGeom prst="rect">
            <a:avLst/>
          </a:prstGeom>
        </p:spPr>
      </p:pic>
      <p:sp>
        <p:nvSpPr>
          <p:cNvPr id="9" name="TextBox 8">
            <a:extLst>
              <a:ext uri="{FF2B5EF4-FFF2-40B4-BE49-F238E27FC236}">
                <a16:creationId xmlns:a16="http://schemas.microsoft.com/office/drawing/2014/main" id="{4990424B-9ADB-4053-B3D6-3B948CAC8416}"/>
              </a:ext>
            </a:extLst>
          </p:cNvPr>
          <p:cNvSpPr txBox="1"/>
          <p:nvPr/>
        </p:nvSpPr>
        <p:spPr>
          <a:xfrm>
            <a:off x="2083140" y="253848"/>
            <a:ext cx="8229600" cy="523220"/>
          </a:xfrm>
          <a:prstGeom prst="rect">
            <a:avLst/>
          </a:prstGeom>
          <a:noFill/>
        </p:spPr>
        <p:txBody>
          <a:bodyPr wrap="square" rtlCol="0">
            <a:spAutoFit/>
          </a:bodyPr>
          <a:lstStyle/>
          <a:p>
            <a:pPr algn="ctr"/>
            <a:r>
              <a:rPr lang="de-DE" sz="2800" b="1" dirty="0"/>
              <a:t>QUESTIONS THAT MATTER</a:t>
            </a:r>
          </a:p>
        </p:txBody>
      </p:sp>
    </p:spTree>
    <p:extLst>
      <p:ext uri="{BB962C8B-B14F-4D97-AF65-F5344CB8AC3E}">
        <p14:creationId xmlns:p14="http://schemas.microsoft.com/office/powerpoint/2010/main" val="2099198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DA4AF8-0465-4783-A372-97EEE8ADF6B9}"/>
              </a:ext>
            </a:extLst>
          </p:cNvPr>
          <p:cNvSpPr txBox="1"/>
          <p:nvPr/>
        </p:nvSpPr>
        <p:spPr>
          <a:xfrm>
            <a:off x="4448908" y="6396335"/>
            <a:ext cx="3294184" cy="461665"/>
          </a:xfrm>
          <a:prstGeom prst="rect">
            <a:avLst/>
          </a:prstGeom>
          <a:noFill/>
        </p:spPr>
        <p:txBody>
          <a:bodyPr wrap="square" rtlCol="0">
            <a:spAutoFit/>
          </a:bodyPr>
          <a:lstStyle/>
          <a:p>
            <a:pPr algn="ctr"/>
            <a:r>
              <a:rPr lang="es-ES" sz="2400" b="1" dirty="0"/>
              <a:t>ACA 2024</a:t>
            </a:r>
            <a:endParaRPr lang="de-DE" sz="2400" b="1" dirty="0"/>
          </a:p>
        </p:txBody>
      </p:sp>
      <p:pic>
        <p:nvPicPr>
          <p:cNvPr id="5" name="Picture 4">
            <a:extLst>
              <a:ext uri="{FF2B5EF4-FFF2-40B4-BE49-F238E27FC236}">
                <a16:creationId xmlns:a16="http://schemas.microsoft.com/office/drawing/2014/main" id="{1DFD13DB-A777-40D8-9E02-C29BE37EB23A}"/>
              </a:ext>
            </a:extLst>
          </p:cNvPr>
          <p:cNvPicPr>
            <a:picLocks noChangeAspect="1"/>
          </p:cNvPicPr>
          <p:nvPr/>
        </p:nvPicPr>
        <p:blipFill>
          <a:blip r:embed="rId3"/>
          <a:stretch>
            <a:fillRect/>
          </a:stretch>
        </p:blipFill>
        <p:spPr>
          <a:xfrm>
            <a:off x="808893" y="1602705"/>
            <a:ext cx="4381500" cy="504825"/>
          </a:xfrm>
          <a:prstGeom prst="rect">
            <a:avLst/>
          </a:prstGeom>
        </p:spPr>
      </p:pic>
      <p:sp>
        <p:nvSpPr>
          <p:cNvPr id="6" name="TextBox 5">
            <a:extLst>
              <a:ext uri="{FF2B5EF4-FFF2-40B4-BE49-F238E27FC236}">
                <a16:creationId xmlns:a16="http://schemas.microsoft.com/office/drawing/2014/main" id="{587390C8-BFE1-48FE-B63B-CC4E8A7B4E2D}"/>
              </a:ext>
            </a:extLst>
          </p:cNvPr>
          <p:cNvSpPr txBox="1"/>
          <p:nvPr/>
        </p:nvSpPr>
        <p:spPr>
          <a:xfrm>
            <a:off x="808893" y="954923"/>
            <a:ext cx="9108830" cy="738664"/>
          </a:xfrm>
          <a:prstGeom prst="rect">
            <a:avLst/>
          </a:prstGeom>
          <a:noFill/>
        </p:spPr>
        <p:txBody>
          <a:bodyPr wrap="square" rtlCol="0">
            <a:spAutoFit/>
          </a:bodyPr>
          <a:lstStyle/>
          <a:p>
            <a:r>
              <a:rPr lang="es-ES" sz="2400" dirty="0" err="1"/>
              <a:t>Using</a:t>
            </a:r>
            <a:r>
              <a:rPr lang="es-ES" sz="2400" dirty="0"/>
              <a:t> </a:t>
            </a:r>
            <a:r>
              <a:rPr lang="es-ES" sz="2400" dirty="0" err="1"/>
              <a:t>the</a:t>
            </a:r>
            <a:r>
              <a:rPr lang="es-ES" sz="2400" dirty="0"/>
              <a:t> </a:t>
            </a:r>
            <a:r>
              <a:rPr lang="es-ES" sz="2400" dirty="0" err="1"/>
              <a:t>patches</a:t>
            </a:r>
            <a:endParaRPr lang="es-ES" sz="2400" dirty="0"/>
          </a:p>
          <a:p>
            <a:endParaRPr lang="es-ES" dirty="0"/>
          </a:p>
        </p:txBody>
      </p:sp>
      <p:sp>
        <p:nvSpPr>
          <p:cNvPr id="7" name="TextBox 6">
            <a:extLst>
              <a:ext uri="{FF2B5EF4-FFF2-40B4-BE49-F238E27FC236}">
                <a16:creationId xmlns:a16="http://schemas.microsoft.com/office/drawing/2014/main" id="{738D1391-664D-414D-A280-E5DA7266ADF7}"/>
              </a:ext>
            </a:extLst>
          </p:cNvPr>
          <p:cNvSpPr txBox="1"/>
          <p:nvPr/>
        </p:nvSpPr>
        <p:spPr>
          <a:xfrm>
            <a:off x="808893" y="2368591"/>
            <a:ext cx="9108830" cy="461665"/>
          </a:xfrm>
          <a:prstGeom prst="rect">
            <a:avLst/>
          </a:prstGeom>
          <a:noFill/>
        </p:spPr>
        <p:txBody>
          <a:bodyPr wrap="square" rtlCol="0">
            <a:spAutoFit/>
          </a:bodyPr>
          <a:lstStyle/>
          <a:p>
            <a:r>
              <a:rPr lang="es-ES" sz="2400" dirty="0" err="1"/>
              <a:t>Solve</a:t>
            </a:r>
            <a:r>
              <a:rPr lang="es-ES" sz="2400" dirty="0"/>
              <a:t>:</a:t>
            </a:r>
            <a:endParaRPr lang="de-DE" sz="2400" dirty="0"/>
          </a:p>
        </p:txBody>
      </p:sp>
      <p:pic>
        <p:nvPicPr>
          <p:cNvPr id="9" name="Picture 8">
            <a:extLst>
              <a:ext uri="{FF2B5EF4-FFF2-40B4-BE49-F238E27FC236}">
                <a16:creationId xmlns:a16="http://schemas.microsoft.com/office/drawing/2014/main" id="{EC01A427-248E-4912-A953-1586CBF5638B}"/>
              </a:ext>
            </a:extLst>
          </p:cNvPr>
          <p:cNvPicPr>
            <a:picLocks noChangeAspect="1"/>
          </p:cNvPicPr>
          <p:nvPr/>
        </p:nvPicPr>
        <p:blipFill>
          <a:blip r:embed="rId4"/>
          <a:stretch>
            <a:fillRect/>
          </a:stretch>
        </p:blipFill>
        <p:spPr>
          <a:xfrm>
            <a:off x="913667" y="2970459"/>
            <a:ext cx="6829425" cy="1019175"/>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6CF98F8-AC74-4561-9445-AF22F5CEA0E2}"/>
                  </a:ext>
                </a:extLst>
              </p:cNvPr>
              <p:cNvSpPr txBox="1"/>
              <p:nvPr/>
            </p:nvSpPr>
            <p:spPr>
              <a:xfrm>
                <a:off x="808893" y="4280687"/>
                <a:ext cx="9482503" cy="1107996"/>
              </a:xfrm>
              <a:prstGeom prst="rect">
                <a:avLst/>
              </a:prstGeom>
              <a:noFill/>
            </p:spPr>
            <p:txBody>
              <a:bodyPr wrap="square" rtlCol="0">
                <a:spAutoFit/>
              </a:bodyPr>
              <a:lstStyle/>
              <a:p>
                <a:pPr marL="285750" indent="-285750">
                  <a:buFont typeface="Arial" panose="020B0604020202020204" pitchFamily="34" charset="0"/>
                  <a:buChar char="•"/>
                </a:pPr>
                <a:r>
                  <a:rPr lang="de-DE" sz="2400" dirty="0"/>
                  <a:t>Let </a:t>
                </a:r>
                <a14:m>
                  <m:oMath xmlns:m="http://schemas.openxmlformats.org/officeDocument/2006/math">
                    <m:sSub>
                      <m:sSubPr>
                        <m:ctrlPr>
                          <a:rPr lang="es-ES" sz="2400" i="1" smtClean="0">
                            <a:latin typeface="Cambria Math" panose="02040503050406030204" pitchFamily="18" charset="0"/>
                          </a:rPr>
                        </m:ctrlPr>
                      </m:sSubPr>
                      <m:e>
                        <m:r>
                          <a:rPr lang="es-ES" sz="2400" b="0" i="1" smtClean="0">
                            <a:latin typeface="Cambria Math" panose="02040503050406030204" pitchFamily="18" charset="0"/>
                          </a:rPr>
                          <m:t>𝐺</m:t>
                        </m:r>
                      </m:e>
                      <m:sub>
                        <m:r>
                          <a:rPr lang="es-ES" sz="2400" b="0" i="1" smtClean="0">
                            <a:latin typeface="Cambria Math" panose="02040503050406030204" pitchFamily="18" charset="0"/>
                          </a:rPr>
                          <m:t>𝑥</m:t>
                        </m:r>
                      </m:sub>
                    </m:sSub>
                    <m:d>
                      <m:dPr>
                        <m:ctrlPr>
                          <a:rPr lang="es-ES" sz="2400" b="0" i="1" smtClean="0">
                            <a:latin typeface="Cambria Math" panose="02040503050406030204" pitchFamily="18" charset="0"/>
                          </a:rPr>
                        </m:ctrlPr>
                      </m:dPr>
                      <m:e>
                        <m:r>
                          <a:rPr lang="es-ES" sz="2400" b="0" i="1" smtClean="0">
                            <a:latin typeface="Cambria Math" panose="02040503050406030204" pitchFamily="18" charset="0"/>
                          </a:rPr>
                          <m:t>𝑉</m:t>
                        </m:r>
                        <m:r>
                          <a:rPr lang="es-ES" sz="2400" b="0" i="1" smtClean="0">
                            <a:latin typeface="Cambria Math" panose="02040503050406030204" pitchFamily="18" charset="0"/>
                          </a:rPr>
                          <m:t>,</m:t>
                        </m:r>
                        <m:r>
                          <a:rPr lang="es-ES" sz="2400" b="0" i="1" smtClean="0">
                            <a:latin typeface="Cambria Math" panose="02040503050406030204" pitchFamily="18" charset="0"/>
                          </a:rPr>
                          <m:t>𝐸</m:t>
                        </m:r>
                        <m:r>
                          <a:rPr lang="es-ES" sz="2400" b="0" i="1" smtClean="0">
                            <a:latin typeface="Cambria Math" panose="02040503050406030204" pitchFamily="18" charset="0"/>
                          </a:rPr>
                          <m:t>,</m:t>
                        </m:r>
                        <m:r>
                          <a:rPr lang="es-ES" sz="2400" b="0" i="1" smtClean="0">
                            <a:latin typeface="Cambria Math" panose="02040503050406030204" pitchFamily="18" charset="0"/>
                          </a:rPr>
                          <m:t>𝑓</m:t>
                        </m:r>
                      </m:e>
                    </m:d>
                    <m:r>
                      <a:rPr lang="es-ES" sz="2400" b="0" i="1" smtClean="0">
                        <a:latin typeface="Cambria Math" panose="02040503050406030204" pitchFamily="18" charset="0"/>
                      </a:rPr>
                      <m:t> </m:t>
                    </m:r>
                  </m:oMath>
                </a14:m>
                <a:r>
                  <a:rPr lang="de-DE" sz="2400" dirty="0"/>
                  <a:t>be a complete weighted graph such that </a:t>
                </a:r>
                <a14:m>
                  <m:oMath xmlns:m="http://schemas.openxmlformats.org/officeDocument/2006/math">
                    <m:r>
                      <a:rPr lang="es-ES" sz="2400" i="1">
                        <a:latin typeface="Cambria Math" panose="02040503050406030204" pitchFamily="18" charset="0"/>
                      </a:rPr>
                      <m:t>𝑉</m:t>
                    </m:r>
                    <m:r>
                      <a:rPr lang="es-ES" sz="2400" i="1">
                        <a:latin typeface="Cambria Math" panose="02040503050406030204" pitchFamily="18" charset="0"/>
                      </a:rPr>
                      <m:t>=</m:t>
                    </m:r>
                    <m:d>
                      <m:dPr>
                        <m:begChr m:val="{"/>
                        <m:endChr m:val="}"/>
                        <m:ctrlPr>
                          <a:rPr lang="es-ES" sz="2400" i="1">
                            <a:latin typeface="Cambria Math" panose="02040503050406030204" pitchFamily="18" charset="0"/>
                          </a:rPr>
                        </m:ctrlPr>
                      </m:dPr>
                      <m:e>
                        <m:sSub>
                          <m:sSubPr>
                            <m:ctrlPr>
                              <a:rPr lang="es-ES" sz="2400" i="1">
                                <a:latin typeface="Cambria Math" panose="02040503050406030204" pitchFamily="18" charset="0"/>
                              </a:rPr>
                            </m:ctrlPr>
                          </m:sSubPr>
                          <m:e>
                            <m:r>
                              <a:rPr lang="es-ES" sz="2400" i="1">
                                <a:latin typeface="Cambria Math" panose="02040503050406030204" pitchFamily="18" charset="0"/>
                              </a:rPr>
                              <m:t>𝑥</m:t>
                            </m:r>
                          </m:e>
                          <m:sub>
                            <m:r>
                              <a:rPr lang="es-ES" sz="2400" i="1">
                                <a:latin typeface="Cambria Math" panose="02040503050406030204" pitchFamily="18" charset="0"/>
                              </a:rPr>
                              <m:t>𝑖</m:t>
                            </m:r>
                          </m:sub>
                        </m:sSub>
                      </m:e>
                    </m:d>
                    <m:r>
                      <a:rPr lang="es-ES" sz="2400" i="1">
                        <a:latin typeface="Cambria Math" panose="02040503050406030204" pitchFamily="18" charset="0"/>
                      </a:rPr>
                      <m:t> </m:t>
                    </m:r>
                  </m:oMath>
                </a14:m>
                <a:endParaRPr lang="de-DE" sz="2400" dirty="0"/>
              </a:p>
              <a:p>
                <a:pPr marL="285750" indent="-285750">
                  <a:buFont typeface="Arial" panose="020B0604020202020204" pitchFamily="34" charset="0"/>
                  <a:buChar char="•"/>
                </a:pPr>
                <a:r>
                  <a:rPr lang="de-DE" sz="2400" dirty="0"/>
                  <a:t>The edge </a:t>
                </a:r>
                <a14:m>
                  <m:oMath xmlns:m="http://schemas.openxmlformats.org/officeDocument/2006/math">
                    <m:sSub>
                      <m:sSubPr>
                        <m:ctrlPr>
                          <a:rPr lang="de-DE" sz="2400" i="1" smtClean="0">
                            <a:latin typeface="Cambria Math" panose="02040503050406030204" pitchFamily="18" charset="0"/>
                          </a:rPr>
                        </m:ctrlPr>
                      </m:sSubPr>
                      <m:e>
                        <m:r>
                          <a:rPr lang="es-ES" sz="2400" b="0" i="1" smtClean="0">
                            <a:latin typeface="Cambria Math" panose="02040503050406030204" pitchFamily="18" charset="0"/>
                          </a:rPr>
                          <m:t>𝑥</m:t>
                        </m:r>
                      </m:e>
                      <m:sub>
                        <m:r>
                          <a:rPr lang="es-ES" sz="2400" b="0" i="1" smtClean="0">
                            <a:latin typeface="Cambria Math" panose="02040503050406030204" pitchFamily="18" charset="0"/>
                          </a:rPr>
                          <m:t>𝑎</m:t>
                        </m:r>
                      </m:sub>
                    </m:sSub>
                  </m:oMath>
                </a14:m>
                <a:r>
                  <a:rPr lang="de-DE" sz="2400" dirty="0"/>
                  <a:t> </a:t>
                </a:r>
                <a14:m>
                  <m:oMath xmlns:m="http://schemas.openxmlformats.org/officeDocument/2006/math">
                    <m:sSub>
                      <m:sSubPr>
                        <m:ctrlPr>
                          <a:rPr lang="de-DE" sz="2400" i="1">
                            <a:latin typeface="Cambria Math" panose="02040503050406030204" pitchFamily="18" charset="0"/>
                          </a:rPr>
                        </m:ctrlPr>
                      </m:sSubPr>
                      <m:e>
                        <m:r>
                          <a:rPr lang="es-ES" sz="2400" i="1">
                            <a:latin typeface="Cambria Math" panose="02040503050406030204" pitchFamily="18" charset="0"/>
                          </a:rPr>
                          <m:t>                    </m:t>
                        </m:r>
                        <m:r>
                          <a:rPr lang="es-ES" sz="2400" i="1">
                            <a:latin typeface="Cambria Math" panose="02040503050406030204" pitchFamily="18" charset="0"/>
                          </a:rPr>
                          <m:t>𝑥</m:t>
                        </m:r>
                      </m:e>
                      <m:sub>
                        <m:r>
                          <a:rPr lang="es-ES" sz="2400" i="1">
                            <a:latin typeface="Cambria Math" panose="02040503050406030204" pitchFamily="18" charset="0"/>
                          </a:rPr>
                          <m:t>𝑏</m:t>
                        </m:r>
                      </m:sub>
                    </m:sSub>
                  </m:oMath>
                </a14:m>
                <a:r>
                  <a:rPr lang="de-DE" sz="2400" dirty="0"/>
                  <a:t>  has weight </a:t>
                </a:r>
                <a14:m>
                  <m:oMath xmlns:m="http://schemas.openxmlformats.org/officeDocument/2006/math">
                    <m:r>
                      <a:rPr lang="de-DE" sz="2400" i="1">
                        <a:latin typeface="Cambria Math" panose="02040503050406030204" pitchFamily="18" charset="0"/>
                        <a:ea typeface="Cambria Math" panose="02040503050406030204" pitchFamily="18" charset="0"/>
                      </a:rPr>
                      <m:t>𝜔</m:t>
                    </m:r>
                    <m:r>
                      <a:rPr lang="es-ES" sz="2400" i="1">
                        <a:latin typeface="Cambria Math" panose="02040503050406030204" pitchFamily="18" charset="0"/>
                        <a:ea typeface="Cambria Math" panose="02040503050406030204" pitchFamily="18" charset="0"/>
                      </a:rPr>
                      <m:t>(</m:t>
                    </m:r>
                    <m:sSub>
                      <m:sSubPr>
                        <m:ctrlPr>
                          <a:rPr lang="de-DE" sz="2400" i="1">
                            <a:latin typeface="Cambria Math" panose="02040503050406030204" pitchFamily="18" charset="0"/>
                          </a:rPr>
                        </m:ctrlPr>
                      </m:sSubPr>
                      <m:e>
                        <m:r>
                          <a:rPr lang="es-ES" sz="2400" i="1">
                            <a:latin typeface="Cambria Math" panose="02040503050406030204" pitchFamily="18" charset="0"/>
                          </a:rPr>
                          <m:t>𝑥</m:t>
                        </m:r>
                      </m:e>
                      <m:sub>
                        <m:r>
                          <a:rPr lang="es-ES" sz="2400" i="1">
                            <a:latin typeface="Cambria Math" panose="02040503050406030204" pitchFamily="18" charset="0"/>
                          </a:rPr>
                          <m:t>𝑎</m:t>
                        </m:r>
                      </m:sub>
                    </m:sSub>
                  </m:oMath>
                </a14:m>
                <a:r>
                  <a:rPr lang="de-DE" sz="2400" dirty="0"/>
                  <a:t>, </a:t>
                </a:r>
                <a14:m>
                  <m:oMath xmlns:m="http://schemas.openxmlformats.org/officeDocument/2006/math">
                    <m:sSub>
                      <m:sSubPr>
                        <m:ctrlPr>
                          <a:rPr lang="de-DE" sz="2400" i="1">
                            <a:latin typeface="Cambria Math" panose="02040503050406030204" pitchFamily="18" charset="0"/>
                          </a:rPr>
                        </m:ctrlPr>
                      </m:sSubPr>
                      <m:e>
                        <m:r>
                          <a:rPr lang="es-ES" sz="2400" i="1">
                            <a:latin typeface="Cambria Math" panose="02040503050406030204" pitchFamily="18" charset="0"/>
                          </a:rPr>
                          <m:t>𝑥</m:t>
                        </m:r>
                      </m:e>
                      <m:sub>
                        <m:r>
                          <a:rPr lang="es-ES" sz="2400" i="1">
                            <a:latin typeface="Cambria Math" panose="02040503050406030204" pitchFamily="18" charset="0"/>
                          </a:rPr>
                          <m:t>𝑏</m:t>
                        </m:r>
                      </m:sub>
                    </m:sSub>
                  </m:oMath>
                </a14:m>
                <a:r>
                  <a:rPr lang="de-DE" sz="2400" dirty="0"/>
                  <a:t>), f=</a:t>
                </a:r>
                <a14:m>
                  <m:oMath xmlns:m="http://schemas.openxmlformats.org/officeDocument/2006/math">
                    <m:r>
                      <a:rPr lang="de-DE" sz="2400" i="1">
                        <a:latin typeface="Cambria Math" panose="02040503050406030204" pitchFamily="18" charset="0"/>
                        <a:ea typeface="Cambria Math" panose="02040503050406030204" pitchFamily="18" charset="0"/>
                      </a:rPr>
                      <m:t>𝜔</m:t>
                    </m:r>
                  </m:oMath>
                </a14:m>
                <a:endParaRPr lang="de-DE" sz="2400" dirty="0"/>
              </a:p>
              <a:p>
                <a:endParaRPr lang="de-DE" dirty="0"/>
              </a:p>
            </p:txBody>
          </p:sp>
        </mc:Choice>
        <mc:Fallback xmlns="">
          <p:sp>
            <p:nvSpPr>
              <p:cNvPr id="11" name="TextBox 10">
                <a:extLst>
                  <a:ext uri="{FF2B5EF4-FFF2-40B4-BE49-F238E27FC236}">
                    <a16:creationId xmlns:a16="http://schemas.microsoft.com/office/drawing/2014/main" id="{B6CF98F8-AC74-4561-9445-AF22F5CEA0E2}"/>
                  </a:ext>
                </a:extLst>
              </p:cNvPr>
              <p:cNvSpPr txBox="1">
                <a:spLocks noRot="1" noChangeAspect="1" noMove="1" noResize="1" noEditPoints="1" noAdjustHandles="1" noChangeArrowheads="1" noChangeShapeType="1" noTextEdit="1"/>
              </p:cNvSpPr>
              <p:nvPr/>
            </p:nvSpPr>
            <p:spPr>
              <a:xfrm>
                <a:off x="808893" y="4280687"/>
                <a:ext cx="9482503" cy="1107996"/>
              </a:xfrm>
              <a:prstGeom prst="rect">
                <a:avLst/>
              </a:prstGeom>
              <a:blipFill>
                <a:blip r:embed="rId5"/>
                <a:stretch>
                  <a:fillRect l="-900" t="-4396"/>
                </a:stretch>
              </a:blipFill>
            </p:spPr>
            <p:txBody>
              <a:bodyPr/>
              <a:lstStyle/>
              <a:p>
                <a:r>
                  <a:rPr lang="de-DE">
                    <a:noFill/>
                  </a:rPr>
                  <a:t> </a:t>
                </a:r>
              </a:p>
            </p:txBody>
          </p:sp>
        </mc:Fallback>
      </mc:AlternateContent>
      <p:cxnSp>
        <p:nvCxnSpPr>
          <p:cNvPr id="13" name="Straight Arrow Connector 12">
            <a:extLst>
              <a:ext uri="{FF2B5EF4-FFF2-40B4-BE49-F238E27FC236}">
                <a16:creationId xmlns:a16="http://schemas.microsoft.com/office/drawing/2014/main" id="{AC2AD088-40CD-499F-8D9C-3E30AFEAE490}"/>
              </a:ext>
            </a:extLst>
          </p:cNvPr>
          <p:cNvCxnSpPr>
            <a:cxnSpLocks/>
          </p:cNvCxnSpPr>
          <p:nvPr/>
        </p:nvCxnSpPr>
        <p:spPr>
          <a:xfrm>
            <a:off x="2828320" y="4926126"/>
            <a:ext cx="114733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678823B-6381-4B07-AAD4-BD02DC88052E}"/>
                  </a:ext>
                </a:extLst>
              </p:cNvPr>
              <p:cNvSpPr txBox="1"/>
              <p:nvPr/>
            </p:nvSpPr>
            <p:spPr>
              <a:xfrm>
                <a:off x="808893" y="5388683"/>
                <a:ext cx="9108830" cy="461665"/>
              </a:xfrm>
              <a:prstGeom prst="rect">
                <a:avLst/>
              </a:prstGeom>
              <a:noFill/>
            </p:spPr>
            <p:txBody>
              <a:bodyPr wrap="square" rtlCol="0">
                <a:spAutoFit/>
              </a:bodyPr>
              <a:lstStyle/>
              <a:p>
                <a:r>
                  <a:rPr lang="es-ES" sz="2400" dirty="0" err="1"/>
                  <a:t>Solve</a:t>
                </a:r>
                <a:r>
                  <a:rPr lang="es-ES" sz="2400" dirty="0"/>
                  <a:t>: </a:t>
                </a:r>
                <a:r>
                  <a:rPr lang="es-ES" sz="2400" dirty="0" err="1"/>
                  <a:t>Variant</a:t>
                </a:r>
                <a:r>
                  <a:rPr lang="es-ES" sz="2400" dirty="0"/>
                  <a:t> </a:t>
                </a:r>
                <a:r>
                  <a:rPr lang="es-ES" sz="2400" dirty="0" err="1"/>
                  <a:t>of</a:t>
                </a:r>
                <a:r>
                  <a:rPr lang="es-ES" sz="2400" dirty="0"/>
                  <a:t> TSP (Travelling </a:t>
                </a:r>
                <a:r>
                  <a:rPr lang="es-ES" sz="2400" dirty="0" err="1"/>
                  <a:t>Salesman</a:t>
                </a:r>
                <a:r>
                  <a:rPr lang="es-ES" sz="2400" dirty="0"/>
                  <a:t> </a:t>
                </a:r>
                <a:r>
                  <a:rPr lang="es-ES" sz="2400" dirty="0" err="1"/>
                  <a:t>Problem</a:t>
                </a:r>
                <a:r>
                  <a:rPr lang="es-ES" sz="2400" dirty="0"/>
                  <a:t>) in </a:t>
                </a:r>
                <a14:m>
                  <m:oMath xmlns:m="http://schemas.openxmlformats.org/officeDocument/2006/math">
                    <m:sSub>
                      <m:sSubPr>
                        <m:ctrlPr>
                          <a:rPr lang="es-ES" sz="2400" i="1" smtClean="0">
                            <a:latin typeface="Cambria Math" panose="02040503050406030204" pitchFamily="18" charset="0"/>
                          </a:rPr>
                        </m:ctrlPr>
                      </m:sSubPr>
                      <m:e>
                        <m:r>
                          <a:rPr lang="es-ES" sz="2400" b="0" i="1" smtClean="0">
                            <a:latin typeface="Cambria Math" panose="02040503050406030204" pitchFamily="18" charset="0"/>
                          </a:rPr>
                          <m:t>𝐺</m:t>
                        </m:r>
                      </m:e>
                      <m:sub>
                        <m:r>
                          <a:rPr lang="es-ES" sz="2400" b="0" i="1" smtClean="0">
                            <a:latin typeface="Cambria Math" panose="02040503050406030204" pitchFamily="18" charset="0"/>
                          </a:rPr>
                          <m:t>𝑥</m:t>
                        </m:r>
                      </m:sub>
                    </m:sSub>
                  </m:oMath>
                </a14:m>
                <a:endParaRPr lang="de-DE" sz="2400" dirty="0"/>
              </a:p>
            </p:txBody>
          </p:sp>
        </mc:Choice>
        <mc:Fallback xmlns="">
          <p:sp>
            <p:nvSpPr>
              <p:cNvPr id="14" name="TextBox 13">
                <a:extLst>
                  <a:ext uri="{FF2B5EF4-FFF2-40B4-BE49-F238E27FC236}">
                    <a16:creationId xmlns:a16="http://schemas.microsoft.com/office/drawing/2014/main" id="{D678823B-6381-4B07-AAD4-BD02DC88052E}"/>
                  </a:ext>
                </a:extLst>
              </p:cNvPr>
              <p:cNvSpPr txBox="1">
                <a:spLocks noRot="1" noChangeAspect="1" noMove="1" noResize="1" noEditPoints="1" noAdjustHandles="1" noChangeArrowheads="1" noChangeShapeType="1" noTextEdit="1"/>
              </p:cNvSpPr>
              <p:nvPr/>
            </p:nvSpPr>
            <p:spPr>
              <a:xfrm>
                <a:off x="808893" y="5388683"/>
                <a:ext cx="9108830" cy="461665"/>
              </a:xfrm>
              <a:prstGeom prst="rect">
                <a:avLst/>
              </a:prstGeom>
              <a:blipFill>
                <a:blip r:embed="rId6"/>
                <a:stretch>
                  <a:fillRect l="-1071" t="-10526" b="-28947"/>
                </a:stretch>
              </a:blipFill>
            </p:spPr>
            <p:txBody>
              <a:bodyPr/>
              <a:lstStyle/>
              <a:p>
                <a:r>
                  <a:rPr lang="de-DE">
                    <a:noFill/>
                  </a:rPr>
                  <a:t> </a:t>
                </a:r>
              </a:p>
            </p:txBody>
          </p:sp>
        </mc:Fallback>
      </mc:AlternateContent>
      <p:sp>
        <p:nvSpPr>
          <p:cNvPr id="12" name="TextBox 11">
            <a:extLst>
              <a:ext uri="{FF2B5EF4-FFF2-40B4-BE49-F238E27FC236}">
                <a16:creationId xmlns:a16="http://schemas.microsoft.com/office/drawing/2014/main" id="{DFD57D58-BD61-4707-9536-DC633933D861}"/>
              </a:ext>
            </a:extLst>
          </p:cNvPr>
          <p:cNvSpPr txBox="1"/>
          <p:nvPr/>
        </p:nvSpPr>
        <p:spPr>
          <a:xfrm>
            <a:off x="2083140" y="253848"/>
            <a:ext cx="8229600" cy="954107"/>
          </a:xfrm>
          <a:prstGeom prst="rect">
            <a:avLst/>
          </a:prstGeom>
          <a:noFill/>
        </p:spPr>
        <p:txBody>
          <a:bodyPr wrap="square" rtlCol="0">
            <a:spAutoFit/>
          </a:bodyPr>
          <a:lstStyle/>
          <a:p>
            <a:pPr algn="ctr"/>
            <a:r>
              <a:rPr lang="en-US" sz="2800" b="1" dirty="0"/>
              <a:t>HOW TO OBTAIN THE P MATRIX?</a:t>
            </a:r>
          </a:p>
          <a:p>
            <a:pPr algn="ctr"/>
            <a:endParaRPr lang="en-US" sz="2800" b="1" dirty="0"/>
          </a:p>
        </p:txBody>
      </p:sp>
    </p:spTree>
    <p:extLst>
      <p:ext uri="{BB962C8B-B14F-4D97-AF65-F5344CB8AC3E}">
        <p14:creationId xmlns:p14="http://schemas.microsoft.com/office/powerpoint/2010/main" val="1400499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586B08-149A-41C4-B04E-671100154495}"/>
              </a:ext>
            </a:extLst>
          </p:cNvPr>
          <p:cNvSpPr txBox="1"/>
          <p:nvPr/>
        </p:nvSpPr>
        <p:spPr>
          <a:xfrm>
            <a:off x="4448908" y="6396335"/>
            <a:ext cx="3294184" cy="461665"/>
          </a:xfrm>
          <a:prstGeom prst="rect">
            <a:avLst/>
          </a:prstGeom>
          <a:noFill/>
        </p:spPr>
        <p:txBody>
          <a:bodyPr wrap="square" rtlCol="0">
            <a:spAutoFit/>
          </a:bodyPr>
          <a:lstStyle/>
          <a:p>
            <a:pPr algn="ctr"/>
            <a:r>
              <a:rPr lang="es-ES" sz="2400" b="1" dirty="0"/>
              <a:t>ACA 2024</a:t>
            </a:r>
            <a:endParaRPr lang="de-DE" sz="2400" b="1" dirty="0"/>
          </a:p>
        </p:txBody>
      </p:sp>
      <p:pic>
        <p:nvPicPr>
          <p:cNvPr id="4" name="Picture 3">
            <a:extLst>
              <a:ext uri="{FF2B5EF4-FFF2-40B4-BE49-F238E27FC236}">
                <a16:creationId xmlns:a16="http://schemas.microsoft.com/office/drawing/2014/main" id="{9D2B6579-A844-4DB6-B27D-E2D09425ACDB}"/>
              </a:ext>
            </a:extLst>
          </p:cNvPr>
          <p:cNvPicPr>
            <a:picLocks noChangeAspect="1"/>
          </p:cNvPicPr>
          <p:nvPr/>
        </p:nvPicPr>
        <p:blipFill>
          <a:blip r:embed="rId2"/>
          <a:stretch>
            <a:fillRect/>
          </a:stretch>
        </p:blipFill>
        <p:spPr>
          <a:xfrm>
            <a:off x="2275741" y="293809"/>
            <a:ext cx="9025304" cy="5825636"/>
          </a:xfrm>
          <a:prstGeom prst="rect">
            <a:avLst/>
          </a:prstGeom>
        </p:spPr>
      </p:pic>
      <p:sp>
        <p:nvSpPr>
          <p:cNvPr id="5" name="TextBox 4">
            <a:extLst>
              <a:ext uri="{FF2B5EF4-FFF2-40B4-BE49-F238E27FC236}">
                <a16:creationId xmlns:a16="http://schemas.microsoft.com/office/drawing/2014/main" id="{F9AEA545-52E2-4568-8735-F028A1D840B9}"/>
              </a:ext>
            </a:extLst>
          </p:cNvPr>
          <p:cNvSpPr txBox="1"/>
          <p:nvPr/>
        </p:nvSpPr>
        <p:spPr>
          <a:xfrm>
            <a:off x="235162" y="2264593"/>
            <a:ext cx="1987317" cy="830997"/>
          </a:xfrm>
          <a:prstGeom prst="rect">
            <a:avLst/>
          </a:prstGeom>
          <a:noFill/>
        </p:spPr>
        <p:txBody>
          <a:bodyPr wrap="square" rtlCol="0">
            <a:spAutoFit/>
          </a:bodyPr>
          <a:lstStyle/>
          <a:p>
            <a:pPr algn="ctr"/>
            <a:r>
              <a:rPr lang="es-ES" sz="2400" b="1" dirty="0"/>
              <a:t>SOLVING THE TSP PROBLEM</a:t>
            </a:r>
            <a:endParaRPr lang="de-DE" sz="2400" b="1" dirty="0"/>
          </a:p>
        </p:txBody>
      </p:sp>
    </p:spTree>
    <p:extLst>
      <p:ext uri="{BB962C8B-B14F-4D97-AF65-F5344CB8AC3E}">
        <p14:creationId xmlns:p14="http://schemas.microsoft.com/office/powerpoint/2010/main" val="218078572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127</TotalTime>
  <Words>2391</Words>
  <Application>Microsoft Office PowerPoint</Application>
  <PresentationFormat>Panorámica</PresentationFormat>
  <Paragraphs>269</Paragraphs>
  <Slides>23</Slides>
  <Notes>7</Notes>
  <HiddenSlides>0</HiddenSlides>
  <MMClips>0</MMClips>
  <ScaleCrop>false</ScaleCrop>
  <HeadingPairs>
    <vt:vector size="6" baseType="variant">
      <vt:variant>
        <vt:lpstr>Fuentes usadas</vt:lpstr>
      </vt:variant>
      <vt:variant>
        <vt:i4>12</vt:i4>
      </vt:variant>
      <vt:variant>
        <vt:lpstr>Tema</vt:lpstr>
      </vt:variant>
      <vt:variant>
        <vt:i4>1</vt:i4>
      </vt:variant>
      <vt:variant>
        <vt:lpstr>Títulos de diapositiva</vt:lpstr>
      </vt:variant>
      <vt:variant>
        <vt:i4>23</vt:i4>
      </vt:variant>
    </vt:vector>
  </HeadingPairs>
  <TitlesOfParts>
    <vt:vector size="36" baseType="lpstr">
      <vt:lpstr>-apple-system</vt:lpstr>
      <vt:lpstr>Arial</vt:lpstr>
      <vt:lpstr>Calibri</vt:lpstr>
      <vt:lpstr>Calibri Light</vt:lpstr>
      <vt:lpstr>Cambria Math</vt:lpstr>
      <vt:lpstr>CMBX10</vt:lpstr>
      <vt:lpstr>CMBX12</vt:lpstr>
      <vt:lpstr>CMSS10</vt:lpstr>
      <vt:lpstr>CMSSI10</vt:lpstr>
      <vt:lpstr>CMTI12</vt:lpstr>
      <vt:lpstr>LMRoman12-Regular</vt:lpstr>
      <vt:lpstr>Symbol</vt:lpstr>
      <vt:lpstr>Retrospect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dc:creator>
  <cp:lastModifiedBy>Manuel Vilas</cp:lastModifiedBy>
  <cp:revision>13</cp:revision>
  <dcterms:created xsi:type="dcterms:W3CDTF">2024-06-24T01:25:12Z</dcterms:created>
  <dcterms:modified xsi:type="dcterms:W3CDTF">2024-06-25T14:46:56Z</dcterms:modified>
</cp:coreProperties>
</file>