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0" r:id="rId9"/>
    <p:sldId id="271" r:id="rId10"/>
    <p:sldId id="263" r:id="rId11"/>
    <p:sldId id="260" r:id="rId12"/>
    <p:sldId id="261" r:id="rId13"/>
    <p:sldId id="264" r:id="rId14"/>
    <p:sldId id="266" r:id="rId15"/>
    <p:sldId id="267" r:id="rId16"/>
    <p:sldId id="268" r:id="rId17"/>
    <p:sldId id="269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314" autoAdjust="0"/>
  </p:normalViewPr>
  <p:slideViewPr>
    <p:cSldViewPr>
      <p:cViewPr>
        <p:scale>
          <a:sx n="86" d="100"/>
          <a:sy n="86" d="100"/>
        </p:scale>
        <p:origin x="-23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A628E-191E-4420-B82E-DA035AF69D08}" type="datetimeFigureOut">
              <a:rPr lang="de-DE" smtClean="0"/>
              <a:t>08.02.2011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759A9-FEAE-43C2-96D3-CE3AC1216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4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24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010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Phase 1)</a:t>
            </a:r>
            <a:br>
              <a:rPr lang="de-AT" dirty="0" smtClean="0"/>
            </a:br>
            <a:r>
              <a:rPr lang="de-AT" dirty="0" smtClean="0"/>
              <a:t>2 Fälle</a:t>
            </a:r>
            <a:br>
              <a:rPr lang="de-AT" dirty="0" smtClean="0"/>
            </a:br>
            <a:r>
              <a:rPr lang="de-AT" dirty="0" smtClean="0"/>
              <a:t>Überschneidung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bzw</a:t>
            </a:r>
            <a:r>
              <a:rPr lang="de-AT" baseline="0" dirty="0" smtClean="0"/>
              <a:t> keine </a:t>
            </a:r>
            <a:r>
              <a:rPr lang="de-AT" baseline="0" dirty="0" err="1" smtClean="0"/>
              <a:t>Überschneitung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70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Phase 2</a:t>
            </a:r>
            <a:r>
              <a:rPr lang="de-AT" baseline="0" dirty="0" smtClean="0"/>
              <a:t>)</a:t>
            </a:r>
            <a:br>
              <a:rPr lang="de-AT" baseline="0" dirty="0" smtClean="0"/>
            </a:br>
            <a:r>
              <a:rPr lang="de-AT" baseline="0" dirty="0" smtClean="0"/>
              <a:t>2 Fälle</a:t>
            </a:r>
            <a:br>
              <a:rPr lang="de-AT" baseline="0" dirty="0" smtClean="0"/>
            </a:br>
            <a:r>
              <a:rPr lang="de-AT" baseline="0" dirty="0" err="1" smtClean="0"/>
              <a:t>Poligonkollision</a:t>
            </a:r>
            <a:r>
              <a:rPr lang="de-AT" baseline="0" dirty="0" smtClean="0"/>
              <a:t> und keine </a:t>
            </a:r>
            <a:r>
              <a:rPr lang="de-AT" baseline="0" dirty="0" err="1" smtClean="0"/>
              <a:t>Plyigonkolision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910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958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62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Server Client Architektur</a:t>
            </a:r>
          </a:p>
          <a:p>
            <a:r>
              <a:rPr lang="de-AT" dirty="0" smtClean="0"/>
              <a:t>Kommuniziert</a:t>
            </a:r>
            <a:r>
              <a:rPr lang="de-AT" baseline="0" dirty="0" smtClean="0"/>
              <a:t> Sockets</a:t>
            </a:r>
          </a:p>
          <a:p>
            <a:r>
              <a:rPr lang="de-AT" baseline="0" dirty="0" smtClean="0"/>
              <a:t>Messages werden über Sockets geschickt</a:t>
            </a:r>
          </a:p>
          <a:p>
            <a:r>
              <a:rPr lang="de-AT" baseline="0" dirty="0" smtClean="0"/>
              <a:t>Klar abstrahiert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36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Basisklasse</a:t>
            </a:r>
            <a:r>
              <a:rPr lang="de-AT" baseline="0" dirty="0" smtClean="0"/>
              <a:t> für die Netzwerkkommunikation</a:t>
            </a:r>
          </a:p>
          <a:p>
            <a:r>
              <a:rPr lang="de-AT" baseline="0" dirty="0" smtClean="0"/>
              <a:t>Nachrichten auf </a:t>
            </a:r>
            <a:r>
              <a:rPr lang="de-AT" baseline="0" dirty="0" err="1" smtClean="0"/>
              <a:t>Stack</a:t>
            </a:r>
            <a:r>
              <a:rPr lang="de-AT" baseline="0" dirty="0" smtClean="0"/>
              <a:t> -&gt; </a:t>
            </a:r>
            <a:r>
              <a:rPr lang="de-AT" baseline="0" dirty="0" err="1" smtClean="0"/>
              <a:t>Asyncron</a:t>
            </a:r>
            <a:r>
              <a:rPr lang="de-AT" baseline="0" dirty="0" smtClean="0"/>
              <a:t> Abarbeitung 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Asyncroner</a:t>
            </a:r>
            <a:r>
              <a:rPr lang="de-AT" baseline="0" dirty="0" smtClean="0"/>
              <a:t> Reader </a:t>
            </a:r>
            <a:r>
              <a:rPr lang="de-AT" baseline="0" dirty="0" smtClean="0">
                <a:sym typeface="Wingdings" pitchFamily="2" charset="2"/>
              </a:rPr>
              <a:t> bei erhalt </a:t>
            </a:r>
            <a:r>
              <a:rPr lang="de-AT" baseline="0" dirty="0" err="1" smtClean="0">
                <a:sym typeface="Wingdings" pitchFamily="2" charset="2"/>
              </a:rPr>
              <a:t>fireEvent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70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Servergamecontroller</a:t>
            </a:r>
            <a:r>
              <a:rPr lang="de-AT" baseline="0" dirty="0" smtClean="0"/>
              <a:t> kommuniziert über </a:t>
            </a:r>
            <a:r>
              <a:rPr lang="de-AT" baseline="0" dirty="0" err="1" smtClean="0"/>
              <a:t>NetworkControllerServer</a:t>
            </a:r>
            <a:r>
              <a:rPr lang="de-AT" baseline="0" dirty="0" smtClean="0"/>
              <a:t/>
            </a:r>
            <a:br>
              <a:rPr lang="de-AT" baseline="0" dirty="0" smtClean="0"/>
            </a:br>
            <a:r>
              <a:rPr lang="de-AT" baseline="0" dirty="0" smtClean="0"/>
              <a:t>Events werden bei dem Erhalt von Nachrichten gefeuert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564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PaddleMoved</a:t>
            </a:r>
            <a:r>
              <a:rPr lang="de-AT" baseline="0" dirty="0" smtClean="0"/>
              <a:t> Event </a:t>
            </a:r>
            <a:r>
              <a:rPr lang="de-AT" baseline="0" dirty="0" err="1" smtClean="0"/>
              <a:t>SteuerungsController</a:t>
            </a:r>
            <a:endParaRPr lang="de-AT" baseline="0" dirty="0" smtClean="0"/>
          </a:p>
          <a:p>
            <a:r>
              <a:rPr lang="de-AT" dirty="0" err="1" smtClean="0"/>
              <a:t>ClientGameController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	interpoliert</a:t>
            </a:r>
            <a:br>
              <a:rPr lang="de-AT" dirty="0" smtClean="0"/>
            </a:br>
            <a:r>
              <a:rPr lang="de-AT" dirty="0" smtClean="0"/>
              <a:t>	</a:t>
            </a:r>
            <a:r>
              <a:rPr lang="de-AT" dirty="0" err="1" smtClean="0"/>
              <a:t>GameUpdated</a:t>
            </a:r>
            <a:r>
              <a:rPr lang="de-AT" baseline="0" dirty="0" smtClean="0"/>
              <a:t> Event (View holt sich dann die benötigten Daten)</a:t>
            </a:r>
            <a:br>
              <a:rPr lang="de-AT" baseline="0" dirty="0" smtClean="0"/>
            </a:b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44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GameController</a:t>
            </a:r>
            <a:r>
              <a:rPr lang="de-DE" baseline="0" dirty="0" smtClean="0"/>
              <a:t> aktualisiert </a:t>
            </a:r>
            <a:r>
              <a:rPr lang="de-DE" baseline="0" dirty="0" smtClean="0"/>
              <a:t>alle </a:t>
            </a:r>
            <a:r>
              <a:rPr lang="de-DE" baseline="0" dirty="0" err="1" smtClean="0"/>
              <a:t>IUpdatables</a:t>
            </a:r>
            <a:r>
              <a:rPr lang="de-DE" baseline="0" dirty="0" smtClean="0"/>
              <a:t>, beim Ball bewirkt dies die </a:t>
            </a:r>
            <a:r>
              <a:rPr lang="de-DE" baseline="0" dirty="0" smtClean="0"/>
              <a:t>Bewegung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99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Ball</a:t>
            </a:r>
            <a:r>
              <a:rPr lang="de-DE" baseline="0" dirty="0" smtClean="0"/>
              <a:t> und Paddle kollidieren miteinander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99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werden die Regeln dieser beiden Objekte angewandt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99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Das</a:t>
            </a:r>
            <a:r>
              <a:rPr lang="de-AT" baseline="0" dirty="0" smtClean="0"/>
              <a:t> Rundensystem wird vom </a:t>
            </a:r>
            <a:r>
              <a:rPr lang="de-AT" baseline="0" dirty="0" err="1" smtClean="0"/>
              <a:t>ServerGameController</a:t>
            </a:r>
            <a:r>
              <a:rPr lang="de-AT" baseline="0" dirty="0" smtClean="0"/>
              <a:t> verwaltet. Es können beliebig viele Regeln hinzugefügt werden.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18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E68-37DD-41F5-AAA3-157A411DF2BD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pPr/>
              <a:t>‹Nr.›</a:t>
            </a:fld>
            <a:r>
              <a:rPr lang="de-AT" dirty="0" smtClean="0"/>
              <a:t>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247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E31F-037F-4A66-9EC6-BE0AD8FC5442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2668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343C-4F63-4388-AF1C-071694A5BDCD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735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5A0D-2275-4EDE-9A2E-2B7C1F151319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383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5C95-3E9C-433A-8108-1A1323E6CE97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603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9153-AFE7-4A59-A750-FC215141C2DC}" type="datetime1">
              <a:rPr lang="de-AT" smtClean="0"/>
              <a:t>08.02.2011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7673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9874-DCF1-47AA-9C01-17C3930CD0E2}" type="datetime1">
              <a:rPr lang="de-AT" smtClean="0"/>
              <a:t>08.02.2011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5501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45-D7BA-4D0F-9430-0328708D0CA0}" type="datetime1">
              <a:rPr lang="de-AT" smtClean="0"/>
              <a:t>08.02.2011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84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23A3-3826-4C52-A064-A5E2A39DF76A}" type="datetime1">
              <a:rPr lang="de-AT" smtClean="0"/>
              <a:t>08.02.2011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593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7542-C4D6-4760-992E-1774AEF7DF17}" type="datetime1">
              <a:rPr lang="de-AT" smtClean="0"/>
              <a:t>08.02.2011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1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EC0-D469-4D32-A794-860B0190E1AA}" type="datetime1">
              <a:rPr lang="de-AT" smtClean="0"/>
              <a:t>08.02.2011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831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1B7FF-B11B-42B8-BEBE-52A0B4B0FA33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746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l"/>
            <a:r>
              <a:rPr lang="de-AT" sz="2000" dirty="0" smtClean="0"/>
              <a:t>Balter Martin</a:t>
            </a:r>
          </a:p>
          <a:p>
            <a:pPr algn="l"/>
            <a:r>
              <a:rPr lang="de-AT" sz="2000" dirty="0" err="1" smtClean="0"/>
              <a:t>Kuschny</a:t>
            </a:r>
            <a:r>
              <a:rPr lang="de-AT" sz="2000" dirty="0" smtClean="0"/>
              <a:t> Daniel</a:t>
            </a:r>
          </a:p>
          <a:p>
            <a:pPr algn="l"/>
            <a:r>
              <a:rPr lang="de-AT" sz="2000" dirty="0" err="1" smtClean="0"/>
              <a:t>Tscholl</a:t>
            </a:r>
            <a:r>
              <a:rPr lang="de-AT" sz="2000" dirty="0" smtClean="0"/>
              <a:t> Manuel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7390477" cy="1206349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53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Infrastruktur - Server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9" b="16314"/>
          <a:stretch/>
        </p:blipFill>
        <p:spPr>
          <a:xfrm>
            <a:off x="755576" y="1340768"/>
            <a:ext cx="7632848" cy="5146823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83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Infrastruktur - Client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2" t="25256" r="19249" b="13540"/>
          <a:stretch/>
        </p:blipFill>
        <p:spPr>
          <a:xfrm>
            <a:off x="1241702" y="1661201"/>
            <a:ext cx="6642666" cy="4934094"/>
          </a:xfr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77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Kollisionsregeln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de-AT" u="sng" dirty="0" smtClean="0"/>
              <a:t> </a:t>
            </a:r>
            <a:endParaRPr lang="de-AT" u="sng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51748"/>
            <a:ext cx="4114800" cy="422286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427984" y="1811925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12160" y="1546477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012160" y="2111117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6" idx="3"/>
            <a:endCxn id="8" idx="1"/>
          </p:cNvCxnSpPr>
          <p:nvPr/>
        </p:nvCxnSpPr>
        <p:spPr>
          <a:xfrm flipV="1">
            <a:off x="5796136" y="1731143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3"/>
            <a:endCxn id="9" idx="1"/>
          </p:cNvCxnSpPr>
          <p:nvPr/>
        </p:nvCxnSpPr>
        <p:spPr>
          <a:xfrm>
            <a:off x="5796136" y="1996591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308304" y="1368895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7308304" y="2027368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4427986" y="3124516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6012162" y="285906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012162" y="342370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4" idx="3"/>
            <a:endCxn id="25" idx="1"/>
          </p:cNvCxnSpPr>
          <p:nvPr/>
        </p:nvCxnSpPr>
        <p:spPr>
          <a:xfrm flipV="1">
            <a:off x="5796138" y="3043734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4" idx="3"/>
            <a:endCxn id="26" idx="1"/>
          </p:cNvCxnSpPr>
          <p:nvPr/>
        </p:nvCxnSpPr>
        <p:spPr>
          <a:xfrm>
            <a:off x="5796138" y="3309182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308306" y="2681486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7308306" y="3339959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4513312" y="4536990"/>
            <a:ext cx="1368152" cy="369332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Ball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798122" y="4383101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PlayTickRule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5796136" y="4752433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IncreaseSpeedRule</a:t>
            </a:r>
            <a:endParaRPr lang="de-DE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323528" y="6309320"/>
            <a:ext cx="2376264" cy="369332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IUpdatable</a:t>
            </a:r>
            <a:r>
              <a:rPr lang="de-DE" dirty="0" smtClean="0"/>
              <a:t>/</a:t>
            </a:r>
            <a:r>
              <a:rPr lang="de-DE" dirty="0" err="1" smtClean="0"/>
              <a:t>ICollidable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3059834" y="6309320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ICollidable</a:t>
            </a:r>
            <a:endParaRPr lang="de-DE" dirty="0"/>
          </a:p>
        </p:txBody>
      </p:sp>
      <p:sp>
        <p:nvSpPr>
          <p:cNvPr id="39" name="Foliennummernplatzhalt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08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Kollisionsregeln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de-AT" u="sng" dirty="0" smtClean="0"/>
              <a:t> </a:t>
            </a:r>
            <a:endParaRPr lang="de-AT" u="sng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51748"/>
            <a:ext cx="4114799" cy="422286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427984" y="1811925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12160" y="1546477"/>
            <a:ext cx="136815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012160" y="2111117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6" idx="3"/>
            <a:endCxn id="8" idx="1"/>
          </p:cNvCxnSpPr>
          <p:nvPr/>
        </p:nvCxnSpPr>
        <p:spPr>
          <a:xfrm flipV="1">
            <a:off x="5796136" y="1731143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3"/>
            <a:endCxn id="9" idx="1"/>
          </p:cNvCxnSpPr>
          <p:nvPr/>
        </p:nvCxnSpPr>
        <p:spPr>
          <a:xfrm>
            <a:off x="5796136" y="1996591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308304" y="1368895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7308304" y="2027368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4427986" y="3124516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6012162" y="285906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012162" y="342370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4" idx="3"/>
            <a:endCxn id="25" idx="1"/>
          </p:cNvCxnSpPr>
          <p:nvPr/>
        </p:nvCxnSpPr>
        <p:spPr>
          <a:xfrm flipV="1">
            <a:off x="5796138" y="3043734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4" idx="3"/>
            <a:endCxn id="26" idx="1"/>
          </p:cNvCxnSpPr>
          <p:nvPr/>
        </p:nvCxnSpPr>
        <p:spPr>
          <a:xfrm>
            <a:off x="5796138" y="3309182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308306" y="2681486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7308306" y="3339959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4513312" y="4536990"/>
            <a:ext cx="1368152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Ball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798122" y="4383101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PlayTickRule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5796136" y="4752433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IncreaseSpeedRule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323528" y="6309320"/>
            <a:ext cx="2880320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Kollidierende Elemente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93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Kollisionsregeln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de-AT" u="sng" dirty="0" smtClean="0"/>
              <a:t> </a:t>
            </a:r>
            <a:endParaRPr lang="de-AT" u="sng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51748"/>
            <a:ext cx="4114799" cy="422286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427984" y="1811925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12160" y="1546477"/>
            <a:ext cx="136815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012160" y="2111117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6" idx="3"/>
            <a:endCxn id="8" idx="1"/>
          </p:cNvCxnSpPr>
          <p:nvPr/>
        </p:nvCxnSpPr>
        <p:spPr>
          <a:xfrm flipV="1">
            <a:off x="5796136" y="1731143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3"/>
            <a:endCxn id="9" idx="1"/>
          </p:cNvCxnSpPr>
          <p:nvPr/>
        </p:nvCxnSpPr>
        <p:spPr>
          <a:xfrm>
            <a:off x="5796136" y="1996591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308304" y="1368895"/>
            <a:ext cx="158417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7308304" y="2027368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4427986" y="3124516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6012162" y="285906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012162" y="342370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4" idx="3"/>
            <a:endCxn id="25" idx="1"/>
          </p:cNvCxnSpPr>
          <p:nvPr/>
        </p:nvCxnSpPr>
        <p:spPr>
          <a:xfrm flipV="1">
            <a:off x="5796138" y="3043734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4" idx="3"/>
            <a:endCxn id="26" idx="1"/>
          </p:cNvCxnSpPr>
          <p:nvPr/>
        </p:nvCxnSpPr>
        <p:spPr>
          <a:xfrm>
            <a:off x="5796138" y="3309182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308306" y="2681486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7308306" y="3339959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4513312" y="4536990"/>
            <a:ext cx="1368152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Ball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798122" y="4383101"/>
            <a:ext cx="158417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PlayTickRule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5796136" y="4752433"/>
            <a:ext cx="158417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IncreaseSpeedRule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323528" y="6309320"/>
            <a:ext cx="2880320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Kollidierende Elemente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3361184" y="6340097"/>
            <a:ext cx="230425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Angewendete Regeln</a:t>
            </a:r>
            <a:endParaRPr lang="de-DE" sz="1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93" y="1421816"/>
            <a:ext cx="561619" cy="561619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35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Wichtige Regeln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PaddleReflectRule</a:t>
            </a:r>
            <a:r>
              <a:rPr lang="de-DE" sz="1800" dirty="0" smtClean="0"/>
              <a:t> </a:t>
            </a:r>
            <a:r>
              <a:rPr lang="de-DE" sz="1600" dirty="0" smtClean="0"/>
              <a:t>(Wenn Paddle mit Ball kollidiert)</a:t>
            </a:r>
            <a:endParaRPr lang="de-DE" sz="2800" dirty="0" smtClean="0"/>
          </a:p>
          <a:p>
            <a:pPr lvl="1"/>
            <a:r>
              <a:rPr lang="de-DE" dirty="0" smtClean="0"/>
              <a:t>Reflektiert den Ball mit entsprechendem Winkel</a:t>
            </a:r>
          </a:p>
          <a:p>
            <a:pPr lvl="1"/>
            <a:r>
              <a:rPr lang="de-DE" dirty="0" smtClean="0"/>
              <a:t>Färbt den Ball neu</a:t>
            </a:r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PlayerHitAreaReflectRule</a:t>
            </a:r>
            <a:r>
              <a:rPr lang="de-DE" dirty="0" smtClean="0"/>
              <a:t> </a:t>
            </a:r>
            <a:r>
              <a:rPr lang="de-DE" sz="1600" dirty="0"/>
              <a:t>(Wenn </a:t>
            </a:r>
            <a:r>
              <a:rPr lang="de-DE" sz="1600" dirty="0" smtClean="0"/>
              <a:t>Ball mit </a:t>
            </a:r>
            <a:r>
              <a:rPr lang="de-DE" sz="1600" dirty="0" err="1" smtClean="0"/>
              <a:t>HitArea</a:t>
            </a:r>
            <a:r>
              <a:rPr lang="de-DE" sz="1600" dirty="0" smtClean="0"/>
              <a:t> kollidiert)</a:t>
            </a:r>
            <a:endParaRPr lang="de-DE" dirty="0" smtClean="0"/>
          </a:p>
          <a:p>
            <a:pPr lvl="1"/>
            <a:r>
              <a:rPr lang="de-DE" dirty="0" smtClean="0"/>
              <a:t>Reflektiert den Ball </a:t>
            </a:r>
          </a:p>
          <a:p>
            <a:pPr lvl="1"/>
            <a:r>
              <a:rPr lang="de-DE" dirty="0" smtClean="0"/>
              <a:t>Zieht dem Spieler Leben ab </a:t>
            </a:r>
          </a:p>
          <a:p>
            <a:r>
              <a:rPr lang="de-DE" dirty="0" err="1" smtClean="0"/>
              <a:t>IncreaseBallSpeedRule</a:t>
            </a:r>
            <a:endParaRPr lang="de-DE" dirty="0" smtClean="0"/>
          </a:p>
          <a:p>
            <a:pPr lvl="1"/>
            <a:r>
              <a:rPr lang="de-DE" dirty="0" smtClean="0"/>
              <a:t>Beschleunigt den Ball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68" y="2852936"/>
            <a:ext cx="2160240" cy="8131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13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Rundensystem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9632"/>
            <a:ext cx="8229600" cy="2467098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26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OnePlayerSurvivingRule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canStartRound</a:t>
            </a:r>
            <a:endParaRPr lang="de-DE" dirty="0" smtClean="0"/>
          </a:p>
          <a:p>
            <a:pPr lvl="1"/>
            <a:r>
              <a:rPr lang="de-DE" dirty="0" smtClean="0"/>
              <a:t>Sind mehr als </a:t>
            </a:r>
            <a:r>
              <a:rPr lang="de-DE" dirty="0"/>
              <a:t>1</a:t>
            </a:r>
            <a:r>
              <a:rPr lang="de-DE" dirty="0" smtClean="0"/>
              <a:t> Spieler auf dem Server?</a:t>
            </a:r>
          </a:p>
          <a:p>
            <a:r>
              <a:rPr lang="de-DE" dirty="0" err="1" smtClean="0"/>
              <a:t>startRound</a:t>
            </a:r>
            <a:endParaRPr lang="de-DE" dirty="0" smtClean="0"/>
          </a:p>
          <a:p>
            <a:pPr lvl="1"/>
            <a:r>
              <a:rPr lang="de-DE" dirty="0" smtClean="0"/>
              <a:t>Setzte bei allen Spielern die Leben auf 100%</a:t>
            </a:r>
          </a:p>
          <a:p>
            <a:pPr lvl="1"/>
            <a:r>
              <a:rPr lang="de-DE" dirty="0" smtClean="0"/>
              <a:t>Setzte einen Ball auf das Spielfeld</a:t>
            </a:r>
          </a:p>
          <a:p>
            <a:r>
              <a:rPr lang="de-DE" dirty="0" err="1" smtClean="0"/>
              <a:t>isRoundFinished</a:t>
            </a:r>
            <a:endParaRPr lang="de-DE" dirty="0" smtClean="0"/>
          </a:p>
          <a:p>
            <a:pPr lvl="1"/>
            <a:r>
              <a:rPr lang="de-DE" dirty="0" smtClean="0"/>
              <a:t>Ist nur noch 1 lebender Spieler auf dem Spielfeld</a:t>
            </a:r>
          </a:p>
          <a:p>
            <a:r>
              <a:rPr lang="de-DE" dirty="0" err="1" smtClean="0"/>
              <a:t>finishRound</a:t>
            </a:r>
            <a:endParaRPr lang="de-DE" dirty="0" smtClean="0"/>
          </a:p>
          <a:p>
            <a:pPr lvl="1"/>
            <a:r>
              <a:rPr lang="de-DE" dirty="0" smtClean="0"/>
              <a:t>Entferne alle Bälle aus dem Spielfeld</a:t>
            </a:r>
          </a:p>
          <a:p>
            <a:pPr lvl="1"/>
            <a:r>
              <a:rPr lang="de-DE" dirty="0" smtClean="0"/>
              <a:t>Überlebender Spieler bekommt einen Punkt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82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Kollision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Zwei Phasen</a:t>
            </a:r>
          </a:p>
          <a:p>
            <a:pPr lvl="1"/>
            <a:r>
              <a:rPr lang="de-AT" dirty="0" smtClean="0"/>
              <a:t>Rechteckkollision</a:t>
            </a:r>
          </a:p>
          <a:p>
            <a:pPr lvl="1"/>
            <a:r>
              <a:rPr lang="de-AT" dirty="0" smtClean="0"/>
              <a:t>Polygonkollision</a:t>
            </a:r>
          </a:p>
          <a:p>
            <a:r>
              <a:rPr lang="de-AT" dirty="0" smtClean="0"/>
              <a:t>Linienüberschneidung von zwei Polygone = Kollision</a:t>
            </a:r>
          </a:p>
          <a:p>
            <a:r>
              <a:rPr lang="de-AT" dirty="0" smtClean="0"/>
              <a:t>Polygone haben verschiedene Kollisionspunkte -&gt; Basis für Linienüberschneidung</a:t>
            </a:r>
          </a:p>
        </p:txBody>
      </p:sp>
      <p:cxnSp>
        <p:nvCxnSpPr>
          <p:cNvPr id="9" name="Gerade Verbindung 8"/>
          <p:cNvCxnSpPr>
            <a:stCxn id="6" idx="7"/>
            <a:endCxn id="7" idx="3"/>
          </p:cNvCxnSpPr>
          <p:nvPr/>
        </p:nvCxnSpPr>
        <p:spPr>
          <a:xfrm flipV="1">
            <a:off x="6783157" y="4344013"/>
            <a:ext cx="978286" cy="12663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7609529" y="4869160"/>
            <a:ext cx="978286" cy="12663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6" idx="5"/>
            <a:endCxn id="25" idx="1"/>
          </p:cNvCxnSpPr>
          <p:nvPr/>
        </p:nvCxnSpPr>
        <p:spPr>
          <a:xfrm>
            <a:off x="6783157" y="5712165"/>
            <a:ext cx="703447" cy="444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7" idx="5"/>
            <a:endCxn id="24" idx="1"/>
          </p:cNvCxnSpPr>
          <p:nvPr/>
        </p:nvCxnSpPr>
        <p:spPr>
          <a:xfrm>
            <a:off x="7863277" y="4344013"/>
            <a:ext cx="703447" cy="444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7740352" y="42210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/>
          <p:cNvSpPr/>
          <p:nvPr/>
        </p:nvSpPr>
        <p:spPr>
          <a:xfrm>
            <a:off x="6660232" y="55892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Ellipse 23"/>
          <p:cNvSpPr/>
          <p:nvPr/>
        </p:nvSpPr>
        <p:spPr>
          <a:xfrm>
            <a:off x="8545633" y="47673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Ellipse 24"/>
          <p:cNvSpPr/>
          <p:nvPr/>
        </p:nvSpPr>
        <p:spPr>
          <a:xfrm>
            <a:off x="7465513" y="613547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0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Rechteckkollisionsprüfung</a:t>
            </a:r>
            <a:endParaRPr lang="de-AT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114014"/>
              </p:ext>
            </p:extLst>
          </p:nvPr>
        </p:nvGraphicFramePr>
        <p:xfrm>
          <a:off x="611560" y="1700808"/>
          <a:ext cx="3672061" cy="4415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Visio" r:id="rId4" imgW="2443795" imgH="2938779" progId="Visio.Drawing.11">
                  <p:embed/>
                </p:oleObj>
              </mc:Choice>
              <mc:Fallback>
                <p:oleObj name="Visio" r:id="rId4" imgW="2443795" imgH="293877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700808"/>
                        <a:ext cx="3672061" cy="4415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Inhaltsplatzhalt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501753"/>
              </p:ext>
            </p:extLst>
          </p:nvPr>
        </p:nvGraphicFramePr>
        <p:xfrm>
          <a:off x="4211960" y="1700808"/>
          <a:ext cx="4582070" cy="441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Visio" r:id="rId6" imgW="2965790" imgH="2749680" progId="Visio.Drawing.11">
                  <p:embed/>
                </p:oleObj>
              </mc:Choice>
              <mc:Fallback>
                <p:oleObj name="Visio" r:id="rId6" imgW="2965790" imgH="27496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700808"/>
                        <a:ext cx="4582070" cy="4419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5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Was ist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4 Spieler Ping </a:t>
            </a:r>
            <a:r>
              <a:rPr lang="de-AT" dirty="0" err="1" smtClean="0"/>
              <a:t>Pong</a:t>
            </a:r>
            <a:endParaRPr lang="de-AT" dirty="0" smtClean="0"/>
          </a:p>
          <a:p>
            <a:r>
              <a:rPr lang="de-AT" dirty="0" smtClean="0"/>
              <a:t>Netzwerk fähig</a:t>
            </a:r>
          </a:p>
          <a:p>
            <a:r>
              <a:rPr lang="de-AT" dirty="0" smtClean="0"/>
              <a:t>Rundenbasierend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67" y="494428"/>
            <a:ext cx="4366141" cy="71268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03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Polygonkollisionsprüfung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Nur wenn Rechtecke kollidieren</a:t>
            </a:r>
            <a:endParaRPr lang="de-AT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016857"/>
              </p:ext>
            </p:extLst>
          </p:nvPr>
        </p:nvGraphicFramePr>
        <p:xfrm>
          <a:off x="467544" y="2780928"/>
          <a:ext cx="3747986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Visio" r:id="rId4" imgW="3055822" imgH="2749651" progId="Visio.Drawing.11">
                  <p:embed/>
                </p:oleObj>
              </mc:Choice>
              <mc:Fallback>
                <p:oleObj name="Visio" r:id="rId4" imgW="3055822" imgH="27496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80928"/>
                        <a:ext cx="3747986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676008"/>
              </p:ext>
            </p:extLst>
          </p:nvPr>
        </p:nvGraphicFramePr>
        <p:xfrm>
          <a:off x="4236852" y="2204864"/>
          <a:ext cx="4416787" cy="396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Visio" r:id="rId6" imgW="3074164" imgH="2749651" progId="Visio.Drawing.11">
                  <p:embed/>
                </p:oleObj>
              </mc:Choice>
              <mc:Fallback>
                <p:oleObj name="Visio" r:id="rId6" imgW="3074164" imgH="27496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852" y="2204864"/>
                        <a:ext cx="4416787" cy="3960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7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Polygonkollisionsprüfung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452362"/>
              </p:ext>
            </p:extLst>
          </p:nvPr>
        </p:nvGraphicFramePr>
        <p:xfrm>
          <a:off x="1547664" y="1412776"/>
          <a:ext cx="5904656" cy="5294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Visio" r:id="rId4" imgW="3074164" imgH="2749651" progId="Visio.Drawing.11">
                  <p:embed/>
                </p:oleObj>
              </mc:Choice>
              <mc:Fallback>
                <p:oleObj name="Visio" r:id="rId4" imgW="3074164" imgH="27496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412776"/>
                        <a:ext cx="5904656" cy="5294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 Verbindung 6"/>
          <p:cNvCxnSpPr/>
          <p:nvPr/>
        </p:nvCxnSpPr>
        <p:spPr>
          <a:xfrm flipV="1">
            <a:off x="4355976" y="2492896"/>
            <a:ext cx="216024" cy="43204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V="1">
            <a:off x="5724128" y="3356992"/>
            <a:ext cx="504056" cy="15121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9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Polygonkollisionsprüfung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917377"/>
              </p:ext>
            </p:extLst>
          </p:nvPr>
        </p:nvGraphicFramePr>
        <p:xfrm>
          <a:off x="1547664" y="1412776"/>
          <a:ext cx="5904656" cy="5294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Visio" r:id="rId4" imgW="3074164" imgH="2749651" progId="Visio.Drawing.11">
                  <p:embed/>
                </p:oleObj>
              </mc:Choice>
              <mc:Fallback>
                <p:oleObj name="Visio" r:id="rId4" imgW="3074164" imgH="27496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412776"/>
                        <a:ext cx="5904656" cy="5294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 Verbindung 6"/>
          <p:cNvCxnSpPr/>
          <p:nvPr/>
        </p:nvCxnSpPr>
        <p:spPr>
          <a:xfrm flipV="1">
            <a:off x="4355976" y="2492896"/>
            <a:ext cx="216024" cy="43204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 flipH="1" flipV="1">
            <a:off x="4788024" y="2492896"/>
            <a:ext cx="1440160" cy="864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Polygonkollisionsprüfung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917377"/>
              </p:ext>
            </p:extLst>
          </p:nvPr>
        </p:nvGraphicFramePr>
        <p:xfrm>
          <a:off x="1547664" y="1412776"/>
          <a:ext cx="5904656" cy="5294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Visio" r:id="rId3" imgW="3074164" imgH="2749651" progId="Visio.Drawing.11">
                  <p:embed/>
                </p:oleObj>
              </mc:Choice>
              <mc:Fallback>
                <p:oleObj name="Visio" r:id="rId3" imgW="3074164" imgH="27496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412776"/>
                        <a:ext cx="5904656" cy="5294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 Verbindung 6"/>
          <p:cNvCxnSpPr/>
          <p:nvPr/>
        </p:nvCxnSpPr>
        <p:spPr>
          <a:xfrm flipV="1">
            <a:off x="4355976" y="2492896"/>
            <a:ext cx="216024" cy="43204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3347864" y="2492896"/>
            <a:ext cx="1440160" cy="864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4283968" y="2492896"/>
            <a:ext cx="432048" cy="432048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14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Ziele von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MVC – Pattern</a:t>
            </a:r>
          </a:p>
          <a:p>
            <a:r>
              <a:rPr lang="de-AT" dirty="0" smtClean="0"/>
              <a:t>Netzwerkfähiges Spiel</a:t>
            </a:r>
          </a:p>
          <a:p>
            <a:pPr lvl="1"/>
            <a:r>
              <a:rPr lang="de-AT" dirty="0" smtClean="0"/>
              <a:t>2 bis 4 Spieler</a:t>
            </a:r>
          </a:p>
          <a:p>
            <a:r>
              <a:rPr lang="de-AT" dirty="0" err="1" smtClean="0"/>
              <a:t>Dedicated</a:t>
            </a:r>
            <a:r>
              <a:rPr lang="de-AT" dirty="0" smtClean="0"/>
              <a:t> Server</a:t>
            </a:r>
          </a:p>
          <a:p>
            <a:r>
              <a:rPr lang="de-AT" dirty="0" smtClean="0"/>
              <a:t>Rundenbasierend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94428"/>
            <a:ext cx="4366141" cy="71268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1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Model View Controller</a:t>
            </a:r>
            <a:endParaRPr lang="de-AT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726120"/>
              </p:ext>
            </p:extLst>
          </p:nvPr>
        </p:nvGraphicFramePr>
        <p:xfrm>
          <a:off x="251520" y="1366834"/>
          <a:ext cx="8717797" cy="4942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Visio" r:id="rId4" imgW="7181201" imgH="4073482" progId="Visio.Drawing.11">
                  <p:embed/>
                </p:oleObj>
              </mc:Choice>
              <mc:Fallback>
                <p:oleObj name="Visio" r:id="rId4" imgW="7181201" imgH="407348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366834"/>
                        <a:ext cx="8717797" cy="49424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85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TODO: Klassendiagramm des Models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61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</a:t>
            </a:r>
            <a:endParaRPr lang="de-D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8" y="1340768"/>
            <a:ext cx="8784974" cy="430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69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7</a:t>
            </a:fld>
            <a:endParaRPr lang="de-AT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954343"/>
            <a:ext cx="8784976" cy="294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5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Netzwerkkommunikation (1)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5" y="2276873"/>
            <a:ext cx="8852906" cy="259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27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Netzwerkkommunikation (2)</a:t>
            </a:r>
            <a:endParaRPr lang="de-DE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7" t="10201" r="6771"/>
          <a:stretch/>
        </p:blipFill>
        <p:spPr>
          <a:xfrm>
            <a:off x="1115616" y="1340768"/>
            <a:ext cx="6840760" cy="5347171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70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Bildschirmpräsentation (4:3)</PresentationFormat>
  <Paragraphs>155</Paragraphs>
  <Slides>23</Slides>
  <Notes>14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5" baseType="lpstr">
      <vt:lpstr>Larissa</vt:lpstr>
      <vt:lpstr>Visio</vt:lpstr>
      <vt:lpstr>PowerPoint-Präsentation</vt:lpstr>
      <vt:lpstr>Was ist</vt:lpstr>
      <vt:lpstr>Ziele von </vt:lpstr>
      <vt:lpstr>Model View Controller</vt:lpstr>
      <vt:lpstr>Model</vt:lpstr>
      <vt:lpstr>View</vt:lpstr>
      <vt:lpstr>View</vt:lpstr>
      <vt:lpstr>Netzwerkkommunikation (1)</vt:lpstr>
      <vt:lpstr>Netzwerkkommunikation (2)</vt:lpstr>
      <vt:lpstr>Infrastruktur - Server</vt:lpstr>
      <vt:lpstr>Infrastruktur - Client</vt:lpstr>
      <vt:lpstr>Kollisionsregeln</vt:lpstr>
      <vt:lpstr>Kollisionsregeln</vt:lpstr>
      <vt:lpstr>Kollisionsregeln</vt:lpstr>
      <vt:lpstr>Wichtige Regeln</vt:lpstr>
      <vt:lpstr>Rundensystem</vt:lpstr>
      <vt:lpstr>OnePlayerSurvivingRule</vt:lpstr>
      <vt:lpstr>Kollision</vt:lpstr>
      <vt:lpstr>Rechteckkollisionsprüfung</vt:lpstr>
      <vt:lpstr>Polygonkollisionsprüfung</vt:lpstr>
      <vt:lpstr>Polygonkollisionsprüfung</vt:lpstr>
      <vt:lpstr>Polygonkollisionsprüfung</vt:lpstr>
      <vt:lpstr>Polygonkollisionsprüfung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Balter</dc:creator>
  <cp:lastModifiedBy>Manuel</cp:lastModifiedBy>
  <cp:revision>31</cp:revision>
  <dcterms:created xsi:type="dcterms:W3CDTF">2011-02-06T21:39:22Z</dcterms:created>
  <dcterms:modified xsi:type="dcterms:W3CDTF">2011-02-08T21:57:25Z</dcterms:modified>
</cp:coreProperties>
</file>