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72" r:id="rId6"/>
    <p:sldId id="273" r:id="rId7"/>
    <p:sldId id="274" r:id="rId8"/>
    <p:sldId id="270" r:id="rId9"/>
    <p:sldId id="271" r:id="rId10"/>
    <p:sldId id="263" r:id="rId11"/>
    <p:sldId id="260" r:id="rId12"/>
    <p:sldId id="261" r:id="rId13"/>
    <p:sldId id="264" r:id="rId14"/>
    <p:sldId id="266" r:id="rId15"/>
    <p:sldId id="267" r:id="rId16"/>
    <p:sldId id="268" r:id="rId17"/>
    <p:sldId id="269" r:id="rId18"/>
    <p:sldId id="275" r:id="rId19"/>
    <p:sldId id="276" r:id="rId20"/>
    <p:sldId id="277" r:id="rId21"/>
    <p:sldId id="278" r:id="rId22"/>
    <p:sldId id="279" r:id="rId23"/>
    <p:sldId id="280" r:id="rId24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201" autoAdjust="0"/>
  </p:normalViewPr>
  <p:slideViewPr>
    <p:cSldViewPr>
      <p:cViewPr>
        <p:scale>
          <a:sx n="148" d="100"/>
          <a:sy n="148" d="100"/>
        </p:scale>
        <p:origin x="-72" y="16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-313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image" Target="../media/image16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image" Target="../media/image18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6A628E-191E-4420-B82E-DA035AF69D08}" type="datetimeFigureOut">
              <a:rPr lang="de-DE" smtClean="0"/>
              <a:t>08.02.2011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5759A9-FEAE-43C2-96D3-CE3AC12161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744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Der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GameController</a:t>
            </a:r>
            <a:r>
              <a:rPr lang="de-DE" baseline="0" dirty="0" smtClean="0"/>
              <a:t> aktualisiert alle </a:t>
            </a:r>
            <a:r>
              <a:rPr lang="de-DE" baseline="0" dirty="0" err="1" smtClean="0"/>
              <a:t>IUpdatables</a:t>
            </a:r>
            <a:r>
              <a:rPr lang="de-DE" baseline="0" dirty="0" smtClean="0"/>
              <a:t>, beim Ball bewirkt dies die Bewegung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5759A9-FEAE-43C2-96D3-CE3AC1216194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95994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Der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GameController</a:t>
            </a:r>
            <a:r>
              <a:rPr lang="de-DE" baseline="0" dirty="0" smtClean="0"/>
              <a:t> aktualisiert alle </a:t>
            </a:r>
            <a:r>
              <a:rPr lang="de-DE" baseline="0" dirty="0" err="1" smtClean="0"/>
              <a:t>IUpdatables</a:t>
            </a:r>
            <a:r>
              <a:rPr lang="de-DE" baseline="0" dirty="0" smtClean="0"/>
              <a:t>, beim Ball bewirkt dies </a:t>
            </a:r>
            <a:r>
              <a:rPr lang="de-DE" baseline="0" smtClean="0"/>
              <a:t>die Bewegung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5759A9-FEAE-43C2-96D3-CE3AC1216194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95994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Der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GameController</a:t>
            </a:r>
            <a:r>
              <a:rPr lang="de-DE" baseline="0" dirty="0" smtClean="0"/>
              <a:t> aktualisiert alle </a:t>
            </a:r>
            <a:r>
              <a:rPr lang="de-DE" baseline="0" dirty="0" err="1" smtClean="0"/>
              <a:t>IUpdatables</a:t>
            </a:r>
            <a:r>
              <a:rPr lang="de-DE" baseline="0" dirty="0" smtClean="0"/>
              <a:t>, beim Ball bewirkt dies </a:t>
            </a:r>
            <a:r>
              <a:rPr lang="de-DE" baseline="0" smtClean="0"/>
              <a:t>die Bewegung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5759A9-FEAE-43C2-96D3-CE3AC1216194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95994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AT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b"/>
          <a:lstStyle>
            <a:lvl1pPr marL="0" indent="0" algn="l">
              <a:buNone/>
              <a:defRPr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ECE68-37DD-41F5-AAA3-157A411DF2BD}" type="datetime1">
              <a:rPr lang="de-AT" smtClean="0"/>
              <a:t>08.02.2011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CE48E-4A67-48DB-AD36-251A6BBFC9D3}" type="slidenum">
              <a:rPr lang="de-AT" smtClean="0"/>
              <a:pPr/>
              <a:t>‹Nr.›</a:t>
            </a:fld>
            <a:r>
              <a:rPr lang="de-AT" dirty="0" smtClean="0"/>
              <a:t> 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3924714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0E31F-037F-4A66-9EC6-BE0AD8FC5442}" type="datetime1">
              <a:rPr lang="de-AT" smtClean="0"/>
              <a:t>08.02.2011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CE48E-4A67-48DB-AD36-251A6BBFC9D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826685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1343C-4F63-4388-AF1C-071694A5BDCD}" type="datetime1">
              <a:rPr lang="de-AT" smtClean="0"/>
              <a:t>08.02.2011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CE48E-4A67-48DB-AD36-251A6BBFC9D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673552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95A0D-2275-4EDE-9A2E-2B7C1F151319}" type="datetime1">
              <a:rPr lang="de-AT" smtClean="0"/>
              <a:t>08.02.2011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CE48E-4A67-48DB-AD36-251A6BBFC9D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053831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B5C95-3E9C-433A-8108-1A1323E6CE97}" type="datetime1">
              <a:rPr lang="de-AT" smtClean="0"/>
              <a:t>08.02.2011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CE48E-4A67-48DB-AD36-251A6BBFC9D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060377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de-DE" dirty="0" smtClean="0"/>
              <a:t>Titelmasterformat durch Klicken bearbeiten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89153-AFE7-4A59-A750-FC215141C2DC}" type="datetime1">
              <a:rPr lang="de-AT" smtClean="0"/>
              <a:t>08.02.2011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CE48E-4A67-48DB-AD36-251A6BBFC9D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476737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de-DE" dirty="0" smtClean="0"/>
              <a:t>Titelmasterformat durch Klicken bearbeiten</a:t>
            </a:r>
            <a:endParaRPr lang="de-AT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29874-DCF1-47AA-9C01-17C3930CD0E2}" type="datetime1">
              <a:rPr lang="de-AT" smtClean="0"/>
              <a:t>08.02.2011</a:t>
            </a:fld>
            <a:endParaRPr lang="de-AT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CE48E-4A67-48DB-AD36-251A6BBFC9D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955018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de-DE" dirty="0" smtClean="0"/>
              <a:t>Titelmasterformat durch Klicken bearbeiten</a:t>
            </a:r>
            <a:endParaRPr lang="de-AT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6D445-D7BA-4D0F-9430-0328708D0CA0}" type="datetime1">
              <a:rPr lang="de-AT" smtClean="0"/>
              <a:t>08.02.2011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CE48E-4A67-48DB-AD36-251A6BBFC9D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984924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223A3-3826-4C52-A064-A5E2A39DF76A}" type="datetime1">
              <a:rPr lang="de-AT" smtClean="0"/>
              <a:t>08.02.2011</a:t>
            </a:fld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CE48E-4A67-48DB-AD36-251A6BBFC9D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659364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77542-C4D6-4760-992E-1774AEF7DF17}" type="datetime1">
              <a:rPr lang="de-AT" smtClean="0"/>
              <a:t>08.02.2011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CE48E-4A67-48DB-AD36-251A6BBFC9D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1136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88EC0-D469-4D32-A794-860B0190E1AA}" type="datetime1">
              <a:rPr lang="de-AT" smtClean="0"/>
              <a:t>08.02.2011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CE48E-4A67-48DB-AD36-251A6BBFC9D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483155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AT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31B7FF-B11B-42B8-BEBE-52A0B4B0FA33}" type="datetime1">
              <a:rPr lang="de-AT" smtClean="0"/>
              <a:t>08.02.2011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CE48E-4A67-48DB-AD36-251A6BBFC9D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27469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7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16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9.e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8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9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9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9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 anchor="b">
            <a:normAutofit/>
          </a:bodyPr>
          <a:lstStyle/>
          <a:p>
            <a:pPr algn="l"/>
            <a:r>
              <a:rPr lang="de-AT" sz="2000" dirty="0" smtClean="0"/>
              <a:t>Balter Martin</a:t>
            </a:r>
          </a:p>
          <a:p>
            <a:pPr algn="l"/>
            <a:r>
              <a:rPr lang="de-AT" sz="2000" dirty="0" err="1" smtClean="0"/>
              <a:t>Kuschny</a:t>
            </a:r>
            <a:r>
              <a:rPr lang="de-AT" sz="2000" dirty="0" smtClean="0"/>
              <a:t> Daniel</a:t>
            </a:r>
          </a:p>
          <a:p>
            <a:pPr algn="l"/>
            <a:r>
              <a:rPr lang="de-AT" sz="2000" dirty="0" err="1" smtClean="0"/>
              <a:t>Tscholl</a:t>
            </a:r>
            <a:r>
              <a:rPr lang="de-AT" sz="2000" dirty="0" smtClean="0"/>
              <a:t> Manuel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2492896"/>
            <a:ext cx="7390477" cy="1206349"/>
          </a:xfrm>
          <a:prstGeom prst="rect">
            <a:avLst/>
          </a:prstGeom>
        </p:spPr>
      </p:pic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CE48E-4A67-48DB-AD36-251A6BBFC9D3}" type="slidenum">
              <a:rPr lang="de-AT" smtClean="0"/>
              <a:t>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05394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Infrastruktur - Server</a:t>
            </a:r>
            <a:endParaRPr lang="de-AT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19" b="16314"/>
          <a:stretch/>
        </p:blipFill>
        <p:spPr>
          <a:xfrm>
            <a:off x="755576" y="1340768"/>
            <a:ext cx="7632848" cy="5146823"/>
          </a:xfrm>
        </p:spPr>
      </p:pic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CE48E-4A67-48DB-AD36-251A6BBFC9D3}" type="slidenum">
              <a:rPr lang="de-AT" smtClean="0"/>
              <a:t>10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48387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Infrastruktur - Client</a:t>
            </a:r>
            <a:endParaRPr lang="de-AT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52" t="25256" r="19249" b="13540"/>
          <a:stretch/>
        </p:blipFill>
        <p:spPr>
          <a:xfrm>
            <a:off x="1241702" y="1661201"/>
            <a:ext cx="6642666" cy="4934094"/>
          </a:xfrm>
        </p:spPr>
      </p:pic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CE48E-4A67-48DB-AD36-251A6BBFC9D3}" type="slidenum">
              <a:rPr lang="de-AT" smtClean="0"/>
              <a:t>11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87702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Kollisionsregeln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0" y="1600200"/>
            <a:ext cx="4114800" cy="4525963"/>
          </a:xfrm>
        </p:spPr>
        <p:txBody>
          <a:bodyPr/>
          <a:lstStyle/>
          <a:p>
            <a:pPr marL="0" indent="0">
              <a:buNone/>
            </a:pPr>
            <a:r>
              <a:rPr lang="de-AT" u="sng" dirty="0" smtClean="0"/>
              <a:t> </a:t>
            </a:r>
            <a:endParaRPr lang="de-AT" u="sng" dirty="0"/>
          </a:p>
        </p:txBody>
      </p:sp>
      <p:pic>
        <p:nvPicPr>
          <p:cNvPr id="5" name="Inhaltsplatzhalt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751748"/>
            <a:ext cx="4114800" cy="4222865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4427984" y="1811925"/>
            <a:ext cx="1368152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Player</a:t>
            </a:r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6012160" y="1546477"/>
            <a:ext cx="1368152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Paddle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6012160" y="2111117"/>
            <a:ext cx="1368152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err="1" smtClean="0"/>
              <a:t>HitArea</a:t>
            </a:r>
            <a:endParaRPr lang="de-DE" dirty="0"/>
          </a:p>
        </p:txBody>
      </p:sp>
      <p:cxnSp>
        <p:nvCxnSpPr>
          <p:cNvPr id="11" name="Gerade Verbindung mit Pfeil 10"/>
          <p:cNvCxnSpPr>
            <a:stCxn id="6" idx="3"/>
            <a:endCxn id="8" idx="1"/>
          </p:cNvCxnSpPr>
          <p:nvPr/>
        </p:nvCxnSpPr>
        <p:spPr>
          <a:xfrm flipV="1">
            <a:off x="5796136" y="1731143"/>
            <a:ext cx="216024" cy="26544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>
            <a:stCxn id="6" idx="3"/>
            <a:endCxn id="9" idx="1"/>
          </p:cNvCxnSpPr>
          <p:nvPr/>
        </p:nvCxnSpPr>
        <p:spPr>
          <a:xfrm>
            <a:off x="5796136" y="1996591"/>
            <a:ext cx="216024" cy="299192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feld 20"/>
          <p:cNvSpPr txBox="1"/>
          <p:nvPr/>
        </p:nvSpPr>
        <p:spPr>
          <a:xfrm>
            <a:off x="7308304" y="1368895"/>
            <a:ext cx="1584176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sz="1400" dirty="0" err="1" smtClean="0"/>
              <a:t>PaddleReflectRule</a:t>
            </a:r>
            <a:endParaRPr lang="de-DE" sz="1200" dirty="0"/>
          </a:p>
        </p:txBody>
      </p:sp>
      <p:sp>
        <p:nvSpPr>
          <p:cNvPr id="23" name="Textfeld 22"/>
          <p:cNvSpPr txBox="1"/>
          <p:nvPr/>
        </p:nvSpPr>
        <p:spPr>
          <a:xfrm>
            <a:off x="7308304" y="2027368"/>
            <a:ext cx="1584176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sz="1400" dirty="0" err="1" smtClean="0"/>
              <a:t>HitAreaReflectRule</a:t>
            </a:r>
            <a:endParaRPr lang="de-DE" sz="1200" dirty="0"/>
          </a:p>
        </p:txBody>
      </p:sp>
      <p:sp>
        <p:nvSpPr>
          <p:cNvPr id="24" name="Textfeld 23"/>
          <p:cNvSpPr txBox="1"/>
          <p:nvPr/>
        </p:nvSpPr>
        <p:spPr>
          <a:xfrm>
            <a:off x="4427986" y="3124516"/>
            <a:ext cx="1368152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Player</a:t>
            </a:r>
            <a:endParaRPr lang="de-DE" dirty="0"/>
          </a:p>
        </p:txBody>
      </p:sp>
      <p:sp>
        <p:nvSpPr>
          <p:cNvPr id="25" name="Textfeld 24"/>
          <p:cNvSpPr txBox="1"/>
          <p:nvPr/>
        </p:nvSpPr>
        <p:spPr>
          <a:xfrm>
            <a:off x="6012162" y="2859068"/>
            <a:ext cx="1368152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Paddle</a:t>
            </a:r>
            <a:endParaRPr lang="de-DE" dirty="0"/>
          </a:p>
        </p:txBody>
      </p:sp>
      <p:sp>
        <p:nvSpPr>
          <p:cNvPr id="26" name="Textfeld 25"/>
          <p:cNvSpPr txBox="1"/>
          <p:nvPr/>
        </p:nvSpPr>
        <p:spPr>
          <a:xfrm>
            <a:off x="6012162" y="3423708"/>
            <a:ext cx="1368152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err="1" smtClean="0"/>
              <a:t>HitArea</a:t>
            </a:r>
            <a:endParaRPr lang="de-DE" dirty="0"/>
          </a:p>
        </p:txBody>
      </p:sp>
      <p:cxnSp>
        <p:nvCxnSpPr>
          <p:cNvPr id="27" name="Gerade Verbindung mit Pfeil 26"/>
          <p:cNvCxnSpPr>
            <a:stCxn id="24" idx="3"/>
            <a:endCxn id="25" idx="1"/>
          </p:cNvCxnSpPr>
          <p:nvPr/>
        </p:nvCxnSpPr>
        <p:spPr>
          <a:xfrm flipV="1">
            <a:off x="5796138" y="3043734"/>
            <a:ext cx="216024" cy="26544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/>
          <p:cNvCxnSpPr>
            <a:stCxn id="24" idx="3"/>
            <a:endCxn id="26" idx="1"/>
          </p:cNvCxnSpPr>
          <p:nvPr/>
        </p:nvCxnSpPr>
        <p:spPr>
          <a:xfrm>
            <a:off x="5796138" y="3309182"/>
            <a:ext cx="216024" cy="299192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feld 28"/>
          <p:cNvSpPr txBox="1"/>
          <p:nvPr/>
        </p:nvSpPr>
        <p:spPr>
          <a:xfrm>
            <a:off x="7308306" y="2681486"/>
            <a:ext cx="1584176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sz="1400" dirty="0" err="1" smtClean="0"/>
              <a:t>PaddleReflectRule</a:t>
            </a:r>
            <a:endParaRPr lang="de-DE" sz="1200" dirty="0"/>
          </a:p>
        </p:txBody>
      </p:sp>
      <p:sp>
        <p:nvSpPr>
          <p:cNvPr id="30" name="Textfeld 29"/>
          <p:cNvSpPr txBox="1"/>
          <p:nvPr/>
        </p:nvSpPr>
        <p:spPr>
          <a:xfrm>
            <a:off x="7308306" y="3339959"/>
            <a:ext cx="1584176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sz="1400" dirty="0" err="1" smtClean="0"/>
              <a:t>HitAreaReflectRule</a:t>
            </a:r>
            <a:endParaRPr lang="de-DE" sz="1200" dirty="0"/>
          </a:p>
        </p:txBody>
      </p:sp>
      <p:sp>
        <p:nvSpPr>
          <p:cNvPr id="32" name="Textfeld 31"/>
          <p:cNvSpPr txBox="1"/>
          <p:nvPr/>
        </p:nvSpPr>
        <p:spPr>
          <a:xfrm>
            <a:off x="4513312" y="4536990"/>
            <a:ext cx="1368152" cy="369332"/>
          </a:xfrm>
          <a:prstGeom prst="rect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Ball</a:t>
            </a:r>
            <a:endParaRPr lang="de-DE" dirty="0"/>
          </a:p>
        </p:txBody>
      </p:sp>
      <p:sp>
        <p:nvSpPr>
          <p:cNvPr id="33" name="Textfeld 32"/>
          <p:cNvSpPr txBox="1"/>
          <p:nvPr/>
        </p:nvSpPr>
        <p:spPr>
          <a:xfrm>
            <a:off x="5798122" y="4383101"/>
            <a:ext cx="1584176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sz="1400" dirty="0" err="1" smtClean="0"/>
              <a:t>PlayTickRule</a:t>
            </a:r>
            <a:endParaRPr lang="de-DE" sz="1200" dirty="0"/>
          </a:p>
        </p:txBody>
      </p:sp>
      <p:sp>
        <p:nvSpPr>
          <p:cNvPr id="34" name="Textfeld 33"/>
          <p:cNvSpPr txBox="1"/>
          <p:nvPr/>
        </p:nvSpPr>
        <p:spPr>
          <a:xfrm>
            <a:off x="5796136" y="4752433"/>
            <a:ext cx="1584176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sz="1400" dirty="0" err="1" smtClean="0"/>
              <a:t>IncreaseSpeedRule</a:t>
            </a:r>
            <a:endParaRPr lang="de-DE" sz="1200" dirty="0"/>
          </a:p>
        </p:txBody>
      </p:sp>
      <p:sp>
        <p:nvSpPr>
          <p:cNvPr id="35" name="Textfeld 34"/>
          <p:cNvSpPr txBox="1"/>
          <p:nvPr/>
        </p:nvSpPr>
        <p:spPr>
          <a:xfrm>
            <a:off x="323528" y="6309320"/>
            <a:ext cx="2376264" cy="369332"/>
          </a:xfrm>
          <a:prstGeom prst="rect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err="1" smtClean="0"/>
              <a:t>IUpdatable</a:t>
            </a:r>
            <a:r>
              <a:rPr lang="de-DE" dirty="0" smtClean="0"/>
              <a:t>/</a:t>
            </a:r>
            <a:r>
              <a:rPr lang="de-DE" dirty="0" err="1" smtClean="0"/>
              <a:t>ICollidable</a:t>
            </a:r>
            <a:endParaRPr lang="de-DE" dirty="0"/>
          </a:p>
        </p:txBody>
      </p:sp>
      <p:sp>
        <p:nvSpPr>
          <p:cNvPr id="38" name="Textfeld 37"/>
          <p:cNvSpPr txBox="1"/>
          <p:nvPr/>
        </p:nvSpPr>
        <p:spPr>
          <a:xfrm>
            <a:off x="3059834" y="6309320"/>
            <a:ext cx="1368152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err="1" smtClean="0"/>
              <a:t>ICollidable</a:t>
            </a:r>
            <a:endParaRPr lang="de-DE" dirty="0"/>
          </a:p>
        </p:txBody>
      </p:sp>
      <p:sp>
        <p:nvSpPr>
          <p:cNvPr id="39" name="Foliennummernplatzhalter 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CE48E-4A67-48DB-AD36-251A6BBFC9D3}" type="slidenum">
              <a:rPr lang="de-AT" smtClean="0"/>
              <a:t>12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00897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Kollisionsregeln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0" y="1600200"/>
            <a:ext cx="4114800" cy="4525963"/>
          </a:xfrm>
        </p:spPr>
        <p:txBody>
          <a:bodyPr/>
          <a:lstStyle/>
          <a:p>
            <a:pPr marL="0" indent="0">
              <a:buNone/>
            </a:pPr>
            <a:r>
              <a:rPr lang="de-AT" u="sng" dirty="0" smtClean="0"/>
              <a:t> </a:t>
            </a:r>
            <a:endParaRPr lang="de-AT" u="sng" dirty="0"/>
          </a:p>
        </p:txBody>
      </p:sp>
      <p:pic>
        <p:nvPicPr>
          <p:cNvPr id="5" name="Inhaltsplatzhalt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751748"/>
            <a:ext cx="4114799" cy="4222865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4427984" y="1811925"/>
            <a:ext cx="1368152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Player</a:t>
            </a:r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6012160" y="1546477"/>
            <a:ext cx="1368152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Paddle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6012160" y="2111117"/>
            <a:ext cx="1368152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err="1" smtClean="0"/>
              <a:t>HitArea</a:t>
            </a:r>
            <a:endParaRPr lang="de-DE" dirty="0"/>
          </a:p>
        </p:txBody>
      </p:sp>
      <p:cxnSp>
        <p:nvCxnSpPr>
          <p:cNvPr id="11" name="Gerade Verbindung mit Pfeil 10"/>
          <p:cNvCxnSpPr>
            <a:stCxn id="6" idx="3"/>
            <a:endCxn id="8" idx="1"/>
          </p:cNvCxnSpPr>
          <p:nvPr/>
        </p:nvCxnSpPr>
        <p:spPr>
          <a:xfrm flipV="1">
            <a:off x="5796136" y="1731143"/>
            <a:ext cx="216024" cy="26544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>
            <a:stCxn id="6" idx="3"/>
            <a:endCxn id="9" idx="1"/>
          </p:cNvCxnSpPr>
          <p:nvPr/>
        </p:nvCxnSpPr>
        <p:spPr>
          <a:xfrm>
            <a:off x="5796136" y="1996591"/>
            <a:ext cx="216024" cy="299192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feld 20"/>
          <p:cNvSpPr txBox="1"/>
          <p:nvPr/>
        </p:nvSpPr>
        <p:spPr>
          <a:xfrm>
            <a:off x="7308304" y="1368895"/>
            <a:ext cx="1584176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sz="1400" dirty="0" err="1" smtClean="0"/>
              <a:t>PaddleReflectRule</a:t>
            </a:r>
            <a:endParaRPr lang="de-DE" sz="1200" dirty="0"/>
          </a:p>
        </p:txBody>
      </p:sp>
      <p:sp>
        <p:nvSpPr>
          <p:cNvPr id="23" name="Textfeld 22"/>
          <p:cNvSpPr txBox="1"/>
          <p:nvPr/>
        </p:nvSpPr>
        <p:spPr>
          <a:xfrm>
            <a:off x="7308304" y="2027368"/>
            <a:ext cx="1584176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sz="1400" dirty="0" err="1" smtClean="0"/>
              <a:t>HitAreaReflectRule</a:t>
            </a:r>
            <a:endParaRPr lang="de-DE" sz="1200" dirty="0"/>
          </a:p>
        </p:txBody>
      </p:sp>
      <p:sp>
        <p:nvSpPr>
          <p:cNvPr id="24" name="Textfeld 23"/>
          <p:cNvSpPr txBox="1"/>
          <p:nvPr/>
        </p:nvSpPr>
        <p:spPr>
          <a:xfrm>
            <a:off x="4427986" y="3124516"/>
            <a:ext cx="1368152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Player</a:t>
            </a:r>
            <a:endParaRPr lang="de-DE" dirty="0"/>
          </a:p>
        </p:txBody>
      </p:sp>
      <p:sp>
        <p:nvSpPr>
          <p:cNvPr id="25" name="Textfeld 24"/>
          <p:cNvSpPr txBox="1"/>
          <p:nvPr/>
        </p:nvSpPr>
        <p:spPr>
          <a:xfrm>
            <a:off x="6012162" y="2859068"/>
            <a:ext cx="1368152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Paddle</a:t>
            </a:r>
            <a:endParaRPr lang="de-DE" dirty="0"/>
          </a:p>
        </p:txBody>
      </p:sp>
      <p:sp>
        <p:nvSpPr>
          <p:cNvPr id="26" name="Textfeld 25"/>
          <p:cNvSpPr txBox="1"/>
          <p:nvPr/>
        </p:nvSpPr>
        <p:spPr>
          <a:xfrm>
            <a:off x="6012162" y="3423708"/>
            <a:ext cx="1368152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err="1" smtClean="0"/>
              <a:t>HitArea</a:t>
            </a:r>
            <a:endParaRPr lang="de-DE" dirty="0"/>
          </a:p>
        </p:txBody>
      </p:sp>
      <p:cxnSp>
        <p:nvCxnSpPr>
          <p:cNvPr id="27" name="Gerade Verbindung mit Pfeil 26"/>
          <p:cNvCxnSpPr>
            <a:stCxn id="24" idx="3"/>
            <a:endCxn id="25" idx="1"/>
          </p:cNvCxnSpPr>
          <p:nvPr/>
        </p:nvCxnSpPr>
        <p:spPr>
          <a:xfrm flipV="1">
            <a:off x="5796138" y="3043734"/>
            <a:ext cx="216024" cy="26544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/>
          <p:cNvCxnSpPr>
            <a:stCxn id="24" idx="3"/>
            <a:endCxn id="26" idx="1"/>
          </p:cNvCxnSpPr>
          <p:nvPr/>
        </p:nvCxnSpPr>
        <p:spPr>
          <a:xfrm>
            <a:off x="5796138" y="3309182"/>
            <a:ext cx="216024" cy="299192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feld 28"/>
          <p:cNvSpPr txBox="1"/>
          <p:nvPr/>
        </p:nvSpPr>
        <p:spPr>
          <a:xfrm>
            <a:off x="7308306" y="2681486"/>
            <a:ext cx="1584176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sz="1400" dirty="0" err="1" smtClean="0"/>
              <a:t>PaddleReflectRule</a:t>
            </a:r>
            <a:endParaRPr lang="de-DE" sz="1200" dirty="0"/>
          </a:p>
        </p:txBody>
      </p:sp>
      <p:sp>
        <p:nvSpPr>
          <p:cNvPr id="30" name="Textfeld 29"/>
          <p:cNvSpPr txBox="1"/>
          <p:nvPr/>
        </p:nvSpPr>
        <p:spPr>
          <a:xfrm>
            <a:off x="7308306" y="3339959"/>
            <a:ext cx="1584176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sz="1400" dirty="0" err="1" smtClean="0"/>
              <a:t>HitAreaReflectRule</a:t>
            </a:r>
            <a:endParaRPr lang="de-DE" sz="1200" dirty="0"/>
          </a:p>
        </p:txBody>
      </p:sp>
      <p:sp>
        <p:nvSpPr>
          <p:cNvPr id="32" name="Textfeld 31"/>
          <p:cNvSpPr txBox="1"/>
          <p:nvPr/>
        </p:nvSpPr>
        <p:spPr>
          <a:xfrm>
            <a:off x="4513312" y="4536990"/>
            <a:ext cx="1368152" cy="369332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Ball</a:t>
            </a:r>
            <a:endParaRPr lang="de-DE" dirty="0"/>
          </a:p>
        </p:txBody>
      </p:sp>
      <p:sp>
        <p:nvSpPr>
          <p:cNvPr id="33" name="Textfeld 32"/>
          <p:cNvSpPr txBox="1"/>
          <p:nvPr/>
        </p:nvSpPr>
        <p:spPr>
          <a:xfrm>
            <a:off x="5798122" y="4383101"/>
            <a:ext cx="1584176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sz="1400" dirty="0" err="1" smtClean="0"/>
              <a:t>PlayTickRule</a:t>
            </a:r>
            <a:endParaRPr lang="de-DE" sz="1200" dirty="0"/>
          </a:p>
        </p:txBody>
      </p:sp>
      <p:sp>
        <p:nvSpPr>
          <p:cNvPr id="34" name="Textfeld 33"/>
          <p:cNvSpPr txBox="1"/>
          <p:nvPr/>
        </p:nvSpPr>
        <p:spPr>
          <a:xfrm>
            <a:off x="5796136" y="4752433"/>
            <a:ext cx="1584176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sz="1400" dirty="0" err="1" smtClean="0"/>
              <a:t>IncreaseSpeedRule</a:t>
            </a:r>
            <a:endParaRPr lang="de-DE" sz="1200" dirty="0"/>
          </a:p>
        </p:txBody>
      </p:sp>
      <p:sp>
        <p:nvSpPr>
          <p:cNvPr id="31" name="Textfeld 30"/>
          <p:cNvSpPr txBox="1"/>
          <p:nvPr/>
        </p:nvSpPr>
        <p:spPr>
          <a:xfrm>
            <a:off x="323528" y="6309320"/>
            <a:ext cx="2880320" cy="369332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Kollidierende Elemente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CE48E-4A67-48DB-AD36-251A6BBFC9D3}" type="slidenum">
              <a:rPr lang="de-AT" smtClean="0"/>
              <a:t>13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29394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Kollisionsregeln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0" y="1600200"/>
            <a:ext cx="4114800" cy="4525963"/>
          </a:xfrm>
        </p:spPr>
        <p:txBody>
          <a:bodyPr/>
          <a:lstStyle/>
          <a:p>
            <a:pPr marL="0" indent="0">
              <a:buNone/>
            </a:pPr>
            <a:r>
              <a:rPr lang="de-AT" u="sng" dirty="0" smtClean="0"/>
              <a:t> </a:t>
            </a:r>
            <a:endParaRPr lang="de-AT" u="sng" dirty="0"/>
          </a:p>
        </p:txBody>
      </p:sp>
      <p:pic>
        <p:nvPicPr>
          <p:cNvPr id="5" name="Inhaltsplatzhalt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751748"/>
            <a:ext cx="4114799" cy="4222864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4427984" y="1811925"/>
            <a:ext cx="1368152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Player</a:t>
            </a:r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6012160" y="1546477"/>
            <a:ext cx="1368152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Paddle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6012160" y="2111117"/>
            <a:ext cx="1368152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err="1" smtClean="0"/>
              <a:t>HitArea</a:t>
            </a:r>
            <a:endParaRPr lang="de-DE" dirty="0"/>
          </a:p>
        </p:txBody>
      </p:sp>
      <p:cxnSp>
        <p:nvCxnSpPr>
          <p:cNvPr id="11" name="Gerade Verbindung mit Pfeil 10"/>
          <p:cNvCxnSpPr>
            <a:stCxn id="6" idx="3"/>
            <a:endCxn id="8" idx="1"/>
          </p:cNvCxnSpPr>
          <p:nvPr/>
        </p:nvCxnSpPr>
        <p:spPr>
          <a:xfrm flipV="1">
            <a:off x="5796136" y="1731143"/>
            <a:ext cx="216024" cy="26544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>
            <a:stCxn id="6" idx="3"/>
            <a:endCxn id="9" idx="1"/>
          </p:cNvCxnSpPr>
          <p:nvPr/>
        </p:nvCxnSpPr>
        <p:spPr>
          <a:xfrm>
            <a:off x="5796136" y="1996591"/>
            <a:ext cx="216024" cy="299192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feld 20"/>
          <p:cNvSpPr txBox="1"/>
          <p:nvPr/>
        </p:nvSpPr>
        <p:spPr>
          <a:xfrm>
            <a:off x="7308304" y="1368895"/>
            <a:ext cx="1584176" cy="30777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sz="1400" dirty="0" err="1" smtClean="0"/>
              <a:t>PaddleReflectRule</a:t>
            </a:r>
            <a:endParaRPr lang="de-DE" sz="1200" dirty="0"/>
          </a:p>
        </p:txBody>
      </p:sp>
      <p:sp>
        <p:nvSpPr>
          <p:cNvPr id="23" name="Textfeld 22"/>
          <p:cNvSpPr txBox="1"/>
          <p:nvPr/>
        </p:nvSpPr>
        <p:spPr>
          <a:xfrm>
            <a:off x="7308304" y="2027368"/>
            <a:ext cx="1584176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sz="1400" dirty="0" err="1" smtClean="0"/>
              <a:t>HitAreaReflectRule</a:t>
            </a:r>
            <a:endParaRPr lang="de-DE" sz="1200" dirty="0"/>
          </a:p>
        </p:txBody>
      </p:sp>
      <p:sp>
        <p:nvSpPr>
          <p:cNvPr id="24" name="Textfeld 23"/>
          <p:cNvSpPr txBox="1"/>
          <p:nvPr/>
        </p:nvSpPr>
        <p:spPr>
          <a:xfrm>
            <a:off x="4427986" y="3124516"/>
            <a:ext cx="1368152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Player</a:t>
            </a:r>
            <a:endParaRPr lang="de-DE" dirty="0"/>
          </a:p>
        </p:txBody>
      </p:sp>
      <p:sp>
        <p:nvSpPr>
          <p:cNvPr id="25" name="Textfeld 24"/>
          <p:cNvSpPr txBox="1"/>
          <p:nvPr/>
        </p:nvSpPr>
        <p:spPr>
          <a:xfrm>
            <a:off x="6012162" y="2859068"/>
            <a:ext cx="1368152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Paddle</a:t>
            </a:r>
            <a:endParaRPr lang="de-DE" dirty="0"/>
          </a:p>
        </p:txBody>
      </p:sp>
      <p:sp>
        <p:nvSpPr>
          <p:cNvPr id="26" name="Textfeld 25"/>
          <p:cNvSpPr txBox="1"/>
          <p:nvPr/>
        </p:nvSpPr>
        <p:spPr>
          <a:xfrm>
            <a:off x="6012162" y="3423708"/>
            <a:ext cx="1368152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err="1" smtClean="0"/>
              <a:t>HitArea</a:t>
            </a:r>
            <a:endParaRPr lang="de-DE" dirty="0"/>
          </a:p>
        </p:txBody>
      </p:sp>
      <p:cxnSp>
        <p:nvCxnSpPr>
          <p:cNvPr id="27" name="Gerade Verbindung mit Pfeil 26"/>
          <p:cNvCxnSpPr>
            <a:stCxn id="24" idx="3"/>
            <a:endCxn id="25" idx="1"/>
          </p:cNvCxnSpPr>
          <p:nvPr/>
        </p:nvCxnSpPr>
        <p:spPr>
          <a:xfrm flipV="1">
            <a:off x="5796138" y="3043734"/>
            <a:ext cx="216024" cy="26544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/>
          <p:cNvCxnSpPr>
            <a:stCxn id="24" idx="3"/>
            <a:endCxn id="26" idx="1"/>
          </p:cNvCxnSpPr>
          <p:nvPr/>
        </p:nvCxnSpPr>
        <p:spPr>
          <a:xfrm>
            <a:off x="5796138" y="3309182"/>
            <a:ext cx="216024" cy="299192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feld 28"/>
          <p:cNvSpPr txBox="1"/>
          <p:nvPr/>
        </p:nvSpPr>
        <p:spPr>
          <a:xfrm>
            <a:off x="7308306" y="2681486"/>
            <a:ext cx="1584176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sz="1400" dirty="0" err="1" smtClean="0"/>
              <a:t>PaddleReflectRule</a:t>
            </a:r>
            <a:endParaRPr lang="de-DE" sz="1200" dirty="0"/>
          </a:p>
        </p:txBody>
      </p:sp>
      <p:sp>
        <p:nvSpPr>
          <p:cNvPr id="30" name="Textfeld 29"/>
          <p:cNvSpPr txBox="1"/>
          <p:nvPr/>
        </p:nvSpPr>
        <p:spPr>
          <a:xfrm>
            <a:off x="7308306" y="3339959"/>
            <a:ext cx="1584176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sz="1400" dirty="0" err="1" smtClean="0"/>
              <a:t>HitAreaReflectRule</a:t>
            </a:r>
            <a:endParaRPr lang="de-DE" sz="1200" dirty="0"/>
          </a:p>
        </p:txBody>
      </p:sp>
      <p:sp>
        <p:nvSpPr>
          <p:cNvPr id="32" name="Textfeld 31"/>
          <p:cNvSpPr txBox="1"/>
          <p:nvPr/>
        </p:nvSpPr>
        <p:spPr>
          <a:xfrm>
            <a:off x="4513312" y="4536990"/>
            <a:ext cx="1368152" cy="369332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Ball</a:t>
            </a:r>
            <a:endParaRPr lang="de-DE" dirty="0"/>
          </a:p>
        </p:txBody>
      </p:sp>
      <p:sp>
        <p:nvSpPr>
          <p:cNvPr id="33" name="Textfeld 32"/>
          <p:cNvSpPr txBox="1"/>
          <p:nvPr/>
        </p:nvSpPr>
        <p:spPr>
          <a:xfrm>
            <a:off x="5798122" y="4383101"/>
            <a:ext cx="1584176" cy="30777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sz="1400" dirty="0" err="1" smtClean="0"/>
              <a:t>PlayTickRule</a:t>
            </a:r>
            <a:endParaRPr lang="de-DE" sz="1200" dirty="0"/>
          </a:p>
        </p:txBody>
      </p:sp>
      <p:sp>
        <p:nvSpPr>
          <p:cNvPr id="34" name="Textfeld 33"/>
          <p:cNvSpPr txBox="1"/>
          <p:nvPr/>
        </p:nvSpPr>
        <p:spPr>
          <a:xfrm>
            <a:off x="5796136" y="4752433"/>
            <a:ext cx="1584176" cy="30777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sz="1400" dirty="0" err="1" smtClean="0"/>
              <a:t>IncreaseSpeedRule</a:t>
            </a:r>
            <a:endParaRPr lang="de-DE" sz="1200" dirty="0"/>
          </a:p>
        </p:txBody>
      </p:sp>
      <p:sp>
        <p:nvSpPr>
          <p:cNvPr id="31" name="Textfeld 30"/>
          <p:cNvSpPr txBox="1"/>
          <p:nvPr/>
        </p:nvSpPr>
        <p:spPr>
          <a:xfrm>
            <a:off x="323528" y="6309320"/>
            <a:ext cx="2880320" cy="369332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Kollidierende Elemente</a:t>
            </a:r>
            <a:endParaRPr lang="de-DE" dirty="0"/>
          </a:p>
        </p:txBody>
      </p:sp>
      <p:sp>
        <p:nvSpPr>
          <p:cNvPr id="35" name="Textfeld 34"/>
          <p:cNvSpPr txBox="1"/>
          <p:nvPr/>
        </p:nvSpPr>
        <p:spPr>
          <a:xfrm>
            <a:off x="3361184" y="6340097"/>
            <a:ext cx="2304256" cy="30777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sz="1400" dirty="0" smtClean="0"/>
              <a:t>Angewendete Regeln</a:t>
            </a:r>
            <a:endParaRPr lang="de-DE" sz="1200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8293" y="1421816"/>
            <a:ext cx="561619" cy="561619"/>
          </a:xfrm>
          <a:prstGeom prst="rect">
            <a:avLst/>
          </a:prstGeom>
        </p:spPr>
      </p:pic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CE48E-4A67-48DB-AD36-251A6BBFC9D3}" type="slidenum">
              <a:rPr lang="de-AT" smtClean="0"/>
              <a:t>14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93594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Wichtige Regeln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 err="1" smtClean="0"/>
              <a:t>PaddleReflectRule</a:t>
            </a:r>
            <a:r>
              <a:rPr lang="de-DE" sz="1800" dirty="0" smtClean="0"/>
              <a:t> </a:t>
            </a:r>
            <a:r>
              <a:rPr lang="de-DE" sz="1600" dirty="0" smtClean="0"/>
              <a:t>(Wenn Paddle mit Ball kollidiert)</a:t>
            </a:r>
            <a:endParaRPr lang="de-DE" sz="2800" dirty="0" smtClean="0"/>
          </a:p>
          <a:p>
            <a:pPr lvl="1"/>
            <a:r>
              <a:rPr lang="de-DE" dirty="0" smtClean="0"/>
              <a:t>Reflektiert den Ball mit entsprechendem Winkel</a:t>
            </a:r>
          </a:p>
          <a:p>
            <a:pPr lvl="1"/>
            <a:r>
              <a:rPr lang="de-DE" dirty="0" smtClean="0"/>
              <a:t>Färbt den Ball neu</a:t>
            </a:r>
          </a:p>
          <a:p>
            <a:pPr lvl="1"/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r>
              <a:rPr lang="de-DE" dirty="0" err="1" smtClean="0"/>
              <a:t>PlayerHitAreaReflectRule</a:t>
            </a:r>
            <a:r>
              <a:rPr lang="de-DE" dirty="0" smtClean="0"/>
              <a:t> </a:t>
            </a:r>
            <a:r>
              <a:rPr lang="de-DE" sz="1600" dirty="0"/>
              <a:t>(Wenn </a:t>
            </a:r>
            <a:r>
              <a:rPr lang="de-DE" sz="1600" dirty="0" smtClean="0"/>
              <a:t>Ball mit </a:t>
            </a:r>
            <a:r>
              <a:rPr lang="de-DE" sz="1600" dirty="0" err="1" smtClean="0"/>
              <a:t>HitArea</a:t>
            </a:r>
            <a:r>
              <a:rPr lang="de-DE" sz="1600" dirty="0" smtClean="0"/>
              <a:t> kollidiert)</a:t>
            </a:r>
            <a:endParaRPr lang="de-DE" dirty="0" smtClean="0"/>
          </a:p>
          <a:p>
            <a:pPr lvl="1"/>
            <a:r>
              <a:rPr lang="de-DE" dirty="0" smtClean="0"/>
              <a:t>Reflektiert den Ball </a:t>
            </a:r>
          </a:p>
          <a:p>
            <a:pPr lvl="1"/>
            <a:r>
              <a:rPr lang="de-DE" dirty="0" smtClean="0"/>
              <a:t>Zieht dem Spieler Leben ab </a:t>
            </a:r>
          </a:p>
          <a:p>
            <a:r>
              <a:rPr lang="de-DE" dirty="0" err="1" smtClean="0"/>
              <a:t>IncreaseBallSpeedRule</a:t>
            </a:r>
            <a:endParaRPr lang="de-DE" dirty="0" smtClean="0"/>
          </a:p>
          <a:p>
            <a:pPr lvl="1"/>
            <a:r>
              <a:rPr lang="de-DE" dirty="0" smtClean="0"/>
              <a:t>Beschleunigt den Ball 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068" y="2852936"/>
            <a:ext cx="2160240" cy="813170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CE48E-4A67-48DB-AD36-251A6BBFC9D3}" type="slidenum">
              <a:rPr lang="de-AT" smtClean="0"/>
              <a:t>15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01303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Rundensystem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629632"/>
            <a:ext cx="8229600" cy="2467098"/>
          </a:xfrm>
        </p:spPr>
      </p:pic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CE48E-4A67-48DB-AD36-251A6BBFC9D3}" type="slidenum">
              <a:rPr lang="de-AT" smtClean="0"/>
              <a:t>16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52669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OnePlayerSurvivingRule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 err="1" smtClean="0"/>
              <a:t>canStartRound</a:t>
            </a:r>
            <a:endParaRPr lang="de-DE" dirty="0" smtClean="0"/>
          </a:p>
          <a:p>
            <a:pPr lvl="1"/>
            <a:r>
              <a:rPr lang="de-DE" dirty="0" smtClean="0"/>
              <a:t>Sind mehr als </a:t>
            </a:r>
            <a:r>
              <a:rPr lang="de-DE" dirty="0"/>
              <a:t>1</a:t>
            </a:r>
            <a:r>
              <a:rPr lang="de-DE" dirty="0" smtClean="0"/>
              <a:t> Spieler auf dem Server?</a:t>
            </a:r>
          </a:p>
          <a:p>
            <a:r>
              <a:rPr lang="de-DE" dirty="0" err="1" smtClean="0"/>
              <a:t>startRound</a:t>
            </a:r>
            <a:endParaRPr lang="de-DE" dirty="0" smtClean="0"/>
          </a:p>
          <a:p>
            <a:pPr lvl="1"/>
            <a:r>
              <a:rPr lang="de-DE" dirty="0" smtClean="0"/>
              <a:t>Setzte bei allen Spielern die Leben auf 100%</a:t>
            </a:r>
          </a:p>
          <a:p>
            <a:pPr lvl="1"/>
            <a:r>
              <a:rPr lang="de-DE" dirty="0" smtClean="0"/>
              <a:t>Setzte einen Ball auf das Spielfeld</a:t>
            </a:r>
          </a:p>
          <a:p>
            <a:r>
              <a:rPr lang="de-DE" dirty="0" err="1" smtClean="0"/>
              <a:t>isRoundFinished</a:t>
            </a:r>
            <a:endParaRPr lang="de-DE" dirty="0" smtClean="0"/>
          </a:p>
          <a:p>
            <a:pPr lvl="1"/>
            <a:r>
              <a:rPr lang="de-DE" dirty="0" smtClean="0"/>
              <a:t>Ist nur noch 1 lebender Spieler auf dem Spielfeld</a:t>
            </a:r>
          </a:p>
          <a:p>
            <a:r>
              <a:rPr lang="de-DE" dirty="0" err="1" smtClean="0"/>
              <a:t>finishRound</a:t>
            </a:r>
            <a:endParaRPr lang="de-DE" dirty="0" smtClean="0"/>
          </a:p>
          <a:p>
            <a:pPr lvl="1"/>
            <a:r>
              <a:rPr lang="de-DE" dirty="0" smtClean="0"/>
              <a:t>Entferne alle Bälle aus dem Spielfeld</a:t>
            </a:r>
          </a:p>
          <a:p>
            <a:pPr lvl="1"/>
            <a:r>
              <a:rPr lang="de-DE" dirty="0" smtClean="0"/>
              <a:t>Überlebender Spieler bekommt einen Punkt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CE48E-4A67-48DB-AD36-251A6BBFC9D3}" type="slidenum">
              <a:rPr lang="de-AT" smtClean="0"/>
              <a:t>17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48267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Kollision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Zwei Phasen</a:t>
            </a:r>
          </a:p>
          <a:p>
            <a:pPr lvl="1"/>
            <a:r>
              <a:rPr lang="de-AT" dirty="0" smtClean="0"/>
              <a:t>Rechteckkollision</a:t>
            </a:r>
          </a:p>
          <a:p>
            <a:pPr lvl="1"/>
            <a:r>
              <a:rPr lang="de-AT" dirty="0" smtClean="0"/>
              <a:t>Polygonkollision</a:t>
            </a:r>
          </a:p>
          <a:p>
            <a:r>
              <a:rPr lang="de-AT" dirty="0" smtClean="0"/>
              <a:t>Linienüberschneidung von zwei Polygone = Kollision</a:t>
            </a:r>
          </a:p>
          <a:p>
            <a:r>
              <a:rPr lang="de-AT" dirty="0" smtClean="0"/>
              <a:t>Polygone haben verschiedene Kollisionspunkte -&gt; Basis für Linienüberschneidung</a:t>
            </a:r>
          </a:p>
        </p:txBody>
      </p:sp>
      <p:cxnSp>
        <p:nvCxnSpPr>
          <p:cNvPr id="9" name="Gerade Verbindung 8"/>
          <p:cNvCxnSpPr>
            <a:stCxn id="6" idx="7"/>
            <a:endCxn id="7" idx="3"/>
          </p:cNvCxnSpPr>
          <p:nvPr/>
        </p:nvCxnSpPr>
        <p:spPr>
          <a:xfrm flipV="1">
            <a:off x="6783157" y="4344013"/>
            <a:ext cx="978286" cy="126631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22"/>
          <p:cNvCxnSpPr/>
          <p:nvPr/>
        </p:nvCxnSpPr>
        <p:spPr>
          <a:xfrm flipV="1">
            <a:off x="7609529" y="4869160"/>
            <a:ext cx="978286" cy="126631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26"/>
          <p:cNvCxnSpPr>
            <a:stCxn id="6" idx="5"/>
            <a:endCxn id="25" idx="1"/>
          </p:cNvCxnSpPr>
          <p:nvPr/>
        </p:nvCxnSpPr>
        <p:spPr>
          <a:xfrm>
            <a:off x="6783157" y="5712165"/>
            <a:ext cx="703447" cy="44440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30"/>
          <p:cNvCxnSpPr>
            <a:stCxn id="7" idx="5"/>
            <a:endCxn id="24" idx="1"/>
          </p:cNvCxnSpPr>
          <p:nvPr/>
        </p:nvCxnSpPr>
        <p:spPr>
          <a:xfrm>
            <a:off x="7863277" y="4344013"/>
            <a:ext cx="703447" cy="44440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Ellipse 6"/>
          <p:cNvSpPr/>
          <p:nvPr/>
        </p:nvSpPr>
        <p:spPr>
          <a:xfrm>
            <a:off x="7740352" y="4221088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6" name="Ellipse 5"/>
          <p:cNvSpPr/>
          <p:nvPr/>
        </p:nvSpPr>
        <p:spPr>
          <a:xfrm>
            <a:off x="6660232" y="5589240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4" name="Ellipse 23"/>
          <p:cNvSpPr/>
          <p:nvPr/>
        </p:nvSpPr>
        <p:spPr>
          <a:xfrm>
            <a:off x="8545633" y="4767326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5" name="Ellipse 24"/>
          <p:cNvSpPr/>
          <p:nvPr/>
        </p:nvSpPr>
        <p:spPr>
          <a:xfrm>
            <a:off x="7465513" y="6135478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1040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Rechteckkollisionsprüfung</a:t>
            </a:r>
            <a:endParaRPr lang="de-AT" dirty="0"/>
          </a:p>
        </p:txBody>
      </p:sp>
      <p:graphicFrame>
        <p:nvGraphicFramePr>
          <p:cNvPr id="4" name="Objek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2114014"/>
              </p:ext>
            </p:extLst>
          </p:nvPr>
        </p:nvGraphicFramePr>
        <p:xfrm>
          <a:off x="611560" y="1700808"/>
          <a:ext cx="3672061" cy="44150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2" name="Visio" r:id="rId3" imgW="2443795" imgH="2938779" progId="Visio.Drawing.11">
                  <p:embed/>
                </p:oleObj>
              </mc:Choice>
              <mc:Fallback>
                <p:oleObj name="Visio" r:id="rId3" imgW="2443795" imgH="2938779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1700808"/>
                        <a:ext cx="3672061" cy="441504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Inhaltsplatzhalter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9501753"/>
              </p:ext>
            </p:extLst>
          </p:nvPr>
        </p:nvGraphicFramePr>
        <p:xfrm>
          <a:off x="4211960" y="1700808"/>
          <a:ext cx="4582070" cy="44190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3" name="Visio" r:id="rId5" imgW="2965790" imgH="2749680" progId="Visio.Drawing.11">
                  <p:embed/>
                </p:oleObj>
              </mc:Choice>
              <mc:Fallback>
                <p:oleObj name="Visio" r:id="rId5" imgW="2965790" imgH="274968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960" y="1700808"/>
                        <a:ext cx="4582070" cy="44190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57582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dirty="0" smtClean="0"/>
              <a:t>Was ist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4 Spieler Ping </a:t>
            </a:r>
            <a:r>
              <a:rPr lang="de-AT" dirty="0" err="1" smtClean="0"/>
              <a:t>Pong</a:t>
            </a:r>
            <a:endParaRPr lang="de-AT" dirty="0" smtClean="0"/>
          </a:p>
          <a:p>
            <a:r>
              <a:rPr lang="de-AT" dirty="0" smtClean="0"/>
              <a:t>Netzwerk fähig</a:t>
            </a:r>
          </a:p>
          <a:p>
            <a:r>
              <a:rPr lang="de-AT" dirty="0" smtClean="0"/>
              <a:t>Rundenbasierend</a:t>
            </a:r>
            <a:endParaRPr lang="de-AT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067" y="494428"/>
            <a:ext cx="4366141" cy="712686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CE48E-4A67-48DB-AD36-251A6BBFC9D3}" type="slidenum">
              <a:rPr lang="de-AT" smtClean="0"/>
              <a:t>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90385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Polygonkollisionsprüfung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Nur wenn Rechtecke kollidieren</a:t>
            </a:r>
            <a:endParaRPr lang="de-AT" dirty="0"/>
          </a:p>
        </p:txBody>
      </p:sp>
      <p:graphicFrame>
        <p:nvGraphicFramePr>
          <p:cNvPr id="5" name="Objek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3016857"/>
              </p:ext>
            </p:extLst>
          </p:nvPr>
        </p:nvGraphicFramePr>
        <p:xfrm>
          <a:off x="467544" y="2780928"/>
          <a:ext cx="3747986" cy="33843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6" name="Visio" r:id="rId3" imgW="3055822" imgH="2749651" progId="Visio.Drawing.11">
                  <p:embed/>
                </p:oleObj>
              </mc:Choice>
              <mc:Fallback>
                <p:oleObj name="Visio" r:id="rId3" imgW="3055822" imgH="2749651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2780928"/>
                        <a:ext cx="3747986" cy="33843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k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7676008"/>
              </p:ext>
            </p:extLst>
          </p:nvPr>
        </p:nvGraphicFramePr>
        <p:xfrm>
          <a:off x="4236852" y="2204864"/>
          <a:ext cx="4416787" cy="3960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7" name="Visio" r:id="rId5" imgW="3074164" imgH="2749651" progId="Visio.Drawing.11">
                  <p:embed/>
                </p:oleObj>
              </mc:Choice>
              <mc:Fallback>
                <p:oleObj name="Visio" r:id="rId5" imgW="3074164" imgH="2749651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6852" y="2204864"/>
                        <a:ext cx="4416787" cy="39604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31780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Polygonkollisionsprüfung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 dirty="0"/>
          </a:p>
        </p:txBody>
      </p:sp>
      <p:graphicFrame>
        <p:nvGraphicFramePr>
          <p:cNvPr id="6" name="Objek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4452362"/>
              </p:ext>
            </p:extLst>
          </p:nvPr>
        </p:nvGraphicFramePr>
        <p:xfrm>
          <a:off x="1547664" y="1412776"/>
          <a:ext cx="5904656" cy="52945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Visio" r:id="rId3" imgW="3074164" imgH="2749651" progId="Visio.Drawing.11">
                  <p:embed/>
                </p:oleObj>
              </mc:Choice>
              <mc:Fallback>
                <p:oleObj name="Visio" r:id="rId3" imgW="3074164" imgH="2749651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664" y="1412776"/>
                        <a:ext cx="5904656" cy="52945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Gerade Verbindung 6"/>
          <p:cNvCxnSpPr/>
          <p:nvPr/>
        </p:nvCxnSpPr>
        <p:spPr>
          <a:xfrm flipV="1">
            <a:off x="4355976" y="2492896"/>
            <a:ext cx="216024" cy="432048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Gerade Verbindung 10"/>
          <p:cNvCxnSpPr/>
          <p:nvPr/>
        </p:nvCxnSpPr>
        <p:spPr>
          <a:xfrm flipV="1">
            <a:off x="5724128" y="3356992"/>
            <a:ext cx="504056" cy="151216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3993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Polygonkollisionsprüfung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 dirty="0"/>
          </a:p>
        </p:txBody>
      </p:sp>
      <p:graphicFrame>
        <p:nvGraphicFramePr>
          <p:cNvPr id="6" name="Objek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5917377"/>
              </p:ext>
            </p:extLst>
          </p:nvPr>
        </p:nvGraphicFramePr>
        <p:xfrm>
          <a:off x="1547664" y="1412776"/>
          <a:ext cx="5904656" cy="52945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3" name="Visio" r:id="rId3" imgW="3074164" imgH="2749651" progId="Visio.Drawing.11">
                  <p:embed/>
                </p:oleObj>
              </mc:Choice>
              <mc:Fallback>
                <p:oleObj name="Visio" r:id="rId3" imgW="3074164" imgH="2749651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664" y="1412776"/>
                        <a:ext cx="5904656" cy="52945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Gerade Verbindung 6"/>
          <p:cNvCxnSpPr/>
          <p:nvPr/>
        </p:nvCxnSpPr>
        <p:spPr>
          <a:xfrm flipV="1">
            <a:off x="4355976" y="2492896"/>
            <a:ext cx="216024" cy="432048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Gerade Verbindung 4"/>
          <p:cNvCxnSpPr/>
          <p:nvPr/>
        </p:nvCxnSpPr>
        <p:spPr>
          <a:xfrm flipH="1" flipV="1">
            <a:off x="4788024" y="2492896"/>
            <a:ext cx="1440160" cy="86409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1431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Polygonkollisionsprüfung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 dirty="0"/>
          </a:p>
        </p:txBody>
      </p:sp>
      <p:graphicFrame>
        <p:nvGraphicFramePr>
          <p:cNvPr id="6" name="Objek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5917377"/>
              </p:ext>
            </p:extLst>
          </p:nvPr>
        </p:nvGraphicFramePr>
        <p:xfrm>
          <a:off x="1547664" y="1412776"/>
          <a:ext cx="5904656" cy="52945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7" name="Visio" r:id="rId3" imgW="3074164" imgH="2749651" progId="Visio.Drawing.11">
                  <p:embed/>
                </p:oleObj>
              </mc:Choice>
              <mc:Fallback>
                <p:oleObj name="Visio" r:id="rId3" imgW="3074164" imgH="2749651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664" y="1412776"/>
                        <a:ext cx="5904656" cy="52945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Gerade Verbindung 6"/>
          <p:cNvCxnSpPr/>
          <p:nvPr/>
        </p:nvCxnSpPr>
        <p:spPr>
          <a:xfrm flipV="1">
            <a:off x="4355976" y="2492896"/>
            <a:ext cx="216024" cy="432048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Gerade Verbindung 4"/>
          <p:cNvCxnSpPr/>
          <p:nvPr/>
        </p:nvCxnSpPr>
        <p:spPr>
          <a:xfrm flipV="1">
            <a:off x="3347864" y="2492896"/>
            <a:ext cx="1440160" cy="86409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Rechteck 7"/>
          <p:cNvSpPr/>
          <p:nvPr/>
        </p:nvSpPr>
        <p:spPr>
          <a:xfrm>
            <a:off x="4283968" y="2492896"/>
            <a:ext cx="432048" cy="432048"/>
          </a:xfrm>
          <a:prstGeom prst="rect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11431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Ziele von 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MVC – Pattern</a:t>
            </a:r>
          </a:p>
          <a:p>
            <a:r>
              <a:rPr lang="de-AT" dirty="0" smtClean="0"/>
              <a:t>Netzwerkfähiges Spiel</a:t>
            </a:r>
          </a:p>
          <a:p>
            <a:pPr lvl="1"/>
            <a:r>
              <a:rPr lang="de-AT" dirty="0" smtClean="0"/>
              <a:t>2 bis 4 Spieler</a:t>
            </a:r>
          </a:p>
          <a:p>
            <a:r>
              <a:rPr lang="de-AT" dirty="0" err="1" smtClean="0"/>
              <a:t>Dedicated</a:t>
            </a:r>
            <a:r>
              <a:rPr lang="de-AT" dirty="0" smtClean="0"/>
              <a:t> Server</a:t>
            </a:r>
          </a:p>
          <a:p>
            <a:r>
              <a:rPr lang="de-AT" dirty="0" smtClean="0"/>
              <a:t>Rundenbasierend</a:t>
            </a:r>
          </a:p>
          <a:p>
            <a:endParaRPr lang="de-AT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494428"/>
            <a:ext cx="4366141" cy="712686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CE48E-4A67-48DB-AD36-251A6BBFC9D3}" type="slidenum">
              <a:rPr lang="de-AT" smtClean="0"/>
              <a:t>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3151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Model View Controller</a:t>
            </a:r>
            <a:endParaRPr lang="de-AT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AT"/>
          </a:p>
        </p:txBody>
      </p:sp>
      <p:graphicFrame>
        <p:nvGraphicFramePr>
          <p:cNvPr id="5" name="Objek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8726120"/>
              </p:ext>
            </p:extLst>
          </p:nvPr>
        </p:nvGraphicFramePr>
        <p:xfrm>
          <a:off x="251520" y="1366834"/>
          <a:ext cx="8717797" cy="49424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3" name="Visio" r:id="rId3" imgW="7181201" imgH="4073482" progId="Visio.Drawing.11">
                  <p:embed/>
                </p:oleObj>
              </mc:Choice>
              <mc:Fallback>
                <p:oleObj name="Visio" r:id="rId3" imgW="7181201" imgH="4073482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1366834"/>
                        <a:ext cx="8717797" cy="494248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CE48E-4A67-48DB-AD36-251A6BBFC9D3}" type="slidenum">
              <a:rPr lang="de-AT" smtClean="0"/>
              <a:t>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18585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Model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TODO: Klassendiagramm des Models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CE48E-4A67-48DB-AD36-251A6BBFC9D3}" type="slidenum">
              <a:rPr lang="de-AT" smtClean="0"/>
              <a:t>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76186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View</a:t>
            </a:r>
            <a:endParaRPr lang="de-DE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38" y="1340768"/>
            <a:ext cx="8784974" cy="43017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CE48E-4A67-48DB-AD36-251A6BBFC9D3}" type="slidenum">
              <a:rPr lang="de-AT" smtClean="0"/>
              <a:t>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36952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View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CE48E-4A67-48DB-AD36-251A6BBFC9D3}" type="slidenum">
              <a:rPr lang="de-AT" smtClean="0"/>
              <a:t>7</a:t>
            </a:fld>
            <a:endParaRPr lang="de-AT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3" y="1954343"/>
            <a:ext cx="8784976" cy="29493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1856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Netzwerkkommunikation (1)</a:t>
            </a:r>
            <a:endParaRPr lang="de-DE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545" y="2276873"/>
            <a:ext cx="8852906" cy="25922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CE48E-4A67-48DB-AD36-251A6BBFC9D3}" type="slidenum">
              <a:rPr lang="de-AT" smtClean="0"/>
              <a:t>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62730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Netzwerkkommunikation (2)</a:t>
            </a:r>
            <a:endParaRPr lang="de-DE" dirty="0"/>
          </a:p>
        </p:txBody>
      </p:sp>
      <p:pic>
        <p:nvPicPr>
          <p:cNvPr id="4" name="Inhaltsplatzhalter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67" t="10201" r="6771"/>
          <a:stretch/>
        </p:blipFill>
        <p:spPr>
          <a:xfrm>
            <a:off x="1115616" y="1340768"/>
            <a:ext cx="6840760" cy="5347171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CE48E-4A67-48DB-AD36-251A6BBFC9D3}" type="slidenum">
              <a:rPr lang="de-AT" smtClean="0"/>
              <a:t>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37098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281</Words>
  <Application>Microsoft Office PowerPoint</Application>
  <PresentationFormat>Bildschirmpräsentation (4:3)</PresentationFormat>
  <Paragraphs>130</Paragraphs>
  <Slides>23</Slides>
  <Notes>3</Notes>
  <HiddenSlides>0</HiddenSlides>
  <MMClips>0</MMClips>
  <ScaleCrop>false</ScaleCrop>
  <HeadingPairs>
    <vt:vector size="6" baseType="variant"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23</vt:i4>
      </vt:variant>
    </vt:vector>
  </HeadingPairs>
  <TitlesOfParts>
    <vt:vector size="25" baseType="lpstr">
      <vt:lpstr>Larissa</vt:lpstr>
      <vt:lpstr>Visio</vt:lpstr>
      <vt:lpstr>PowerPoint-Präsentation</vt:lpstr>
      <vt:lpstr>Was ist</vt:lpstr>
      <vt:lpstr>Ziele von </vt:lpstr>
      <vt:lpstr>Model View Controller</vt:lpstr>
      <vt:lpstr>Model</vt:lpstr>
      <vt:lpstr>View</vt:lpstr>
      <vt:lpstr>View</vt:lpstr>
      <vt:lpstr>Netzwerkkommunikation (1)</vt:lpstr>
      <vt:lpstr>Netzwerkkommunikation (2)</vt:lpstr>
      <vt:lpstr>Infrastruktur - Server</vt:lpstr>
      <vt:lpstr>Infrastruktur - Client</vt:lpstr>
      <vt:lpstr>Kollisionsregeln</vt:lpstr>
      <vt:lpstr>Kollisionsregeln</vt:lpstr>
      <vt:lpstr>Kollisionsregeln</vt:lpstr>
      <vt:lpstr>Wichtige Regeln</vt:lpstr>
      <vt:lpstr>Rundensystem</vt:lpstr>
      <vt:lpstr>OnePlayerSurvivingRule</vt:lpstr>
      <vt:lpstr>Kollision</vt:lpstr>
      <vt:lpstr>Rechteckkollisionsprüfung</vt:lpstr>
      <vt:lpstr>Polygonkollisionsprüfung</vt:lpstr>
      <vt:lpstr>Polygonkollisionsprüfung</vt:lpstr>
      <vt:lpstr>Polygonkollisionsprüfung</vt:lpstr>
      <vt:lpstr>Polygonkollisionsprüfung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Martin Balter</dc:creator>
  <cp:lastModifiedBy>Manuel</cp:lastModifiedBy>
  <cp:revision>23</cp:revision>
  <dcterms:created xsi:type="dcterms:W3CDTF">2011-02-06T21:39:22Z</dcterms:created>
  <dcterms:modified xsi:type="dcterms:W3CDTF">2011-02-08T21:21:39Z</dcterms:modified>
</cp:coreProperties>
</file>