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19FC53-195E-4801-B619-B3158CDFE20F}">
          <p14:sldIdLst>
            <p14:sldId id="256"/>
          </p14:sldIdLst>
        </p14:section>
        <p14:section name="CHAPTER 3" id="{D88E99C4-FFA1-44D5-9A4C-C6EA75E557B0}">
          <p14:sldIdLst>
            <p14:sldId id="258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HAPTER 4" id="{4A6D6CCE-2DAE-40E6-B8E4-FF2F6EE0C16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2F9D7-7ABB-41C8-86C2-C2946C141361}" v="3" dt="2023-02-28T11:42:0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a Da Cruz Chadreque" userId="b0623afd-0a81-4582-90da-c0bf8a55c521" providerId="ADAL" clId="{9EB2F9D7-7ABB-41C8-86C2-C2946C141361}"/>
    <pc:docChg chg="undo custSel addSld delSld modSld addSection delSection modSection">
      <pc:chgData name="Manuela Da Cruz Chadreque" userId="b0623afd-0a81-4582-90da-c0bf8a55c521" providerId="ADAL" clId="{9EB2F9D7-7ABB-41C8-86C2-C2946C141361}" dt="2023-02-28T14:27:33.627" v="233" actId="17846"/>
      <pc:docMkLst>
        <pc:docMk/>
      </pc:docMkLst>
      <pc:sldChg chg="modSp new mod">
        <pc:chgData name="Manuela Da Cruz Chadreque" userId="b0623afd-0a81-4582-90da-c0bf8a55c521" providerId="ADAL" clId="{9EB2F9D7-7ABB-41C8-86C2-C2946C141361}" dt="2023-02-28T11:32:00.285" v="5" actId="27636"/>
        <pc:sldMkLst>
          <pc:docMk/>
          <pc:sldMk cId="1875744560" sldId="258"/>
        </pc:sldMkLst>
        <pc:spChg chg="mod">
          <ac:chgData name="Manuela Da Cruz Chadreque" userId="b0623afd-0a81-4582-90da-c0bf8a55c521" providerId="ADAL" clId="{9EB2F9D7-7ABB-41C8-86C2-C2946C141361}" dt="2023-02-28T11:31:50.227" v="3"/>
          <ac:spMkLst>
            <pc:docMk/>
            <pc:sldMk cId="1875744560" sldId="258"/>
            <ac:spMk id="2" creationId="{94131B83-81E0-8062-E0A0-400A0D437EED}"/>
          </ac:spMkLst>
        </pc:spChg>
        <pc:spChg chg="mod">
          <ac:chgData name="Manuela Da Cruz Chadreque" userId="b0623afd-0a81-4582-90da-c0bf8a55c521" providerId="ADAL" clId="{9EB2F9D7-7ABB-41C8-86C2-C2946C141361}" dt="2023-02-28T11:32:00.285" v="5" actId="27636"/>
          <ac:spMkLst>
            <pc:docMk/>
            <pc:sldMk cId="1875744560" sldId="258"/>
            <ac:spMk id="3" creationId="{2BC0174B-C702-FCE7-BE97-2BEC605B3E18}"/>
          </ac:spMkLst>
        </pc:spChg>
      </pc:sldChg>
      <pc:sldChg chg="modSp add mod">
        <pc:chgData name="Manuela Da Cruz Chadreque" userId="b0623afd-0a81-4582-90da-c0bf8a55c521" providerId="ADAL" clId="{9EB2F9D7-7ABB-41C8-86C2-C2946C141361}" dt="2023-02-28T11:33:28.934" v="28"/>
        <pc:sldMkLst>
          <pc:docMk/>
          <pc:sldMk cId="2724568274" sldId="259"/>
        </pc:sldMkLst>
        <pc:spChg chg="mod">
          <ac:chgData name="Manuela Da Cruz Chadreque" userId="b0623afd-0a81-4582-90da-c0bf8a55c521" providerId="ADAL" clId="{9EB2F9D7-7ABB-41C8-86C2-C2946C141361}" dt="2023-02-28T11:33:28.934" v="28"/>
          <ac:spMkLst>
            <pc:docMk/>
            <pc:sldMk cId="2724568274" sldId="259"/>
            <ac:spMk id="2" creationId="{94131B83-81E0-8062-E0A0-400A0D437EED}"/>
          </ac:spMkLst>
        </pc:spChg>
        <pc:spChg chg="mod">
          <ac:chgData name="Manuela Da Cruz Chadreque" userId="b0623afd-0a81-4582-90da-c0bf8a55c521" providerId="ADAL" clId="{9EB2F9D7-7ABB-41C8-86C2-C2946C141361}" dt="2023-02-28T11:32:58.006" v="27" actId="27636"/>
          <ac:spMkLst>
            <pc:docMk/>
            <pc:sldMk cId="2724568274" sldId="259"/>
            <ac:spMk id="3" creationId="{2BC0174B-C702-FCE7-BE97-2BEC605B3E18}"/>
          </ac:spMkLst>
        </pc:spChg>
      </pc:sldChg>
      <pc:sldChg chg="modSp new mod">
        <pc:chgData name="Manuela Da Cruz Chadreque" userId="b0623afd-0a81-4582-90da-c0bf8a55c521" providerId="ADAL" clId="{9EB2F9D7-7ABB-41C8-86C2-C2946C141361}" dt="2023-02-28T11:35:06.555" v="41" actId="14100"/>
        <pc:sldMkLst>
          <pc:docMk/>
          <pc:sldMk cId="896956557" sldId="260"/>
        </pc:sldMkLst>
        <pc:spChg chg="mod">
          <ac:chgData name="Manuela Da Cruz Chadreque" userId="b0623afd-0a81-4582-90da-c0bf8a55c521" providerId="ADAL" clId="{9EB2F9D7-7ABB-41C8-86C2-C2946C141361}" dt="2023-02-28T11:34:29.752" v="34"/>
          <ac:spMkLst>
            <pc:docMk/>
            <pc:sldMk cId="896956557" sldId="260"/>
            <ac:spMk id="2" creationId="{7F2E49BC-4022-9D39-67E6-BE3728744595}"/>
          </ac:spMkLst>
        </pc:spChg>
        <pc:spChg chg="mod">
          <ac:chgData name="Manuela Da Cruz Chadreque" userId="b0623afd-0a81-4582-90da-c0bf8a55c521" providerId="ADAL" clId="{9EB2F9D7-7ABB-41C8-86C2-C2946C141361}" dt="2023-02-28T11:35:06.555" v="41" actId="14100"/>
          <ac:spMkLst>
            <pc:docMk/>
            <pc:sldMk cId="896956557" sldId="260"/>
            <ac:spMk id="3" creationId="{6629AE11-DECD-EF66-C912-0E9417EB0E87}"/>
          </ac:spMkLst>
        </pc:spChg>
      </pc:sldChg>
      <pc:sldChg chg="modSp new del mod">
        <pc:chgData name="Manuela Da Cruz Chadreque" userId="b0623afd-0a81-4582-90da-c0bf8a55c521" providerId="ADAL" clId="{9EB2F9D7-7ABB-41C8-86C2-C2946C141361}" dt="2023-02-28T11:34:22.914" v="32" actId="680"/>
        <pc:sldMkLst>
          <pc:docMk/>
          <pc:sldMk cId="2577149577" sldId="260"/>
        </pc:sldMkLst>
        <pc:spChg chg="mod">
          <ac:chgData name="Manuela Da Cruz Chadreque" userId="b0623afd-0a81-4582-90da-c0bf8a55c521" providerId="ADAL" clId="{9EB2F9D7-7ABB-41C8-86C2-C2946C141361}" dt="2023-02-28T11:34:22.213" v="31"/>
          <ac:spMkLst>
            <pc:docMk/>
            <pc:sldMk cId="2577149577" sldId="260"/>
            <ac:spMk id="2" creationId="{EE134D0F-DD1E-3A46-A5DE-016B468ECF67}"/>
          </ac:spMkLst>
        </pc:spChg>
      </pc:sldChg>
      <pc:sldChg chg="modSp new mod">
        <pc:chgData name="Manuela Da Cruz Chadreque" userId="b0623afd-0a81-4582-90da-c0bf8a55c521" providerId="ADAL" clId="{9EB2F9D7-7ABB-41C8-86C2-C2946C141361}" dt="2023-02-28T11:36:21.314" v="55" actId="27636"/>
        <pc:sldMkLst>
          <pc:docMk/>
          <pc:sldMk cId="2098247113" sldId="261"/>
        </pc:sldMkLst>
        <pc:spChg chg="mod">
          <ac:chgData name="Manuela Da Cruz Chadreque" userId="b0623afd-0a81-4582-90da-c0bf8a55c521" providerId="ADAL" clId="{9EB2F9D7-7ABB-41C8-86C2-C2946C141361}" dt="2023-02-28T11:35:26.221" v="45"/>
          <ac:spMkLst>
            <pc:docMk/>
            <pc:sldMk cId="2098247113" sldId="261"/>
            <ac:spMk id="2" creationId="{209346A3-26D4-E125-D7C9-BC2A5665B7A3}"/>
          </ac:spMkLst>
        </pc:spChg>
        <pc:spChg chg="mod">
          <ac:chgData name="Manuela Da Cruz Chadreque" userId="b0623afd-0a81-4582-90da-c0bf8a55c521" providerId="ADAL" clId="{9EB2F9D7-7ABB-41C8-86C2-C2946C141361}" dt="2023-02-28T11:36:21.314" v="55" actId="27636"/>
          <ac:spMkLst>
            <pc:docMk/>
            <pc:sldMk cId="2098247113" sldId="261"/>
            <ac:spMk id="3" creationId="{0E6FC73E-548C-54A5-1E19-90E71DC6D775}"/>
          </ac:spMkLst>
        </pc:spChg>
      </pc:sldChg>
      <pc:sldChg chg="addSp modSp new mod">
        <pc:chgData name="Manuela Da Cruz Chadreque" userId="b0623afd-0a81-4582-90da-c0bf8a55c521" providerId="ADAL" clId="{9EB2F9D7-7ABB-41C8-86C2-C2946C141361}" dt="2023-02-28T11:40:15.169" v="154" actId="14100"/>
        <pc:sldMkLst>
          <pc:docMk/>
          <pc:sldMk cId="1930400673" sldId="262"/>
        </pc:sldMkLst>
        <pc:spChg chg="mod">
          <ac:chgData name="Manuela Da Cruz Chadreque" userId="b0623afd-0a81-4582-90da-c0bf8a55c521" providerId="ADAL" clId="{9EB2F9D7-7ABB-41C8-86C2-C2946C141361}" dt="2023-02-28T11:38:41.467" v="98" actId="20577"/>
          <ac:spMkLst>
            <pc:docMk/>
            <pc:sldMk cId="1930400673" sldId="262"/>
            <ac:spMk id="2" creationId="{939F80E6-31DF-8688-2953-2677C1D40C95}"/>
          </ac:spMkLst>
        </pc:spChg>
        <pc:spChg chg="mod">
          <ac:chgData name="Manuela Da Cruz Chadreque" userId="b0623afd-0a81-4582-90da-c0bf8a55c521" providerId="ADAL" clId="{9EB2F9D7-7ABB-41C8-86C2-C2946C141361}" dt="2023-02-28T11:39:38.449" v="150" actId="20577"/>
          <ac:spMkLst>
            <pc:docMk/>
            <pc:sldMk cId="1930400673" sldId="262"/>
            <ac:spMk id="3" creationId="{8B4A786A-2E41-005B-8B46-EFFF0346628B}"/>
          </ac:spMkLst>
        </pc:spChg>
        <pc:graphicFrameChg chg="add mod modGraphic">
          <ac:chgData name="Manuela Da Cruz Chadreque" userId="b0623afd-0a81-4582-90da-c0bf8a55c521" providerId="ADAL" clId="{9EB2F9D7-7ABB-41C8-86C2-C2946C141361}" dt="2023-02-28T11:40:15.169" v="154" actId="14100"/>
          <ac:graphicFrameMkLst>
            <pc:docMk/>
            <pc:sldMk cId="1930400673" sldId="262"/>
            <ac:graphicFrameMk id="4" creationId="{933F4BE7-661C-DB4A-DFDF-387459F3E286}"/>
          </ac:graphicFrameMkLst>
        </pc:graphicFrameChg>
      </pc:sldChg>
      <pc:sldChg chg="addSp delSp modSp new mod">
        <pc:chgData name="Manuela Da Cruz Chadreque" userId="b0623afd-0a81-4582-90da-c0bf8a55c521" providerId="ADAL" clId="{9EB2F9D7-7ABB-41C8-86C2-C2946C141361}" dt="2023-02-28T11:41:34.842" v="185" actId="14100"/>
        <pc:sldMkLst>
          <pc:docMk/>
          <pc:sldMk cId="1019039684" sldId="263"/>
        </pc:sldMkLst>
        <pc:spChg chg="del mod">
          <ac:chgData name="Manuela Da Cruz Chadreque" userId="b0623afd-0a81-4582-90da-c0bf8a55c521" providerId="ADAL" clId="{9EB2F9D7-7ABB-41C8-86C2-C2946C141361}" dt="2023-02-28T11:41:22.446" v="180" actId="478"/>
          <ac:spMkLst>
            <pc:docMk/>
            <pc:sldMk cId="1019039684" sldId="263"/>
            <ac:spMk id="2" creationId="{D831F826-C3EB-3971-9BAF-528DBF036ECF}"/>
          </ac:spMkLst>
        </pc:spChg>
        <pc:spChg chg="del">
          <ac:chgData name="Manuela Da Cruz Chadreque" userId="b0623afd-0a81-4582-90da-c0bf8a55c521" providerId="ADAL" clId="{9EB2F9D7-7ABB-41C8-86C2-C2946C141361}" dt="2023-02-28T11:41:25.972" v="182"/>
          <ac:spMkLst>
            <pc:docMk/>
            <pc:sldMk cId="1019039684" sldId="263"/>
            <ac:spMk id="3" creationId="{9AD51725-1B2E-E7B0-DF54-BF4003F90BF1}"/>
          </ac:spMkLst>
        </pc:spChg>
        <pc:spChg chg="add del mod">
          <ac:chgData name="Manuela Da Cruz Chadreque" userId="b0623afd-0a81-4582-90da-c0bf8a55c521" providerId="ADAL" clId="{9EB2F9D7-7ABB-41C8-86C2-C2946C141361}" dt="2023-02-28T11:41:24.113" v="181" actId="478"/>
          <ac:spMkLst>
            <pc:docMk/>
            <pc:sldMk cId="1019039684" sldId="263"/>
            <ac:spMk id="5" creationId="{49B00AC1-29DD-EC8D-5479-89466B25711E}"/>
          </ac:spMkLst>
        </pc:spChg>
        <pc:graphicFrameChg chg="add mod modGraphic">
          <ac:chgData name="Manuela Da Cruz Chadreque" userId="b0623afd-0a81-4582-90da-c0bf8a55c521" providerId="ADAL" clId="{9EB2F9D7-7ABB-41C8-86C2-C2946C141361}" dt="2023-02-28T11:41:34.842" v="185" actId="14100"/>
          <ac:graphicFrameMkLst>
            <pc:docMk/>
            <pc:sldMk cId="1019039684" sldId="263"/>
            <ac:graphicFrameMk id="6" creationId="{68AB40FE-B7BE-612C-00C4-21407D26312A}"/>
          </ac:graphicFrameMkLst>
        </pc:graphicFrameChg>
      </pc:sldChg>
      <pc:sldChg chg="addSp delSp modSp add mod">
        <pc:chgData name="Manuela Da Cruz Chadreque" userId="b0623afd-0a81-4582-90da-c0bf8a55c521" providerId="ADAL" clId="{9EB2F9D7-7ABB-41C8-86C2-C2946C141361}" dt="2023-02-28T11:42:25.418" v="200" actId="403"/>
        <pc:sldMkLst>
          <pc:docMk/>
          <pc:sldMk cId="1952318861" sldId="264"/>
        </pc:sldMkLst>
        <pc:spChg chg="add del mod">
          <ac:chgData name="Manuela Da Cruz Chadreque" userId="b0623afd-0a81-4582-90da-c0bf8a55c521" providerId="ADAL" clId="{9EB2F9D7-7ABB-41C8-86C2-C2946C141361}" dt="2023-02-28T11:42:03.405" v="188"/>
          <ac:spMkLst>
            <pc:docMk/>
            <pc:sldMk cId="1952318861" sldId="264"/>
            <ac:spMk id="3" creationId="{4D9A8103-3EC3-2643-8E28-557FAC0E054E}"/>
          </ac:spMkLst>
        </pc:spChg>
        <pc:graphicFrameChg chg="add mod modGraphic">
          <ac:chgData name="Manuela Da Cruz Chadreque" userId="b0623afd-0a81-4582-90da-c0bf8a55c521" providerId="ADAL" clId="{9EB2F9D7-7ABB-41C8-86C2-C2946C141361}" dt="2023-02-28T11:42:25.418" v="200" actId="403"/>
          <ac:graphicFrameMkLst>
            <pc:docMk/>
            <pc:sldMk cId="1952318861" sldId="264"/>
            <ac:graphicFrameMk id="4" creationId="{B5DE1AE0-5FC2-ED22-5843-EA3E370D8460}"/>
          </ac:graphicFrameMkLst>
        </pc:graphicFrameChg>
        <pc:graphicFrameChg chg="del">
          <ac:chgData name="Manuela Da Cruz Chadreque" userId="b0623afd-0a81-4582-90da-c0bf8a55c521" providerId="ADAL" clId="{9EB2F9D7-7ABB-41C8-86C2-C2946C141361}" dt="2023-02-28T11:42:01.962" v="187" actId="478"/>
          <ac:graphicFrameMkLst>
            <pc:docMk/>
            <pc:sldMk cId="1952318861" sldId="264"/>
            <ac:graphicFrameMk id="6" creationId="{68AB40FE-B7BE-612C-00C4-21407D26312A}"/>
          </ac:graphicFrameMkLst>
        </pc:graphicFrameChg>
      </pc:sldChg>
      <pc:sldChg chg="modSp new mod">
        <pc:chgData name="Manuela Da Cruz Chadreque" userId="b0623afd-0a81-4582-90da-c0bf8a55c521" providerId="ADAL" clId="{9EB2F9D7-7ABB-41C8-86C2-C2946C141361}" dt="2023-02-28T11:43:36.707" v="208"/>
        <pc:sldMkLst>
          <pc:docMk/>
          <pc:sldMk cId="1860008231" sldId="265"/>
        </pc:sldMkLst>
        <pc:spChg chg="mod">
          <ac:chgData name="Manuela Da Cruz Chadreque" userId="b0623afd-0a81-4582-90da-c0bf8a55c521" providerId="ADAL" clId="{9EB2F9D7-7ABB-41C8-86C2-C2946C141361}" dt="2023-02-28T11:43:05.745" v="205" actId="27636"/>
          <ac:spMkLst>
            <pc:docMk/>
            <pc:sldMk cId="1860008231" sldId="265"/>
            <ac:spMk id="2" creationId="{592D5C7B-F430-647E-4929-321BD16AED7D}"/>
          </ac:spMkLst>
        </pc:spChg>
        <pc:spChg chg="mod">
          <ac:chgData name="Manuela Da Cruz Chadreque" userId="b0623afd-0a81-4582-90da-c0bf8a55c521" providerId="ADAL" clId="{9EB2F9D7-7ABB-41C8-86C2-C2946C141361}" dt="2023-02-28T11:43:36.707" v="208"/>
          <ac:spMkLst>
            <pc:docMk/>
            <pc:sldMk cId="1860008231" sldId="265"/>
            <ac:spMk id="3" creationId="{76A90EF7-FEAE-5100-0CE4-675EE4D47806}"/>
          </ac:spMkLst>
        </pc:spChg>
      </pc:sldChg>
      <pc:sldChg chg="modSp new mod">
        <pc:chgData name="Manuela Da Cruz Chadreque" userId="b0623afd-0a81-4582-90da-c0bf8a55c521" providerId="ADAL" clId="{9EB2F9D7-7ABB-41C8-86C2-C2946C141361}" dt="2023-02-28T11:47:09.126" v="229" actId="14100"/>
        <pc:sldMkLst>
          <pc:docMk/>
          <pc:sldMk cId="1342460473" sldId="266"/>
        </pc:sldMkLst>
        <pc:spChg chg="mod">
          <ac:chgData name="Manuela Da Cruz Chadreque" userId="b0623afd-0a81-4582-90da-c0bf8a55c521" providerId="ADAL" clId="{9EB2F9D7-7ABB-41C8-86C2-C2946C141361}" dt="2023-02-28T11:43:57.276" v="210"/>
          <ac:spMkLst>
            <pc:docMk/>
            <pc:sldMk cId="1342460473" sldId="266"/>
            <ac:spMk id="2" creationId="{CE742816-17D6-BE90-35E6-65EA3D9A72B1}"/>
          </ac:spMkLst>
        </pc:spChg>
        <pc:spChg chg="mod">
          <ac:chgData name="Manuela Da Cruz Chadreque" userId="b0623afd-0a81-4582-90da-c0bf8a55c521" providerId="ADAL" clId="{9EB2F9D7-7ABB-41C8-86C2-C2946C141361}" dt="2023-02-28T11:47:09.126" v="229" actId="14100"/>
          <ac:spMkLst>
            <pc:docMk/>
            <pc:sldMk cId="1342460473" sldId="266"/>
            <ac:spMk id="3" creationId="{A9999DC4-BBA4-C90F-0137-2E16D51340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411E-89E8-C327-33C7-33409983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FDBD5-6AA6-CBF7-066E-21FF4BE30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4721-E7E5-2B67-CD7D-B5E26F37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C07-99FD-4F8A-B0ED-3637104A604B}" type="datetimeFigureOut">
              <a:rPr lang="en-ZA" smtClean="0"/>
              <a:t>2023/02/28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DE22-2D69-7283-FF04-FE9A0493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0136-0572-63E1-3E6B-6F387BF3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A1E5-B32E-4F53-8899-8FB4284540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260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8386-0A26-046C-8B42-232CAA1C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F32E5-6C30-70E4-F059-8D5B13644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0C7E7-FDDD-9DB6-10CE-43712980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C07-99FD-4F8A-B0ED-3637104A604B}" type="datetimeFigureOut">
              <a:rPr lang="en-ZA" smtClean="0"/>
              <a:t>2023/02/28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8ADF-B512-9E03-F732-B69CCB8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DAA3A-08B9-4BEA-5F77-DABEF489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A1E5-B32E-4F53-8899-8FB4284540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86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8BF6A-94D9-EDBA-EA35-35F2A712C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B81C5-927D-740E-9B4E-188EB010B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B32B3-7CB7-782B-1650-A8BAB224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C07-99FD-4F8A-B0ED-3637104A604B}" type="datetimeFigureOut">
              <a:rPr lang="en-ZA" smtClean="0"/>
              <a:t>2023/02/28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FA91-707B-8022-C437-C1C9CB4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ADB5-CFC8-B753-B109-89789950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A1E5-B32E-4F53-8899-8FB4284540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166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5C7F-C33F-F260-02C8-49F1731E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E860-F00E-993A-AC35-3D0D306F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2F6D-22E3-A342-1DF2-EC2AD4C1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C07-99FD-4F8A-B0ED-3637104A604B}" type="datetimeFigureOut">
              <a:rPr lang="en-ZA" smtClean="0"/>
              <a:t>2023/02/28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C001-9959-7364-4913-7E312A9E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6DB6-F68E-25BA-0E43-5AF067F3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A1E5-B32E-4F53-8899-8FB4284540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344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216B-5D40-15A7-4524-F1D1AB38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C81D4-67F0-F87F-912C-E3A93BE81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2CF7-115B-15C3-93CF-95781A48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C07-99FD-4F8A-B0ED-3637104A604B}" type="datetimeFigureOut">
              <a:rPr lang="en-ZA" smtClean="0"/>
              <a:t>2023/02/28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5AE00-D9BC-2AD4-4A85-9177818E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C8C4-89AA-7935-1765-942F0AF1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A1E5-B32E-4F53-8899-8FB4284540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932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7A65-F902-2678-7411-5DA7CE97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0B59B-C672-FA1A-EA5B-220FB38E6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9FEA-A102-16E0-8C03-F84A80D4C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5596A-7DFC-C423-431F-A3A726B8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C07-99FD-4F8A-B0ED-3637104A604B}" type="datetimeFigureOut">
              <a:rPr lang="en-ZA" smtClean="0"/>
              <a:t>2023/02/28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91B2F-1279-55CF-293C-C2C73DA3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CE821-29CC-9F74-354F-2C8EBCE7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A1E5-B32E-4F53-8899-8FB4284540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93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17A4-A404-B047-689C-BD1E870B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9DFE3-CDF5-BDCE-F775-B85FDC65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E59C7-E09D-FDEC-7C67-7C07BA880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FA431-BBD5-5752-BC28-3035DFE6B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5A1E2-48F9-7EC7-8721-094A6CCAB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A0678-7F47-56C3-80E8-1976E910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C07-99FD-4F8A-B0ED-3637104A604B}" type="datetimeFigureOut">
              <a:rPr lang="en-ZA" smtClean="0"/>
              <a:t>2023/02/28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6EBD3-106F-364E-78E1-0E6BC611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0505-29DC-6370-DB6B-09A1FBDB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A1E5-B32E-4F53-8899-8FB4284540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30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EA78-19B6-247F-D7AC-863C343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298BD-BFF0-3FB5-34EE-DA7D3141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C07-99FD-4F8A-B0ED-3637104A604B}" type="datetimeFigureOut">
              <a:rPr lang="en-ZA" smtClean="0"/>
              <a:t>2023/02/28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17D5F-25C9-33A2-3602-6918A92D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78DD8-4127-5780-665C-23B6B693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A1E5-B32E-4F53-8899-8FB4284540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181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C5D87-8DF3-83FB-7332-AC64008D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C07-99FD-4F8A-B0ED-3637104A604B}" type="datetimeFigureOut">
              <a:rPr lang="en-ZA" smtClean="0"/>
              <a:t>2023/02/28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9E9E1-924E-FD99-0C34-64309F62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5B156-F2D7-0ABA-A287-84C8B539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A1E5-B32E-4F53-8899-8FB4284540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6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0814-A798-A2FE-2D06-84FC5E09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DFDA-B180-6500-C0DE-80A6ACE6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8B6DC-252D-4FAF-7E2F-E2081C340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8A226-A0AA-F335-C436-EF257FB5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C07-99FD-4F8A-B0ED-3637104A604B}" type="datetimeFigureOut">
              <a:rPr lang="en-ZA" smtClean="0"/>
              <a:t>2023/02/28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4C53C-F2BF-A8B3-A9D2-F01F4B43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213E8-AFF7-C42C-5347-D7FCEA73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A1E5-B32E-4F53-8899-8FB4284540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587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F959-BC8B-AA99-2DBC-8A50763F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009E2-36E1-8F11-881B-E16CCDB3B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43EA4-F3E6-C66E-B114-1CE034BB9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45BDF-BF5B-CD06-ADB5-5EB7EDEA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C07-99FD-4F8A-B0ED-3637104A604B}" type="datetimeFigureOut">
              <a:rPr lang="en-ZA" smtClean="0"/>
              <a:t>2023/02/28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9B7C-F698-F7E5-F894-B218BFF7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868C-6C95-5C03-8167-E933542F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A1E5-B32E-4F53-8899-8FB4284540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71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6F471-8CF9-F56F-3150-D1130BDB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74EB2-1B9D-2D37-FA51-F8C2CCF58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A97F-5A06-937E-B060-059335A33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0C07-99FD-4F8A-B0ED-3637104A604B}" type="datetimeFigureOut">
              <a:rPr lang="en-ZA" smtClean="0"/>
              <a:t>2023/02/28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F2EF-3E93-9CFB-19A1-4AEB3089F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8AE7-8517-42B8-94A8-47B48DC75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A1E5-B32E-4F53-8899-8FB4284540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360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expandtabs.asp" TargetMode="External"/><Relationship Id="rId3" Type="http://schemas.openxmlformats.org/officeDocument/2006/relationships/hyperlink" Target="https://www.w3schools.com/python/ref_string_casefold.asp" TargetMode="External"/><Relationship Id="rId7" Type="http://schemas.openxmlformats.org/officeDocument/2006/relationships/hyperlink" Target="https://www.w3schools.com/python/ref_string_endswith.asp" TargetMode="External"/><Relationship Id="rId2" Type="http://schemas.openxmlformats.org/officeDocument/2006/relationships/hyperlink" Target="https://www.w3schools.com/python/ref_string_capitaliz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encode.asp" TargetMode="External"/><Relationship Id="rId5" Type="http://schemas.openxmlformats.org/officeDocument/2006/relationships/hyperlink" Target="https://www.w3schools.com/python/ref_string_count.asp" TargetMode="External"/><Relationship Id="rId4" Type="http://schemas.openxmlformats.org/officeDocument/2006/relationships/hyperlink" Target="https://www.w3schools.com/python/ref_string_center.asp" TargetMode="External"/><Relationship Id="rId9" Type="http://schemas.openxmlformats.org/officeDocument/2006/relationships/hyperlink" Target="https://www.w3schools.com/python/ref_string_find.as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rstrip.asp" TargetMode="External"/><Relationship Id="rId13" Type="http://schemas.openxmlformats.org/officeDocument/2006/relationships/hyperlink" Target="https://www.w3schools.com/python/ref_string_swapcase.asp" TargetMode="External"/><Relationship Id="rId3" Type="http://schemas.openxmlformats.org/officeDocument/2006/relationships/hyperlink" Target="https://www.w3schools.com/python/ref_string_rfind.asp" TargetMode="External"/><Relationship Id="rId7" Type="http://schemas.openxmlformats.org/officeDocument/2006/relationships/hyperlink" Target="https://www.w3schools.com/python/ref_string_rsplit.asp" TargetMode="External"/><Relationship Id="rId12" Type="http://schemas.openxmlformats.org/officeDocument/2006/relationships/hyperlink" Target="https://www.w3schools.com/python/ref_string_strip.asp" TargetMode="External"/><Relationship Id="rId17" Type="http://schemas.openxmlformats.org/officeDocument/2006/relationships/hyperlink" Target="https://www.w3schools.com/python/ref_string_zfill.asp" TargetMode="External"/><Relationship Id="rId2" Type="http://schemas.openxmlformats.org/officeDocument/2006/relationships/hyperlink" Target="https://www.w3schools.com/python/ref_string_replace.asp" TargetMode="External"/><Relationship Id="rId16" Type="http://schemas.openxmlformats.org/officeDocument/2006/relationships/hyperlink" Target="https://www.w3schools.com/python/ref_string_upp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rpartition.asp" TargetMode="External"/><Relationship Id="rId11" Type="http://schemas.openxmlformats.org/officeDocument/2006/relationships/hyperlink" Target="https://www.w3schools.com/python/ref_string_startswith.asp" TargetMode="External"/><Relationship Id="rId5" Type="http://schemas.openxmlformats.org/officeDocument/2006/relationships/hyperlink" Target="https://www.w3schools.com/python/ref_string_rjust.asp" TargetMode="External"/><Relationship Id="rId15" Type="http://schemas.openxmlformats.org/officeDocument/2006/relationships/hyperlink" Target="https://www.w3schools.com/python/ref_string_translate.asp" TargetMode="External"/><Relationship Id="rId10" Type="http://schemas.openxmlformats.org/officeDocument/2006/relationships/hyperlink" Target="https://www.w3schools.com/python/ref_string_splitlines.asp" TargetMode="External"/><Relationship Id="rId4" Type="http://schemas.openxmlformats.org/officeDocument/2006/relationships/hyperlink" Target="https://www.w3schools.com/python/ref_string_rindex.asp" TargetMode="External"/><Relationship Id="rId9" Type="http://schemas.openxmlformats.org/officeDocument/2006/relationships/hyperlink" Target="https://www.w3schools.com/python/ref_string_split.asp" TargetMode="External"/><Relationship Id="rId14" Type="http://schemas.openxmlformats.org/officeDocument/2006/relationships/hyperlink" Target="https://www.w3schools.com/python/ref_string_title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isdecimal.asp" TargetMode="External"/><Relationship Id="rId13" Type="http://schemas.openxmlformats.org/officeDocument/2006/relationships/hyperlink" Target="https://www.w3schools.com/python/ref_string_isprintable.asp" TargetMode="External"/><Relationship Id="rId18" Type="http://schemas.openxmlformats.org/officeDocument/2006/relationships/hyperlink" Target="https://www.w3schools.com/python/ref_string_ljust.asp" TargetMode="External"/><Relationship Id="rId3" Type="http://schemas.openxmlformats.org/officeDocument/2006/relationships/hyperlink" Target="https://www.w3schools.com/python/ref_string_format.asp" TargetMode="External"/><Relationship Id="rId21" Type="http://schemas.openxmlformats.org/officeDocument/2006/relationships/hyperlink" Target="https://www.w3schools.com/python/ref_string_maketrans.asp" TargetMode="External"/><Relationship Id="rId7" Type="http://schemas.openxmlformats.org/officeDocument/2006/relationships/hyperlink" Target="https://www.w3schools.com/python/ref_string_isascii.asp" TargetMode="External"/><Relationship Id="rId12" Type="http://schemas.openxmlformats.org/officeDocument/2006/relationships/hyperlink" Target="https://www.w3schools.com/python/ref_string_isnumeric.asp" TargetMode="External"/><Relationship Id="rId17" Type="http://schemas.openxmlformats.org/officeDocument/2006/relationships/hyperlink" Target="https://www.w3schools.com/python/ref_string_join.asp" TargetMode="External"/><Relationship Id="rId2" Type="http://schemas.openxmlformats.org/officeDocument/2006/relationships/hyperlink" Target="https://www.w3schools.com/python/ref_string_find.asp" TargetMode="External"/><Relationship Id="rId16" Type="http://schemas.openxmlformats.org/officeDocument/2006/relationships/hyperlink" Target="https://www.w3schools.com/python/ref_string_isupper.asp" TargetMode="External"/><Relationship Id="rId20" Type="http://schemas.openxmlformats.org/officeDocument/2006/relationships/hyperlink" Target="https://www.w3schools.com/python/ref_string_lstrip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isalpha.asp" TargetMode="External"/><Relationship Id="rId11" Type="http://schemas.openxmlformats.org/officeDocument/2006/relationships/hyperlink" Target="https://www.w3schools.com/python/ref_string_islower.asp" TargetMode="External"/><Relationship Id="rId5" Type="http://schemas.openxmlformats.org/officeDocument/2006/relationships/hyperlink" Target="https://www.w3schools.com/python/ref_string_isalnum.asp" TargetMode="External"/><Relationship Id="rId15" Type="http://schemas.openxmlformats.org/officeDocument/2006/relationships/hyperlink" Target="https://www.w3schools.com/python/ref_string_istitle.asp" TargetMode="External"/><Relationship Id="rId10" Type="http://schemas.openxmlformats.org/officeDocument/2006/relationships/hyperlink" Target="https://www.w3schools.com/python/ref_string_isidentifier.asp" TargetMode="External"/><Relationship Id="rId19" Type="http://schemas.openxmlformats.org/officeDocument/2006/relationships/hyperlink" Target="https://www.w3schools.com/python/ref_string_lower.asp" TargetMode="External"/><Relationship Id="rId4" Type="http://schemas.openxmlformats.org/officeDocument/2006/relationships/hyperlink" Target="https://www.w3schools.com/python/ref_string_index.asp" TargetMode="External"/><Relationship Id="rId9" Type="http://schemas.openxmlformats.org/officeDocument/2006/relationships/hyperlink" Target="https://www.w3schools.com/python/ref_string_isdigit.asp" TargetMode="External"/><Relationship Id="rId14" Type="http://schemas.openxmlformats.org/officeDocument/2006/relationships/hyperlink" Target="https://www.w3schools.com/python/ref_string_isspace.asp" TargetMode="External"/><Relationship Id="rId22" Type="http://schemas.openxmlformats.org/officeDocument/2006/relationships/hyperlink" Target="https://www.w3schools.com/python/ref_string_partition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2D96-459D-3A64-4C99-51BBCCA84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6CBEB-B321-DFAD-D925-2BAD6F9CA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719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5C7B-F430-647E-4929-321BD16A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Formatting Numbers and Strings</a:t>
            </a:r>
            <a:br>
              <a:rPr lang="en-ZA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0EF7-FEAE-5100-0CE4-675EE4D4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You can use the format function to return a formatted string.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"10.2f" </a:t>
            </a:r>
            <a:r>
              <a:rPr lang="en-ZA" sz="1800" b="0" i="0" u="none" strike="noStrike" baseline="0" dirty="0">
                <a:latin typeface="Times-Roman"/>
              </a:rPr>
              <a:t>Format the float item with width 10 and precision 2.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"10.2e" </a:t>
            </a:r>
            <a:r>
              <a:rPr lang="en-ZA" sz="1800" b="0" i="0" u="none" strike="noStrike" baseline="0" dirty="0">
                <a:latin typeface="Times-Roman"/>
              </a:rPr>
              <a:t>Format the float item in scientific notation with width 10 and precision 2.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"5d" </a:t>
            </a:r>
            <a:r>
              <a:rPr lang="en-ZA" sz="1800" b="0" i="0" u="none" strike="noStrike" baseline="0" dirty="0">
                <a:latin typeface="Times-Roman"/>
              </a:rPr>
              <a:t>Format the integer item in decimal with width 5.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"5x" </a:t>
            </a:r>
            <a:r>
              <a:rPr lang="en-ZA" sz="1800" b="0" i="0" u="none" strike="noStrike" baseline="0" dirty="0">
                <a:latin typeface="Times-Roman"/>
              </a:rPr>
              <a:t>Format the integer item in hexadecimal with width 5.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"5o" </a:t>
            </a:r>
            <a:r>
              <a:rPr lang="en-ZA" sz="1800" b="0" i="0" u="none" strike="noStrike" baseline="0" dirty="0">
                <a:latin typeface="Times-Roman"/>
              </a:rPr>
              <a:t>Format the integer item in octal with width 5.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"5b" </a:t>
            </a:r>
            <a:r>
              <a:rPr lang="en-ZA" sz="1800" b="0" i="0" u="none" strike="noStrike" baseline="0" dirty="0">
                <a:latin typeface="Times-Roman"/>
              </a:rPr>
              <a:t>Format the integer item in binary with width 5.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"10.2%" </a:t>
            </a:r>
            <a:r>
              <a:rPr lang="en-ZA" sz="1800" b="0" i="0" u="none" strike="noStrike" baseline="0" dirty="0">
                <a:latin typeface="Times-Roman"/>
              </a:rPr>
              <a:t>Format the number in decimal.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"50s" </a:t>
            </a:r>
            <a:r>
              <a:rPr lang="en-ZA" sz="1800" b="0" i="0" u="none" strike="noStrike" baseline="0" dirty="0">
                <a:latin typeface="Times-Roman"/>
              </a:rPr>
              <a:t>Format the string item with width 50.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"&lt;10.2f” </a:t>
            </a:r>
            <a:r>
              <a:rPr lang="en-ZA" sz="1800" b="0" i="0" u="none" strike="noStrike" baseline="0" dirty="0">
                <a:latin typeface="Times-Roman"/>
              </a:rPr>
              <a:t>Left-justify the formatted item.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"&gt;10.2f" </a:t>
            </a:r>
            <a:r>
              <a:rPr lang="en-ZA" sz="1800" b="0" i="0" u="none" strike="noStrike" baseline="0" dirty="0">
                <a:latin typeface="Times-Roman"/>
              </a:rPr>
              <a:t>Right-justify the formatted item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000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816-17D6-BE90-35E6-65EA3D9A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Turtle Motion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9DC4-BBA4-C90F-0137-2E16D5134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algn="l"/>
            <a:r>
              <a:rPr lang="en-ZA" sz="1200" b="1" i="0" u="none" strike="noStrike" baseline="0" dirty="0" err="1">
                <a:latin typeface="LucidaSansTypewriter-Bd"/>
              </a:rPr>
              <a:t>turtle.pendown</a:t>
            </a:r>
            <a:r>
              <a:rPr lang="en-ZA" sz="1200" b="1" i="0" u="none" strike="noStrike" baseline="0" dirty="0">
                <a:latin typeface="LucidaSansTypewriter-Bd"/>
              </a:rPr>
              <a:t>() </a:t>
            </a:r>
            <a:r>
              <a:rPr lang="en-ZA" sz="1200" b="0" i="0" u="none" strike="noStrike" baseline="0" dirty="0">
                <a:latin typeface="Times-Roman"/>
              </a:rPr>
              <a:t>Pulls the pen down—drawing when moving.</a:t>
            </a:r>
          </a:p>
          <a:p>
            <a:pPr algn="l"/>
            <a:r>
              <a:rPr lang="en-ZA" sz="1200" b="1" i="0" u="none" strike="noStrike" baseline="0" dirty="0" err="1">
                <a:latin typeface="LucidaSansTypewriter-Bd"/>
              </a:rPr>
              <a:t>turtle.penup</a:t>
            </a:r>
            <a:r>
              <a:rPr lang="en-ZA" sz="1200" b="1" i="0" u="none" strike="noStrike" baseline="0" dirty="0">
                <a:latin typeface="LucidaSansTypewriter-Bd"/>
              </a:rPr>
              <a:t>() </a:t>
            </a:r>
            <a:r>
              <a:rPr lang="en-ZA" sz="1200" b="0" i="0" u="none" strike="noStrike" baseline="0" dirty="0">
                <a:latin typeface="Times-Roman"/>
              </a:rPr>
              <a:t>Pulls the pen up—no drawing when moving.</a:t>
            </a:r>
          </a:p>
          <a:p>
            <a:pPr algn="l"/>
            <a:r>
              <a:rPr lang="en-ZA" sz="1200" b="1" i="0" u="none" strike="noStrike" baseline="0" dirty="0" err="1">
                <a:latin typeface="LucidaSansTypewriter-Bd"/>
              </a:rPr>
              <a:t>turtle.pensize</a:t>
            </a:r>
            <a:r>
              <a:rPr lang="en-ZA" sz="1200" b="1" i="0" u="none" strike="noStrike" baseline="0" dirty="0">
                <a:latin typeface="LucidaSansTypewriter-Bd"/>
              </a:rPr>
              <a:t>(width) </a:t>
            </a:r>
            <a:r>
              <a:rPr lang="en-ZA" sz="1200" b="0" i="0" u="none" strike="noStrike" baseline="0" dirty="0">
                <a:latin typeface="Times-Roman"/>
              </a:rPr>
              <a:t>Sets the line thickness to the specified width.</a:t>
            </a:r>
            <a:endParaRPr lang="en-ZA" sz="1200" dirty="0">
              <a:latin typeface="Times-Roman"/>
            </a:endParaRPr>
          </a:p>
          <a:p>
            <a:pPr algn="l"/>
            <a:r>
              <a:rPr lang="en-ZA" sz="1200" b="1" i="0" u="none" strike="noStrike" baseline="0" dirty="0" err="1">
                <a:latin typeface="LucidaSansTypewriter-Bd"/>
              </a:rPr>
              <a:t>turtle.forward</a:t>
            </a:r>
            <a:r>
              <a:rPr lang="en-ZA" sz="1200" b="1" i="0" u="none" strike="noStrike" baseline="0" dirty="0">
                <a:latin typeface="LucidaSansTypewriter-Bd"/>
              </a:rPr>
              <a:t>(d) </a:t>
            </a:r>
            <a:r>
              <a:rPr lang="en-ZA" sz="1200" b="0" i="0" u="none" strike="noStrike" baseline="0" dirty="0">
                <a:latin typeface="Times-Roman"/>
              </a:rPr>
              <a:t>Moves the turtle forward by the specified distance in the direction the turtle is headed.</a:t>
            </a:r>
          </a:p>
          <a:p>
            <a:pPr algn="l"/>
            <a:r>
              <a:rPr lang="en-ZA" sz="1200" b="1" i="0" u="none" strike="noStrike" baseline="0" dirty="0" err="1">
                <a:latin typeface="LucidaSansTypewriter-Bd"/>
              </a:rPr>
              <a:t>turtle.backward</a:t>
            </a:r>
            <a:r>
              <a:rPr lang="en-ZA" sz="1200" b="1" i="0" u="none" strike="noStrike" baseline="0" dirty="0">
                <a:latin typeface="LucidaSansTypewriter-Bd"/>
              </a:rPr>
              <a:t>(d) </a:t>
            </a:r>
            <a:r>
              <a:rPr lang="en-ZA" sz="1200" b="0" i="0" u="none" strike="noStrike" baseline="0" dirty="0">
                <a:latin typeface="Times-Roman"/>
              </a:rPr>
              <a:t>Moves the turtle backward by the specified distance in the opposite direction the turtle is headed. The turtle’s direction is not changed.</a:t>
            </a:r>
          </a:p>
          <a:p>
            <a:pPr algn="l"/>
            <a:r>
              <a:rPr lang="en-ZA" sz="1200" b="1" i="0" u="none" strike="noStrike" baseline="0" dirty="0" err="1">
                <a:latin typeface="LucidaSansTypewriter-Bd"/>
              </a:rPr>
              <a:t>turtle.right</a:t>
            </a:r>
            <a:r>
              <a:rPr lang="en-ZA" sz="1200" b="1" i="0" u="none" strike="noStrike" baseline="0" dirty="0">
                <a:latin typeface="LucidaSansTypewriter-Bd"/>
              </a:rPr>
              <a:t>(angle) </a:t>
            </a:r>
            <a:r>
              <a:rPr lang="en-ZA" sz="1200" b="0" i="0" u="none" strike="noStrike" baseline="0" dirty="0">
                <a:latin typeface="Times-Roman"/>
              </a:rPr>
              <a:t>Turns the turtle right by the specified angle.</a:t>
            </a:r>
          </a:p>
          <a:p>
            <a:pPr algn="l"/>
            <a:r>
              <a:rPr lang="en-ZA" sz="1200" b="1" i="0" u="none" strike="noStrike" baseline="0" dirty="0" err="1">
                <a:latin typeface="LucidaSansTypewriter-Bd"/>
              </a:rPr>
              <a:t>turtle.left</a:t>
            </a:r>
            <a:r>
              <a:rPr lang="en-ZA" sz="1200" b="1" i="0" u="none" strike="noStrike" baseline="0" dirty="0">
                <a:latin typeface="LucidaSansTypewriter-Bd"/>
              </a:rPr>
              <a:t>(angle) </a:t>
            </a:r>
            <a:r>
              <a:rPr lang="en-ZA" sz="1200" b="0" i="0" u="none" strike="noStrike" baseline="0" dirty="0">
                <a:latin typeface="Times-Roman"/>
              </a:rPr>
              <a:t>Turns the turtle left by the specified angle.</a:t>
            </a:r>
          </a:p>
          <a:p>
            <a:pPr algn="l"/>
            <a:r>
              <a:rPr lang="en-ZA" sz="1200" b="1" i="0" u="none" strike="noStrike" baseline="0" dirty="0" err="1">
                <a:latin typeface="LucidaSansTypewriter-Bd"/>
              </a:rPr>
              <a:t>turtle.goto</a:t>
            </a:r>
            <a:r>
              <a:rPr lang="en-ZA" sz="1200" b="1" i="0" u="none" strike="noStrike" baseline="0" dirty="0">
                <a:latin typeface="LucidaSansTypewriter-Bd"/>
              </a:rPr>
              <a:t>(x, y) </a:t>
            </a:r>
            <a:r>
              <a:rPr lang="en-ZA" sz="1200" b="0" i="0" u="none" strike="noStrike" baseline="0" dirty="0">
                <a:latin typeface="Times-Roman"/>
              </a:rPr>
              <a:t>Moves the turtle to an absolute position.</a:t>
            </a:r>
          </a:p>
          <a:p>
            <a:pPr algn="l"/>
            <a:r>
              <a:rPr lang="en-ZA" sz="1200" b="1" i="0" u="none" strike="noStrike" baseline="0" dirty="0" err="1">
                <a:latin typeface="LucidaSansTypewriter-Bd"/>
              </a:rPr>
              <a:t>turtle.setx</a:t>
            </a:r>
            <a:r>
              <a:rPr lang="en-ZA" sz="1200" b="1" i="0" u="none" strike="noStrike" baseline="0" dirty="0">
                <a:latin typeface="LucidaSansTypewriter-Bd"/>
              </a:rPr>
              <a:t>(x) </a:t>
            </a:r>
            <a:r>
              <a:rPr lang="en-ZA" sz="1200" b="0" i="0" u="none" strike="noStrike" baseline="0" dirty="0">
                <a:latin typeface="Times-Roman"/>
              </a:rPr>
              <a:t>Moves the turtle’s x-coordinate to the specified position.</a:t>
            </a:r>
          </a:p>
          <a:p>
            <a:pPr algn="l"/>
            <a:r>
              <a:rPr lang="en-ZA" sz="1200" b="1" i="0" u="none" strike="noStrike" baseline="0" dirty="0" err="1">
                <a:latin typeface="LucidaSansTypewriter-Bd"/>
              </a:rPr>
              <a:t>turtle.sety</a:t>
            </a:r>
            <a:r>
              <a:rPr lang="en-ZA" sz="1200" b="1" i="0" u="none" strike="noStrike" baseline="0" dirty="0">
                <a:latin typeface="LucidaSansTypewriter-Bd"/>
              </a:rPr>
              <a:t>(y) </a:t>
            </a:r>
            <a:r>
              <a:rPr lang="en-ZA" sz="1200" b="0" i="0" u="none" strike="noStrike" baseline="0" dirty="0">
                <a:latin typeface="Times-Roman"/>
              </a:rPr>
              <a:t>Moves the turtle’s y-coordinate to the specified position.</a:t>
            </a:r>
          </a:p>
          <a:p>
            <a:pPr algn="l"/>
            <a:r>
              <a:rPr lang="en-ZA" sz="1200" b="1" i="0" u="none" strike="noStrike" baseline="0" dirty="0" err="1">
                <a:latin typeface="LucidaSansTypewriter-Bd"/>
              </a:rPr>
              <a:t>turtle.setheading</a:t>
            </a:r>
            <a:r>
              <a:rPr lang="en-ZA" sz="1200" b="1" i="0" u="none" strike="noStrike" baseline="0" dirty="0">
                <a:latin typeface="LucidaSansTypewriter-Bd"/>
              </a:rPr>
              <a:t>(angle) </a:t>
            </a:r>
            <a:r>
              <a:rPr lang="en-ZA" sz="1200" b="0" i="0" u="none" strike="noStrike" baseline="0" dirty="0">
                <a:latin typeface="Times-Roman"/>
              </a:rPr>
              <a:t>Sets the orientation of the turtle to a specified angle. 0-East, 90-North, 180-West, 270-South.</a:t>
            </a:r>
          </a:p>
          <a:p>
            <a:pPr algn="l"/>
            <a:r>
              <a:rPr lang="en-ZA" sz="1200" b="1" i="0" u="none" strike="noStrike" baseline="0" dirty="0" err="1">
                <a:latin typeface="LucidaSansTypewriter-Bd"/>
              </a:rPr>
              <a:t>turtle.home</a:t>
            </a:r>
            <a:r>
              <a:rPr lang="en-ZA" sz="1200" b="1" i="0" u="none" strike="noStrike" baseline="0" dirty="0">
                <a:latin typeface="LucidaSansTypewriter-Bd"/>
              </a:rPr>
              <a:t>() </a:t>
            </a:r>
            <a:r>
              <a:rPr lang="en-ZA" sz="1200" b="0" i="0" u="none" strike="noStrike" baseline="0" dirty="0">
                <a:latin typeface="Times-Roman"/>
              </a:rPr>
              <a:t>Moves the turtle to the origin (0, 0) and east direction.</a:t>
            </a:r>
          </a:p>
          <a:p>
            <a:pPr algn="l"/>
            <a:r>
              <a:rPr lang="en-ZA" sz="1200" b="1" i="0" u="none" strike="noStrike" baseline="0" dirty="0" err="1">
                <a:latin typeface="LucidaSansTypewriter-Bd"/>
              </a:rPr>
              <a:t>turtle.circle</a:t>
            </a:r>
            <a:r>
              <a:rPr lang="en-ZA" sz="1200" b="1" i="0" u="none" strike="noStrike" baseline="0" dirty="0">
                <a:latin typeface="LucidaSansTypewriter-Bd"/>
              </a:rPr>
              <a:t>(r, </a:t>
            </a:r>
            <a:r>
              <a:rPr lang="en-ZA" sz="1200" b="1" i="0" u="none" strike="noStrike" baseline="0" dirty="0" err="1">
                <a:latin typeface="LucidaSansTypewriter-Bd"/>
              </a:rPr>
              <a:t>ext</a:t>
            </a:r>
            <a:r>
              <a:rPr lang="en-ZA" sz="1200" b="1" i="0" u="none" strike="noStrike" baseline="0" dirty="0">
                <a:latin typeface="LucidaSansTypewriter-Bd"/>
              </a:rPr>
              <a:t>, step) </a:t>
            </a:r>
            <a:r>
              <a:rPr lang="en-ZA" sz="1200" b="0" i="0" u="none" strike="noStrike" baseline="0" dirty="0">
                <a:latin typeface="Times-Roman"/>
              </a:rPr>
              <a:t>Draws a circle with the specified radius, extent, and step.</a:t>
            </a:r>
          </a:p>
          <a:p>
            <a:pPr algn="l"/>
            <a:r>
              <a:rPr lang="en-ZA" sz="1200" b="1" i="0" u="none" strike="noStrike" baseline="0" dirty="0">
                <a:latin typeface="LucidaSansTypewriter-Bd"/>
              </a:rPr>
              <a:t>turtle.dot(diameter, </a:t>
            </a:r>
            <a:r>
              <a:rPr lang="en-ZA" sz="1200" b="1" i="0" u="none" strike="noStrike" baseline="0" dirty="0" err="1">
                <a:latin typeface="LucidaSansTypewriter-Bd"/>
              </a:rPr>
              <a:t>color</a:t>
            </a:r>
            <a:r>
              <a:rPr lang="en-ZA" sz="1200" b="1" i="0" u="none" strike="noStrike" baseline="0" dirty="0">
                <a:latin typeface="LucidaSansTypewriter-Bd"/>
              </a:rPr>
              <a:t>) </a:t>
            </a:r>
            <a:r>
              <a:rPr lang="en-ZA" sz="1200" b="0" i="0" u="none" strike="noStrike" baseline="0" dirty="0">
                <a:latin typeface="Times-Roman"/>
              </a:rPr>
              <a:t>Draws a circle with the specified diameter and </a:t>
            </a:r>
            <a:r>
              <a:rPr lang="en-ZA" sz="1200" b="0" i="0" u="none" strike="noStrike" baseline="0" dirty="0" err="1">
                <a:latin typeface="Times-Roman"/>
              </a:rPr>
              <a:t>color</a:t>
            </a:r>
            <a:r>
              <a:rPr lang="en-ZA" sz="12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ZA" sz="1200" b="1" i="0" u="none" strike="noStrike" baseline="0" dirty="0" err="1">
                <a:latin typeface="LucidaSansTypewriter-Bd"/>
              </a:rPr>
              <a:t>turtle.undo</a:t>
            </a:r>
            <a:r>
              <a:rPr lang="en-ZA" sz="1200" b="1" i="0" u="none" strike="noStrike" baseline="0" dirty="0">
                <a:latin typeface="LucidaSansTypewriter-Bd"/>
              </a:rPr>
              <a:t>() </a:t>
            </a:r>
            <a:r>
              <a:rPr lang="en-ZA" sz="1200" b="0" i="0" u="none" strike="noStrike" baseline="0" dirty="0">
                <a:latin typeface="Times-Roman"/>
              </a:rPr>
              <a:t>Undo (repeatedly) the last turtle action(s).</a:t>
            </a:r>
          </a:p>
          <a:p>
            <a:pPr algn="l"/>
            <a:r>
              <a:rPr lang="en-ZA" sz="1200" b="1" i="0" u="none" strike="noStrike" baseline="0" dirty="0" err="1">
                <a:latin typeface="LucidaSansTypewriter-Bd"/>
              </a:rPr>
              <a:t>turtle.speed</a:t>
            </a:r>
            <a:r>
              <a:rPr lang="en-ZA" sz="1200" b="1" i="0" u="none" strike="noStrike" baseline="0" dirty="0">
                <a:latin typeface="LucidaSansTypewriter-Bd"/>
              </a:rPr>
              <a:t>(s) </a:t>
            </a:r>
            <a:r>
              <a:rPr lang="en-ZA" sz="1200" b="0" i="0" u="none" strike="noStrike" baseline="0" dirty="0">
                <a:latin typeface="Times-Roman"/>
              </a:rPr>
              <a:t>Sets the turtle’s speed to an integer between 1 and 10, with 10 being the fastest.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34246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1B83-81E0-8062-E0A0-400A0D43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1800" b="0" i="0" u="none" strike="noStrike" baseline="0" dirty="0">
                <a:latin typeface="GoudySans-Medium"/>
              </a:rPr>
              <a:t>Common Python Functions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0174B-C702-FCE7-BE97-2BEC605B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ZA" sz="1800" b="1" i="0" u="none" strike="noStrike" baseline="0" dirty="0">
                <a:latin typeface="LucidaSansTypewriter-Bd"/>
              </a:rPr>
              <a:t>abs(x) </a:t>
            </a:r>
            <a:r>
              <a:rPr lang="en-ZA" sz="1800" b="0" i="0" u="none" strike="noStrike" baseline="0" dirty="0">
                <a:latin typeface="Times-Roman"/>
              </a:rPr>
              <a:t>Returns the absolute value for </a:t>
            </a:r>
            <a:r>
              <a:rPr lang="en-ZA" sz="1800" b="1" i="0" u="none" strike="noStrike" baseline="0" dirty="0">
                <a:latin typeface="LucidaSansTypewriter-Bd"/>
              </a:rPr>
              <a:t>x</a:t>
            </a:r>
            <a:r>
              <a:rPr lang="en-ZA" sz="1800" b="0" i="0" u="none" strike="noStrike" baseline="0" dirty="0">
                <a:latin typeface="Times-Roman"/>
              </a:rPr>
              <a:t>. </a:t>
            </a:r>
            <a:r>
              <a:rPr lang="en-ZA" sz="1800" b="1" i="0" u="none" strike="noStrike" baseline="0" dirty="0">
                <a:latin typeface="LucidaSansTypewriter-Bd"/>
              </a:rPr>
              <a:t>abs(-2)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2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max(x1, x2, ...) </a:t>
            </a:r>
            <a:r>
              <a:rPr lang="en-ZA" sz="1800" b="0" i="0" u="none" strike="noStrike" baseline="0" dirty="0">
                <a:latin typeface="Times-Roman"/>
              </a:rPr>
              <a:t>Returns the largest among </a:t>
            </a:r>
            <a:r>
              <a:rPr lang="en-ZA" sz="1800" b="1" i="0" u="none" strike="noStrike" baseline="0" dirty="0">
                <a:latin typeface="LucidaSansTypewriter-Bd"/>
              </a:rPr>
              <a:t>x1</a:t>
            </a:r>
            <a:r>
              <a:rPr lang="en-ZA" sz="1800" b="0" i="0" u="none" strike="noStrike" baseline="0" dirty="0">
                <a:latin typeface="Times-Roman"/>
              </a:rPr>
              <a:t>, </a:t>
            </a:r>
            <a:r>
              <a:rPr lang="en-ZA" sz="1800" b="1" i="0" u="none" strike="noStrike" baseline="0" dirty="0">
                <a:latin typeface="LucidaSansTypewriter-Bd"/>
              </a:rPr>
              <a:t>x2</a:t>
            </a:r>
            <a:r>
              <a:rPr lang="en-ZA" sz="1800" b="0" i="0" u="none" strike="noStrike" baseline="0" dirty="0">
                <a:latin typeface="Times-Roman"/>
              </a:rPr>
              <a:t>, ... </a:t>
            </a:r>
            <a:r>
              <a:rPr lang="en-ZA" sz="1800" b="1" i="0" u="none" strike="noStrike" baseline="0" dirty="0">
                <a:latin typeface="LucidaSansTypewriter-Bd"/>
              </a:rPr>
              <a:t>max(1, 5, 2)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5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min(x1, x2, ...) </a:t>
            </a:r>
            <a:r>
              <a:rPr lang="en-ZA" sz="1800" b="0" i="0" u="none" strike="noStrike" baseline="0" dirty="0">
                <a:latin typeface="Times-Roman"/>
              </a:rPr>
              <a:t>Returns the smallest among </a:t>
            </a:r>
            <a:r>
              <a:rPr lang="en-ZA" sz="1800" b="1" i="0" u="none" strike="noStrike" baseline="0" dirty="0">
                <a:latin typeface="LucidaSansTypewriter-Bd"/>
              </a:rPr>
              <a:t>x1</a:t>
            </a:r>
            <a:r>
              <a:rPr lang="en-ZA" sz="1800" b="0" i="0" u="none" strike="noStrike" baseline="0" dirty="0">
                <a:latin typeface="Times-Roman"/>
              </a:rPr>
              <a:t>, </a:t>
            </a:r>
            <a:r>
              <a:rPr lang="en-ZA" sz="1800" b="1" i="0" u="none" strike="noStrike" baseline="0" dirty="0">
                <a:latin typeface="LucidaSansTypewriter-Bd"/>
              </a:rPr>
              <a:t>x2</a:t>
            </a:r>
            <a:r>
              <a:rPr lang="en-ZA" sz="1800" b="0" i="0" u="none" strike="noStrike" baseline="0" dirty="0">
                <a:latin typeface="Times-Roman"/>
              </a:rPr>
              <a:t>, ... </a:t>
            </a:r>
            <a:r>
              <a:rPr lang="en-ZA" sz="1800" b="1" i="0" u="none" strike="noStrike" baseline="0" dirty="0">
                <a:latin typeface="LucidaSansTypewriter-Bd"/>
              </a:rPr>
              <a:t>min(1, 5, 2)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1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pow(a, b) </a:t>
            </a:r>
            <a:r>
              <a:rPr lang="en-ZA" sz="1800" b="0" i="0" u="none" strike="noStrike" baseline="0" dirty="0">
                <a:latin typeface="Times-Roman"/>
              </a:rPr>
              <a:t>Returns </a:t>
            </a:r>
            <a:r>
              <a:rPr lang="en-ZA" sz="1800" b="1" i="0" u="none" strike="noStrike" baseline="0" dirty="0">
                <a:latin typeface="LucidaSansTypewriter-Bd"/>
              </a:rPr>
              <a:t>ab</a:t>
            </a:r>
            <a:r>
              <a:rPr lang="en-ZA" sz="1800" b="0" i="0" u="none" strike="noStrike" baseline="0" dirty="0">
                <a:latin typeface="Times-Roman"/>
              </a:rPr>
              <a:t>. Same as </a:t>
            </a:r>
            <a:r>
              <a:rPr lang="en-ZA" sz="1800" b="1" i="0" u="none" strike="noStrike" baseline="0" dirty="0">
                <a:latin typeface="LucidaSansTypewriter-Bd"/>
              </a:rPr>
              <a:t>a ** b</a:t>
            </a:r>
            <a:r>
              <a:rPr lang="en-ZA" sz="1800" b="0" i="0" u="none" strike="noStrike" baseline="0" dirty="0">
                <a:latin typeface="Times-Roman"/>
              </a:rPr>
              <a:t>. </a:t>
            </a:r>
            <a:r>
              <a:rPr lang="en-ZA" sz="1800" b="1" i="0" u="none" strike="noStrike" baseline="0" dirty="0">
                <a:latin typeface="LucidaSansTypewriter-Bd"/>
              </a:rPr>
              <a:t>pow(2, 3)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8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round(x) </a:t>
            </a:r>
            <a:r>
              <a:rPr lang="en-ZA" sz="1800" b="0" i="0" u="none" strike="noStrike" baseline="0" dirty="0">
                <a:latin typeface="Times-Roman"/>
              </a:rPr>
              <a:t>Returns an integer nearest to </a:t>
            </a:r>
            <a:r>
              <a:rPr lang="en-ZA" sz="1800" b="1" i="0" u="none" strike="noStrike" baseline="0" dirty="0">
                <a:latin typeface="LucidaSansTypewriter-Bd"/>
              </a:rPr>
              <a:t>x</a:t>
            </a:r>
            <a:r>
              <a:rPr lang="en-ZA" sz="1800" b="0" i="0" u="none" strike="noStrike" baseline="0" dirty="0">
                <a:latin typeface="Times-Roman"/>
              </a:rPr>
              <a:t>. If </a:t>
            </a:r>
            <a:r>
              <a:rPr lang="en-ZA" sz="1800" b="1" i="0" u="none" strike="noStrike" baseline="0" dirty="0">
                <a:latin typeface="LucidaSansTypewriter-Bd"/>
              </a:rPr>
              <a:t>x</a:t>
            </a:r>
          </a:p>
          <a:p>
            <a:pPr algn="l"/>
            <a:r>
              <a:rPr lang="en-ZA" sz="1800" b="0" i="0" u="none" strike="noStrike" baseline="0" dirty="0">
                <a:latin typeface="Times-Roman"/>
              </a:rPr>
              <a:t>is equally close to two integers,</a:t>
            </a:r>
          </a:p>
          <a:p>
            <a:pPr algn="l"/>
            <a:r>
              <a:rPr lang="en-ZA" sz="1800" b="0" i="0" u="none" strike="noStrike" baseline="0" dirty="0">
                <a:latin typeface="Times-Roman"/>
              </a:rPr>
              <a:t>the even one is returned.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round(5.4)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5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round(5.5)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6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round(4.5)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4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round(x, n) </a:t>
            </a:r>
            <a:r>
              <a:rPr lang="en-ZA" sz="1800" b="0" i="0" u="none" strike="noStrike" baseline="0" dirty="0">
                <a:latin typeface="Times-Roman"/>
              </a:rPr>
              <a:t>Returns the float value rounded to </a:t>
            </a:r>
            <a:r>
              <a:rPr lang="en-ZA" sz="1800" b="1" i="0" u="none" strike="noStrike" baseline="0" dirty="0">
                <a:latin typeface="LucidaSansTypewriter-Bd"/>
              </a:rPr>
              <a:t>n</a:t>
            </a:r>
          </a:p>
          <a:p>
            <a:pPr algn="l"/>
            <a:r>
              <a:rPr lang="en-ZA" sz="1800" b="0" i="0" u="none" strike="noStrike" baseline="0" dirty="0">
                <a:latin typeface="Times-Roman"/>
              </a:rPr>
              <a:t>digits after the decimal point.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round(5.466, 2)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5.47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round(5.463, 2)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5.46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574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1B83-81E0-8062-E0A0-400A0D43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1800" b="0" i="0" u="none" strike="noStrike" baseline="0" dirty="0">
                <a:latin typeface="GoudySans-Medium"/>
              </a:rPr>
              <a:t>Mathematical Functions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0174B-C702-FCE7-BE97-2BEC605B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ZA" sz="1800" b="1" i="0" u="none" strike="noStrike" baseline="0" dirty="0">
                <a:latin typeface="LucidaSansTypewriter-Bd"/>
              </a:rPr>
              <a:t>fabs(x) </a:t>
            </a:r>
            <a:r>
              <a:rPr lang="en-ZA" sz="1800" b="0" i="0" u="none" strike="noStrike" baseline="0" dirty="0">
                <a:latin typeface="Times-Roman"/>
              </a:rPr>
              <a:t>Returns the absolute value for </a:t>
            </a:r>
            <a:r>
              <a:rPr lang="en-ZA" sz="1800" b="1" i="0" u="none" strike="noStrike" baseline="0" dirty="0">
                <a:latin typeface="LucidaSansTypewriter-Bd"/>
              </a:rPr>
              <a:t>x </a:t>
            </a:r>
            <a:r>
              <a:rPr lang="en-ZA" sz="1800" b="0" i="0" u="none" strike="noStrike" baseline="0" dirty="0">
                <a:latin typeface="Times-Roman"/>
              </a:rPr>
              <a:t>as a float. </a:t>
            </a:r>
            <a:r>
              <a:rPr lang="en-ZA" sz="1800" b="1" i="0" u="none" strike="noStrike" baseline="0" dirty="0">
                <a:latin typeface="LucidaSansTypewriter-Bd"/>
              </a:rPr>
              <a:t>fabs(-2)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2.0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ceil(x) </a:t>
            </a:r>
            <a:r>
              <a:rPr lang="en-ZA" sz="1800" b="0" i="0" u="none" strike="noStrike" baseline="0" dirty="0">
                <a:latin typeface="Times-Roman"/>
              </a:rPr>
              <a:t>Rounds </a:t>
            </a:r>
            <a:r>
              <a:rPr lang="en-ZA" sz="1800" b="1" i="0" u="none" strike="noStrike" baseline="0" dirty="0">
                <a:latin typeface="LucidaSansTypewriter-Bd"/>
              </a:rPr>
              <a:t>x </a:t>
            </a:r>
            <a:r>
              <a:rPr lang="en-ZA" sz="1800" b="0" i="0" u="none" strike="noStrike" baseline="0" dirty="0">
                <a:latin typeface="Times-Roman"/>
              </a:rPr>
              <a:t>up to its nearest integer and returns that integer. </a:t>
            </a:r>
            <a:r>
              <a:rPr lang="en-ZA" sz="1800" b="1" i="0" u="none" strike="noStrike" baseline="0" dirty="0">
                <a:latin typeface="LucidaSansTypewriter-Bd"/>
              </a:rPr>
              <a:t>ceil(2.1)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3 ceil(-2.1)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-2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floor(x) </a:t>
            </a:r>
            <a:r>
              <a:rPr lang="en-ZA" sz="1800" b="0" i="0" u="none" strike="noStrike" baseline="0" dirty="0">
                <a:latin typeface="Times-Roman"/>
              </a:rPr>
              <a:t>Rounds </a:t>
            </a:r>
            <a:r>
              <a:rPr lang="en-ZA" sz="1800" b="1" i="0" u="none" strike="noStrike" baseline="0" dirty="0">
                <a:latin typeface="LucidaSansTypewriter-Bd"/>
              </a:rPr>
              <a:t>x </a:t>
            </a:r>
            <a:r>
              <a:rPr lang="en-ZA" sz="1800" b="0" i="0" u="none" strike="noStrike" baseline="0" dirty="0">
                <a:latin typeface="Times-Roman"/>
              </a:rPr>
              <a:t>down to its nearest integer and returns that integer. </a:t>
            </a:r>
            <a:r>
              <a:rPr lang="en-ZA" sz="1800" b="1" i="0" u="none" strike="noStrike" baseline="0" dirty="0">
                <a:latin typeface="LucidaSansTypewriter-Bd"/>
              </a:rPr>
              <a:t>floor(2.1)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2 floor(-2.1)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-3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exp(x) </a:t>
            </a:r>
            <a:r>
              <a:rPr lang="en-ZA" sz="1800" b="0" i="0" u="none" strike="noStrike" baseline="0" dirty="0">
                <a:latin typeface="Times-Roman"/>
              </a:rPr>
              <a:t>Returns the exponential function of </a:t>
            </a:r>
            <a:r>
              <a:rPr lang="en-ZA" sz="1800" b="1" i="0" u="none" strike="noStrike" baseline="0" dirty="0">
                <a:latin typeface="LucidaSansTypewriter-Bd"/>
              </a:rPr>
              <a:t>x </a:t>
            </a:r>
            <a:r>
              <a:rPr lang="en-ZA" sz="1800" b="0" i="0" u="none" strike="noStrike" baseline="0" dirty="0">
                <a:latin typeface="Times-Roman"/>
              </a:rPr>
              <a:t>(</a:t>
            </a:r>
            <a:r>
              <a:rPr lang="en-ZA" sz="1800" b="1" i="0" u="none" strike="noStrike" baseline="0" dirty="0">
                <a:latin typeface="LucidaSansTypewriter-Bd"/>
              </a:rPr>
              <a:t>ex</a:t>
            </a:r>
            <a:r>
              <a:rPr lang="en-ZA" sz="1800" b="0" i="0" u="none" strike="noStrike" baseline="0" dirty="0">
                <a:latin typeface="Times-Roman"/>
              </a:rPr>
              <a:t>). </a:t>
            </a:r>
            <a:r>
              <a:rPr lang="en-ZA" sz="1800" b="1" i="0" u="none" strike="noStrike" baseline="0" dirty="0">
                <a:latin typeface="LucidaSansTypewriter-Bd"/>
              </a:rPr>
              <a:t>exp(1)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2.71828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log(x) </a:t>
            </a:r>
            <a:r>
              <a:rPr lang="en-ZA" sz="1800" b="0" i="0" u="none" strike="noStrike" baseline="0" dirty="0">
                <a:latin typeface="Times-Roman"/>
              </a:rPr>
              <a:t>Returns the natural logarithm of </a:t>
            </a:r>
            <a:r>
              <a:rPr lang="en-ZA" sz="1800" b="1" i="0" u="none" strike="noStrike" baseline="0" dirty="0">
                <a:latin typeface="LucidaSansTypewriter-Bd"/>
              </a:rPr>
              <a:t>x</a:t>
            </a:r>
            <a:r>
              <a:rPr lang="en-ZA" sz="1800" b="0" i="0" u="none" strike="noStrike" baseline="0" dirty="0">
                <a:latin typeface="Times-Roman"/>
              </a:rPr>
              <a:t>. </a:t>
            </a:r>
            <a:r>
              <a:rPr lang="en-ZA" sz="1800" b="1" i="0" u="none" strike="noStrike" baseline="0" dirty="0">
                <a:latin typeface="LucidaSansTypewriter-Bd"/>
              </a:rPr>
              <a:t>log(2.71828)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1.0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log(x, base) </a:t>
            </a:r>
            <a:r>
              <a:rPr lang="en-ZA" sz="1800" b="0" i="0" u="none" strike="noStrike" baseline="0" dirty="0">
                <a:latin typeface="Times-Roman"/>
              </a:rPr>
              <a:t>Returns the logarithm of </a:t>
            </a:r>
            <a:r>
              <a:rPr lang="en-ZA" sz="1800" b="1" i="0" u="none" strike="noStrike" baseline="0" dirty="0">
                <a:latin typeface="LucidaSansTypewriter-Bd"/>
              </a:rPr>
              <a:t>x </a:t>
            </a:r>
            <a:r>
              <a:rPr lang="en-ZA" sz="1800" b="0" i="0" u="none" strike="noStrike" baseline="0" dirty="0">
                <a:latin typeface="Times-Roman"/>
              </a:rPr>
              <a:t>for the specified base. </a:t>
            </a:r>
            <a:r>
              <a:rPr lang="en-ZA" sz="1800" b="1" i="0" u="none" strike="noStrike" baseline="0" dirty="0">
                <a:latin typeface="LucidaSansTypewriter-Bd"/>
              </a:rPr>
              <a:t>log(100, 10)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2.0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sqrt(x) </a:t>
            </a:r>
            <a:r>
              <a:rPr lang="en-ZA" sz="1800" b="0" i="0" u="none" strike="noStrike" baseline="0" dirty="0">
                <a:latin typeface="Times-Roman"/>
              </a:rPr>
              <a:t>Returns the square root of </a:t>
            </a:r>
            <a:r>
              <a:rPr lang="en-ZA" sz="1800" b="1" i="0" u="none" strike="noStrike" baseline="0" dirty="0">
                <a:latin typeface="LucidaSansTypewriter-Bd"/>
              </a:rPr>
              <a:t>x</a:t>
            </a:r>
            <a:r>
              <a:rPr lang="en-ZA" sz="1800" b="0" i="0" u="none" strike="noStrike" baseline="0" dirty="0">
                <a:latin typeface="Times-Roman"/>
              </a:rPr>
              <a:t>. </a:t>
            </a:r>
            <a:r>
              <a:rPr lang="en-ZA" sz="1800" b="1" i="0" u="none" strike="noStrike" baseline="0" dirty="0">
                <a:latin typeface="LucidaSansTypewriter-Bd"/>
              </a:rPr>
              <a:t>sqrt(4.0)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2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sin(x) </a:t>
            </a:r>
            <a:r>
              <a:rPr lang="en-ZA" sz="1800" b="0" i="0" u="none" strike="noStrike" baseline="0" dirty="0">
                <a:latin typeface="Times-Roman"/>
              </a:rPr>
              <a:t>Returns the sine of </a:t>
            </a:r>
            <a:r>
              <a:rPr lang="en-ZA" sz="1800" b="1" i="0" u="none" strike="noStrike" baseline="0" dirty="0">
                <a:latin typeface="LucidaSansTypewriter-Bd"/>
              </a:rPr>
              <a:t>x</a:t>
            </a:r>
            <a:r>
              <a:rPr lang="en-ZA" sz="1800" b="0" i="0" u="none" strike="noStrike" baseline="0" dirty="0">
                <a:latin typeface="Times-Roman"/>
              </a:rPr>
              <a:t>. </a:t>
            </a:r>
            <a:r>
              <a:rPr lang="en-ZA" sz="1800" b="1" i="0" u="none" strike="noStrike" baseline="0" dirty="0">
                <a:latin typeface="LucidaSansTypewriter-Bd"/>
              </a:rPr>
              <a:t>x </a:t>
            </a:r>
            <a:r>
              <a:rPr lang="en-ZA" sz="1800" b="0" i="0" u="none" strike="noStrike" baseline="0" dirty="0">
                <a:latin typeface="Times-Roman"/>
              </a:rPr>
              <a:t>represents an angle in radians. </a:t>
            </a:r>
            <a:r>
              <a:rPr lang="en-ZA" sz="1800" b="1" i="0" u="none" strike="noStrike" baseline="0" dirty="0">
                <a:latin typeface="LucidaSansTypewriter-Bd"/>
              </a:rPr>
              <a:t>sin(3.14159 / 2)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1sin(3.14159)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0</a:t>
            </a:r>
          </a:p>
          <a:p>
            <a:pPr algn="l"/>
            <a:r>
              <a:rPr lang="en-ZA" sz="1800" b="1" i="0" u="none" strike="noStrike" baseline="0" dirty="0" err="1">
                <a:latin typeface="LucidaSansTypewriter-Bd"/>
              </a:rPr>
              <a:t>asin</a:t>
            </a:r>
            <a:r>
              <a:rPr lang="en-ZA" sz="1800" b="1" i="0" u="none" strike="noStrike" baseline="0" dirty="0">
                <a:latin typeface="LucidaSansTypewriter-Bd"/>
              </a:rPr>
              <a:t>(x) </a:t>
            </a:r>
            <a:r>
              <a:rPr lang="en-ZA" sz="1800" b="0" i="0" u="none" strike="noStrike" baseline="0" dirty="0">
                <a:latin typeface="Times-Roman"/>
              </a:rPr>
              <a:t>Returns the angle in radians for the inverse of sine. </a:t>
            </a:r>
            <a:r>
              <a:rPr lang="en-ZA" sz="1800" b="1" i="0" u="none" strike="noStrike" baseline="0" dirty="0" err="1">
                <a:latin typeface="LucidaSansTypewriter-Bd"/>
              </a:rPr>
              <a:t>asin</a:t>
            </a:r>
            <a:r>
              <a:rPr lang="en-ZA" sz="1800" b="1" i="0" u="none" strike="noStrike" baseline="0" dirty="0">
                <a:latin typeface="LucidaSansTypewriter-Bd"/>
              </a:rPr>
              <a:t>(1.0)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1.57 </a:t>
            </a:r>
            <a:r>
              <a:rPr lang="en-ZA" sz="1800" b="1" i="0" u="none" strike="noStrike" baseline="0" dirty="0" err="1">
                <a:latin typeface="LucidaSansTypewriter-Bd"/>
              </a:rPr>
              <a:t>asin</a:t>
            </a:r>
            <a:r>
              <a:rPr lang="en-ZA" sz="1800" b="1" i="0" u="none" strike="noStrike" baseline="0" dirty="0">
                <a:latin typeface="LucidaSansTypewriter-Bd"/>
              </a:rPr>
              <a:t>(0.5)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0.523599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cos(x) </a:t>
            </a:r>
            <a:r>
              <a:rPr lang="en-ZA" sz="1800" b="0" i="0" u="none" strike="noStrike" baseline="0" dirty="0">
                <a:latin typeface="Times-Roman"/>
              </a:rPr>
              <a:t>Returns the cosine of </a:t>
            </a:r>
            <a:r>
              <a:rPr lang="en-ZA" sz="1800" b="1" i="0" u="none" strike="noStrike" baseline="0" dirty="0">
                <a:latin typeface="LucidaSansTypewriter-Bd"/>
              </a:rPr>
              <a:t>x</a:t>
            </a:r>
            <a:r>
              <a:rPr lang="en-ZA" sz="1800" b="0" i="0" u="none" strike="noStrike" baseline="0" dirty="0">
                <a:latin typeface="Times-Roman"/>
              </a:rPr>
              <a:t>. </a:t>
            </a:r>
            <a:r>
              <a:rPr lang="en-ZA" sz="1800" b="1" i="0" u="none" strike="noStrike" baseline="0" dirty="0">
                <a:latin typeface="LucidaSansTypewriter-Bd"/>
              </a:rPr>
              <a:t>x </a:t>
            </a:r>
            <a:r>
              <a:rPr lang="en-ZA" sz="1800" b="0" i="0" u="none" strike="noStrike" baseline="0" dirty="0">
                <a:latin typeface="Times-Roman"/>
              </a:rPr>
              <a:t>represents an angle in radians. </a:t>
            </a:r>
            <a:r>
              <a:rPr lang="en-ZA" sz="1800" b="1" i="0" u="none" strike="noStrike" baseline="0" dirty="0">
                <a:latin typeface="LucidaSansTypewriter-Bd"/>
              </a:rPr>
              <a:t>cos(3.14159 / 2)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0 cos(3.14159)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-1</a:t>
            </a:r>
          </a:p>
          <a:p>
            <a:pPr algn="l"/>
            <a:r>
              <a:rPr lang="en-ZA" sz="1800" b="1" i="0" u="none" strike="noStrike" baseline="0" dirty="0" err="1">
                <a:latin typeface="LucidaSansTypewriter-Bd"/>
              </a:rPr>
              <a:t>acos</a:t>
            </a:r>
            <a:r>
              <a:rPr lang="en-ZA" sz="1800" b="1" i="0" u="none" strike="noStrike" baseline="0" dirty="0">
                <a:latin typeface="LucidaSansTypewriter-Bd"/>
              </a:rPr>
              <a:t>(x) </a:t>
            </a:r>
            <a:r>
              <a:rPr lang="en-ZA" sz="1800" b="0" i="0" u="none" strike="noStrike" baseline="0" dirty="0">
                <a:latin typeface="Times-Roman"/>
              </a:rPr>
              <a:t>Returns the angle in radians for the inverse of cosine. </a:t>
            </a:r>
            <a:r>
              <a:rPr lang="en-ZA" sz="1800" b="1" i="0" u="none" strike="noStrike" baseline="0" dirty="0" err="1">
                <a:latin typeface="LucidaSansTypewriter-Bd"/>
              </a:rPr>
              <a:t>acos</a:t>
            </a:r>
            <a:r>
              <a:rPr lang="en-ZA" sz="1800" b="1" i="0" u="none" strike="noStrike" baseline="0" dirty="0">
                <a:latin typeface="LucidaSansTypewriter-Bd"/>
              </a:rPr>
              <a:t>(1.0)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0 </a:t>
            </a:r>
            <a:r>
              <a:rPr lang="en-ZA" sz="1800" b="1" i="0" u="none" strike="noStrike" baseline="0" dirty="0" err="1">
                <a:latin typeface="LucidaSansTypewriter-Bd"/>
              </a:rPr>
              <a:t>acos</a:t>
            </a:r>
            <a:r>
              <a:rPr lang="en-ZA" sz="1800" b="1" i="0" u="none" strike="noStrike" baseline="0" dirty="0">
                <a:latin typeface="LucidaSansTypewriter-Bd"/>
              </a:rPr>
              <a:t>(0.5)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1.0472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tan(x) </a:t>
            </a:r>
            <a:r>
              <a:rPr lang="en-ZA" sz="1800" b="0" i="0" u="none" strike="noStrike" baseline="0" dirty="0">
                <a:latin typeface="Times-Roman"/>
              </a:rPr>
              <a:t>Returns the tangent of </a:t>
            </a:r>
            <a:r>
              <a:rPr lang="en-ZA" sz="1800" b="1" i="0" u="none" strike="noStrike" baseline="0" dirty="0">
                <a:latin typeface="LucidaSansTypewriter-Bd"/>
              </a:rPr>
              <a:t>x</a:t>
            </a:r>
            <a:r>
              <a:rPr lang="en-ZA" sz="1800" b="0" i="0" u="none" strike="noStrike" baseline="0" dirty="0">
                <a:latin typeface="Times-Roman"/>
              </a:rPr>
              <a:t>. </a:t>
            </a:r>
            <a:r>
              <a:rPr lang="en-ZA" sz="1800" b="1" i="0" u="none" strike="noStrike" baseline="0" dirty="0">
                <a:latin typeface="LucidaSansTypewriter-Bd"/>
              </a:rPr>
              <a:t>x </a:t>
            </a:r>
            <a:r>
              <a:rPr lang="en-ZA" sz="1800" b="0" i="0" u="none" strike="noStrike" baseline="0" dirty="0">
                <a:latin typeface="Times-Roman"/>
              </a:rPr>
              <a:t>represents an angle in radians. </a:t>
            </a:r>
            <a:r>
              <a:rPr lang="en-ZA" sz="1800" b="1" i="0" u="none" strike="noStrike" baseline="0" dirty="0">
                <a:latin typeface="LucidaSansTypewriter-Bd"/>
              </a:rPr>
              <a:t>tan(3.14159 / 4)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1 tan(0.0)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0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degrees(x) </a:t>
            </a:r>
            <a:r>
              <a:rPr lang="en-ZA" sz="1800" b="0" i="0" u="none" strike="noStrike" baseline="0" dirty="0">
                <a:latin typeface="Times-Roman"/>
              </a:rPr>
              <a:t>Converts angle </a:t>
            </a:r>
            <a:r>
              <a:rPr lang="en-ZA" sz="1800" b="1" i="0" u="none" strike="noStrike" baseline="0" dirty="0">
                <a:latin typeface="LucidaSansTypewriter-Bd"/>
              </a:rPr>
              <a:t>x </a:t>
            </a:r>
            <a:r>
              <a:rPr lang="en-ZA" sz="1800" b="0" i="0" u="none" strike="noStrike" baseline="0" dirty="0">
                <a:latin typeface="Times-Roman"/>
              </a:rPr>
              <a:t>from radians to degrees. </a:t>
            </a:r>
            <a:r>
              <a:rPr lang="en-ZA" sz="1800" b="1" i="0" u="none" strike="noStrike" baseline="0" dirty="0">
                <a:latin typeface="LucidaSansTypewriter-Bd"/>
              </a:rPr>
              <a:t>degrees(1.57)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90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radians(x) </a:t>
            </a:r>
            <a:r>
              <a:rPr lang="en-ZA" sz="1800" b="0" i="0" u="none" strike="noStrike" baseline="0" dirty="0">
                <a:latin typeface="Times-Roman"/>
              </a:rPr>
              <a:t>Converts angle </a:t>
            </a:r>
            <a:r>
              <a:rPr lang="en-ZA" sz="1800" b="1" i="0" u="none" strike="noStrike" baseline="0" dirty="0">
                <a:latin typeface="LucidaSansTypewriter-Bd"/>
              </a:rPr>
              <a:t>x </a:t>
            </a:r>
            <a:r>
              <a:rPr lang="en-ZA" sz="1800" b="0" i="0" u="none" strike="noStrike" baseline="0" dirty="0">
                <a:latin typeface="Times-Roman"/>
              </a:rPr>
              <a:t>from degrees to radians. </a:t>
            </a:r>
            <a:r>
              <a:rPr lang="en-ZA" sz="1800" b="1" i="0" u="none" strike="noStrike" baseline="0" dirty="0">
                <a:latin typeface="LucidaSansTypewriter-Bd"/>
              </a:rPr>
              <a:t>radians(90) </a:t>
            </a:r>
            <a:r>
              <a:rPr lang="en-ZA" sz="1800" b="0" i="0" u="none" strike="noStrike" baseline="0" dirty="0">
                <a:latin typeface="Times-Roman"/>
              </a:rPr>
              <a:t>is </a:t>
            </a:r>
            <a:r>
              <a:rPr lang="en-ZA" sz="1800" b="1" i="0" u="none" strike="noStrike" baseline="0" dirty="0">
                <a:latin typeface="LucidaSansTypewriter-Bd"/>
              </a:rPr>
              <a:t>1.57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456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0E76-1203-A3B3-5161-315271AF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400" b="1" i="0" u="none" strike="noStrike" baseline="0" dirty="0">
                <a:latin typeface="GoudySans-Bold"/>
              </a:rPr>
              <a:t>TABLE 3.4 </a:t>
            </a:r>
            <a:r>
              <a:rPr lang="en-ZA" sz="4400" b="0" i="0" u="none" strike="noStrike" baseline="0" dirty="0">
                <a:latin typeface="GoudySans-Medium"/>
              </a:rPr>
              <a:t>Frequently Used Specifiers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6B18-0493-EFCE-2E8D-582507A7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ZA" sz="1800" b="1" i="0" u="none" strike="noStrike" baseline="0" dirty="0">
                <a:latin typeface="LucidaSansTypewriter-Bd"/>
              </a:rPr>
              <a:t>"10.2f" </a:t>
            </a:r>
            <a:r>
              <a:rPr lang="en-ZA" sz="1800" b="0" i="0" u="none" strike="noStrike" baseline="0" dirty="0">
                <a:latin typeface="Times-Roman"/>
              </a:rPr>
              <a:t>Format the float item with width 10 and precision 2.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"10.2e" </a:t>
            </a:r>
            <a:r>
              <a:rPr lang="en-ZA" sz="1800" b="0" i="0" u="none" strike="noStrike" baseline="0" dirty="0">
                <a:latin typeface="Times-Roman"/>
              </a:rPr>
              <a:t>Format the float item in scientific notation with width 10 and precision 2.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"5d" </a:t>
            </a:r>
            <a:r>
              <a:rPr lang="en-ZA" sz="1800" b="0" i="0" u="none" strike="noStrike" baseline="0" dirty="0">
                <a:latin typeface="Times-Roman"/>
              </a:rPr>
              <a:t>Format the integer item in decimal with width 5.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"5x" </a:t>
            </a:r>
            <a:r>
              <a:rPr lang="en-ZA" sz="1800" b="0" i="0" u="none" strike="noStrike" baseline="0" dirty="0">
                <a:latin typeface="Times-Roman"/>
              </a:rPr>
              <a:t>Format the integer item in hexadecimal with width 5.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"5o" </a:t>
            </a:r>
            <a:r>
              <a:rPr lang="en-ZA" sz="1800" b="0" i="0" u="none" strike="noStrike" baseline="0" dirty="0">
                <a:latin typeface="Times-Roman"/>
              </a:rPr>
              <a:t>Format the integer item in octal with width 5.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"5b" </a:t>
            </a:r>
            <a:r>
              <a:rPr lang="en-ZA" sz="1800" b="0" i="0" u="none" strike="noStrike" baseline="0" dirty="0">
                <a:latin typeface="Times-Roman"/>
              </a:rPr>
              <a:t>Format the integer item in binary with width 5.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"10.2%" </a:t>
            </a:r>
            <a:r>
              <a:rPr lang="en-ZA" sz="1800" b="0" i="0" u="none" strike="noStrike" baseline="0" dirty="0">
                <a:latin typeface="Times-Roman"/>
              </a:rPr>
              <a:t>Format the number in decimal.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"50s" </a:t>
            </a:r>
            <a:r>
              <a:rPr lang="en-ZA" sz="1800" b="0" i="0" u="none" strike="noStrike" baseline="0" dirty="0">
                <a:latin typeface="Times-Roman"/>
              </a:rPr>
              <a:t>Format the string item with width 50.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"&lt;10.2f” </a:t>
            </a:r>
            <a:r>
              <a:rPr lang="en-ZA" sz="1800" b="0" i="0" u="none" strike="noStrike" baseline="0" dirty="0">
                <a:latin typeface="Times-Roman"/>
              </a:rPr>
              <a:t>Left-justify the formatted item.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"&gt;10.2f" </a:t>
            </a:r>
            <a:r>
              <a:rPr lang="en-ZA" sz="1800" b="0" i="0" u="none" strike="noStrike" baseline="0" dirty="0">
                <a:latin typeface="Times-Roman"/>
              </a:rPr>
              <a:t>Right-justify the formatted item.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464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49BC-4022-9D39-67E6-BE372874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Escape Sequences for 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9AE11-DECD-EF66-C912-0E9417E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1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ZA" sz="1800" b="0" i="0" u="none" strike="noStrike" baseline="0" dirty="0">
                <a:latin typeface="Times-Roman"/>
              </a:rPr>
              <a:t>The </a:t>
            </a:r>
            <a:r>
              <a:rPr lang="en-ZA" sz="1800" b="1" i="0" u="none" strike="noStrike" baseline="0" dirty="0">
                <a:latin typeface="LucidaSansTypewriter-Bd"/>
              </a:rPr>
              <a:t>\n </a:t>
            </a:r>
            <a:r>
              <a:rPr lang="en-ZA" sz="1800" b="0" i="0" u="none" strike="noStrike" baseline="0" dirty="0">
                <a:latin typeface="Times-Roman"/>
              </a:rPr>
              <a:t>character is also known as a </a:t>
            </a:r>
            <a:r>
              <a:rPr lang="en-ZA" sz="1800" b="0" i="1" u="none" strike="noStrike" baseline="0" dirty="0">
                <a:latin typeface="Times-Italic"/>
              </a:rPr>
              <a:t>newline</a:t>
            </a:r>
            <a:r>
              <a:rPr lang="en-ZA" sz="1800" b="0" i="0" u="none" strike="noStrike" baseline="0" dirty="0">
                <a:latin typeface="Times-Roman"/>
              </a:rPr>
              <a:t>, </a:t>
            </a:r>
            <a:r>
              <a:rPr lang="en-ZA" sz="1800" b="0" i="1" u="none" strike="noStrike" baseline="0" dirty="0">
                <a:latin typeface="Times-Italic"/>
              </a:rPr>
              <a:t>line break </a:t>
            </a:r>
            <a:r>
              <a:rPr lang="en-ZA" sz="1800" b="0" i="0" u="none" strike="noStrike" baseline="0" dirty="0">
                <a:latin typeface="Times-Roman"/>
              </a:rPr>
              <a:t>or </a:t>
            </a:r>
            <a:r>
              <a:rPr lang="en-ZA" sz="1800" b="0" i="1" u="none" strike="noStrike" baseline="0" dirty="0">
                <a:latin typeface="Times-Italic"/>
              </a:rPr>
              <a:t>end-of-line </a:t>
            </a:r>
            <a:r>
              <a:rPr lang="en-ZA" sz="1800" b="0" i="0" u="none" strike="noStrike" baseline="0" dirty="0">
                <a:latin typeface="Times-Roman"/>
              </a:rPr>
              <a:t>(EOL) character,</a:t>
            </a:r>
          </a:p>
          <a:p>
            <a:pPr algn="l"/>
            <a:r>
              <a:rPr lang="en-ZA" sz="1800" b="0" i="0" u="none" strike="noStrike" baseline="0" dirty="0">
                <a:latin typeface="Times-Roman"/>
              </a:rPr>
              <a:t>which signifies the end of a line. The </a:t>
            </a:r>
            <a:r>
              <a:rPr lang="en-ZA" sz="1800" b="1" i="0" u="none" strike="noStrike" baseline="0" dirty="0">
                <a:latin typeface="LucidaSansTypewriter-Bd"/>
              </a:rPr>
              <a:t>\f </a:t>
            </a:r>
            <a:r>
              <a:rPr lang="en-ZA" sz="1800" b="0" i="0" u="none" strike="noStrike" baseline="0" dirty="0">
                <a:latin typeface="Times-Roman"/>
              </a:rPr>
              <a:t>character forces the printer to print from the next</a:t>
            </a:r>
          </a:p>
          <a:p>
            <a:pPr algn="l"/>
            <a:r>
              <a:rPr lang="en-ZA" sz="1800" b="0" i="0" u="none" strike="noStrike" baseline="0" dirty="0">
                <a:latin typeface="Times-Roman"/>
              </a:rPr>
              <a:t>page. The </a:t>
            </a:r>
            <a:r>
              <a:rPr lang="en-ZA" sz="1800" b="1" i="0" u="none" strike="noStrike" baseline="0" dirty="0">
                <a:latin typeface="LucidaSansTypewriter-Bd"/>
              </a:rPr>
              <a:t>\r </a:t>
            </a:r>
            <a:r>
              <a:rPr lang="en-ZA" sz="1800" b="0" i="0" u="none" strike="noStrike" baseline="0" dirty="0">
                <a:latin typeface="Times-Roman"/>
              </a:rPr>
              <a:t>character is used to move the cursor to the first position on the same line. The </a:t>
            </a:r>
            <a:r>
              <a:rPr lang="en-ZA" sz="1800" b="1" i="0" u="none" strike="noStrike" baseline="0" dirty="0">
                <a:latin typeface="LucidaSansTypewriter-Bd"/>
              </a:rPr>
              <a:t>\f</a:t>
            </a:r>
          </a:p>
          <a:p>
            <a:pPr algn="l"/>
            <a:r>
              <a:rPr lang="en-ZA" sz="1800" b="0" i="0" u="none" strike="noStrike" baseline="0" dirty="0">
                <a:latin typeface="Times-Roman"/>
              </a:rPr>
              <a:t>and </a:t>
            </a:r>
            <a:r>
              <a:rPr lang="en-ZA" sz="1800" b="1" i="0" u="none" strike="noStrike" baseline="0" dirty="0">
                <a:latin typeface="LucidaSansTypewriter-Bd"/>
              </a:rPr>
              <a:t>\r </a:t>
            </a:r>
            <a:r>
              <a:rPr lang="en-ZA" sz="1800" b="0" i="0" u="none" strike="noStrike" baseline="0" dirty="0">
                <a:latin typeface="Times-Roman"/>
              </a:rPr>
              <a:t>characters are rarely used in this book.</a:t>
            </a:r>
          </a:p>
          <a:p>
            <a:pPr algn="l"/>
            <a:endParaRPr lang="en-ZA" sz="1800" b="0" i="0" u="none" strike="noStrike" baseline="0" dirty="0">
              <a:latin typeface="Times-Roman"/>
            </a:endParaRP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\b </a:t>
            </a:r>
            <a:r>
              <a:rPr lang="en-ZA" sz="1800" b="0" i="0" u="none" strike="noStrike" baseline="0" dirty="0">
                <a:latin typeface="Times-Roman"/>
              </a:rPr>
              <a:t>Backspace </a:t>
            </a:r>
            <a:r>
              <a:rPr lang="en-ZA" sz="1800" b="1" i="0" u="none" strike="noStrike" baseline="0" dirty="0">
                <a:latin typeface="LucidaSansTypewriter-Bd"/>
              </a:rPr>
              <a:t>8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\t </a:t>
            </a:r>
            <a:r>
              <a:rPr lang="en-ZA" sz="1800" b="0" i="0" u="none" strike="noStrike" baseline="0" dirty="0">
                <a:latin typeface="Times-Roman"/>
              </a:rPr>
              <a:t>Tab </a:t>
            </a:r>
            <a:r>
              <a:rPr lang="en-ZA" sz="1800" b="1" i="0" u="none" strike="noStrike" baseline="0" dirty="0">
                <a:latin typeface="LucidaSansTypewriter-Bd"/>
              </a:rPr>
              <a:t>9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\n </a:t>
            </a:r>
            <a:r>
              <a:rPr lang="en-ZA" sz="1800" b="0" i="0" u="none" strike="noStrike" baseline="0" dirty="0">
                <a:latin typeface="Times-Roman"/>
              </a:rPr>
              <a:t>Linefeed </a:t>
            </a:r>
            <a:r>
              <a:rPr lang="en-ZA" sz="1800" b="1" i="0" u="none" strike="noStrike" baseline="0" dirty="0">
                <a:latin typeface="LucidaSansTypewriter-Bd"/>
              </a:rPr>
              <a:t>10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\f </a:t>
            </a:r>
            <a:r>
              <a:rPr lang="en-ZA" sz="1800" b="0" i="0" u="none" strike="noStrike" baseline="0" dirty="0" err="1">
                <a:latin typeface="Times-Roman"/>
              </a:rPr>
              <a:t>Formfeed</a:t>
            </a:r>
            <a:r>
              <a:rPr lang="en-ZA" sz="1800" b="0" i="0" u="none" strike="noStrike" baseline="0" dirty="0">
                <a:latin typeface="Times-Roman"/>
              </a:rPr>
              <a:t> </a:t>
            </a:r>
            <a:r>
              <a:rPr lang="en-ZA" sz="1800" b="1" i="0" u="none" strike="noStrike" baseline="0" dirty="0">
                <a:latin typeface="LucidaSansTypewriter-Bd"/>
              </a:rPr>
              <a:t>12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\r </a:t>
            </a:r>
            <a:r>
              <a:rPr lang="en-ZA" sz="1800" b="0" i="0" u="none" strike="noStrike" baseline="0" dirty="0">
                <a:latin typeface="Times-Roman"/>
              </a:rPr>
              <a:t>Carriage Return </a:t>
            </a:r>
            <a:r>
              <a:rPr lang="en-ZA" sz="1800" b="1" i="0" u="none" strike="noStrike" baseline="0" dirty="0">
                <a:latin typeface="LucidaSansTypewriter-Bd"/>
              </a:rPr>
              <a:t>13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\\ </a:t>
            </a:r>
            <a:r>
              <a:rPr lang="en-ZA" sz="1800" b="0" i="0" u="none" strike="noStrike" baseline="0" dirty="0">
                <a:latin typeface="Times-Roman"/>
              </a:rPr>
              <a:t>Backslash </a:t>
            </a:r>
            <a:r>
              <a:rPr lang="en-ZA" sz="1800" b="1" i="0" u="none" strike="noStrike" baseline="0" dirty="0">
                <a:latin typeface="LucidaSansTypewriter-Bd"/>
              </a:rPr>
              <a:t>92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\' </a:t>
            </a:r>
            <a:r>
              <a:rPr lang="en-ZA" sz="1800" b="0" i="0" u="none" strike="noStrike" baseline="0" dirty="0">
                <a:latin typeface="Times-Roman"/>
              </a:rPr>
              <a:t>Single Quote </a:t>
            </a:r>
            <a:r>
              <a:rPr lang="en-ZA" sz="1800" b="1" i="0" u="none" strike="noStrike" baseline="0" dirty="0">
                <a:latin typeface="LucidaSansTypewriter-Bd"/>
              </a:rPr>
              <a:t>39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\" </a:t>
            </a:r>
            <a:r>
              <a:rPr lang="en-ZA" sz="1800" b="0" i="0" u="none" strike="noStrike" baseline="0" dirty="0">
                <a:latin typeface="Times-Roman"/>
              </a:rPr>
              <a:t>Double Quote </a:t>
            </a:r>
            <a:r>
              <a:rPr lang="en-ZA" sz="1800" b="1" i="0" u="none" strike="noStrike" baseline="0" dirty="0">
                <a:latin typeface="LucidaSansTypewriter-Bd"/>
              </a:rPr>
              <a:t>34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695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6A3-26D4-E125-D7C9-BC2A5665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Printing without the Newline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C73E-548C-54A5-1E19-90E71DC6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ZA" sz="1800" b="0" i="0" u="none" strike="noStrike" baseline="0" dirty="0">
                <a:latin typeface="Times-Roman"/>
              </a:rPr>
              <a:t>When you use the </a:t>
            </a:r>
            <a:r>
              <a:rPr lang="en-ZA" sz="1800" b="1" i="0" u="none" strike="noStrike" baseline="0" dirty="0">
                <a:latin typeface="LucidaSansTypewriter-Bd"/>
              </a:rPr>
              <a:t>print </a:t>
            </a:r>
            <a:r>
              <a:rPr lang="en-ZA" sz="1800" b="0" i="0" u="none" strike="noStrike" baseline="0" dirty="0">
                <a:latin typeface="Times-Roman"/>
              </a:rPr>
              <a:t>function, it automatically prints a linefeed (</a:t>
            </a:r>
            <a:r>
              <a:rPr lang="en-ZA" sz="1800" b="1" i="0" u="none" strike="noStrike" baseline="0" dirty="0">
                <a:latin typeface="LucidaSansTypewriter-Bd"/>
              </a:rPr>
              <a:t>\n</a:t>
            </a:r>
            <a:r>
              <a:rPr lang="en-ZA" sz="1800" b="0" i="0" u="none" strike="noStrike" baseline="0" dirty="0">
                <a:latin typeface="Times-Roman"/>
              </a:rPr>
              <a:t>) to cause the output</a:t>
            </a:r>
          </a:p>
          <a:p>
            <a:pPr algn="l"/>
            <a:r>
              <a:rPr lang="en-ZA" sz="1800" b="0" i="0" u="none" strike="noStrike" baseline="0" dirty="0">
                <a:latin typeface="Times-Roman"/>
              </a:rPr>
              <a:t>to advance to the next line. If you don’t want this to happen after the </a:t>
            </a:r>
            <a:r>
              <a:rPr lang="en-ZA" sz="1800" b="1" i="0" u="none" strike="noStrike" baseline="0" dirty="0">
                <a:latin typeface="LucidaSansTypewriter-Bd"/>
              </a:rPr>
              <a:t>print </a:t>
            </a:r>
            <a:r>
              <a:rPr lang="en-ZA" sz="1800" b="0" i="0" u="none" strike="noStrike" baseline="0" dirty="0">
                <a:latin typeface="Times-Roman"/>
              </a:rPr>
              <a:t>function is</a:t>
            </a:r>
          </a:p>
          <a:p>
            <a:pPr algn="l"/>
            <a:r>
              <a:rPr lang="en-ZA" sz="1800" b="0" i="0" u="none" strike="noStrike" baseline="0" dirty="0">
                <a:latin typeface="Times-Roman"/>
              </a:rPr>
              <a:t>finished, you can invoke the </a:t>
            </a:r>
            <a:r>
              <a:rPr lang="en-ZA" sz="1800" b="1" i="0" u="none" strike="noStrike" baseline="0" dirty="0">
                <a:latin typeface="LucidaSansTypewriter-Bd"/>
              </a:rPr>
              <a:t>print </a:t>
            </a:r>
            <a:r>
              <a:rPr lang="en-ZA" sz="1800" b="0" i="0" u="none" strike="noStrike" baseline="0" dirty="0">
                <a:latin typeface="Times-Roman"/>
              </a:rPr>
              <a:t>function by passing a special argument </a:t>
            </a:r>
            <a:r>
              <a:rPr lang="en-ZA" sz="1800" b="1" i="0" u="none" strike="noStrike" baseline="0" dirty="0">
                <a:latin typeface="LucidaSansTypewriter-Bd"/>
              </a:rPr>
              <a:t>end =</a:t>
            </a:r>
          </a:p>
          <a:p>
            <a:pPr algn="l"/>
            <a:r>
              <a:rPr lang="en-ZA" sz="1800" b="1" i="0" u="none" strike="noStrike" baseline="0" dirty="0">
                <a:latin typeface="LucidaSansTypewriter-Bd"/>
              </a:rPr>
              <a:t>"</a:t>
            </a:r>
            <a:r>
              <a:rPr lang="en-ZA" sz="1800" b="1" i="0" u="none" strike="noStrike" baseline="0" dirty="0" err="1">
                <a:latin typeface="LucidaSansTypewriter-Bd"/>
              </a:rPr>
              <a:t>anyendingstring</a:t>
            </a:r>
            <a:r>
              <a:rPr lang="en-ZA" sz="1800" b="1" i="0" u="none" strike="noStrike" baseline="0" dirty="0">
                <a:latin typeface="LucidaSansTypewriter-Bd"/>
              </a:rPr>
              <a:t>" </a:t>
            </a:r>
            <a:r>
              <a:rPr lang="en-ZA" sz="1800" b="0" i="0" u="none" strike="noStrike" baseline="0" dirty="0">
                <a:latin typeface="Times-Roman"/>
              </a:rPr>
              <a:t>using the following syntax:</a:t>
            </a:r>
          </a:p>
          <a:p>
            <a:pPr algn="l"/>
            <a:r>
              <a:rPr lang="en-ZA" sz="1800" b="0" i="0" u="none" strike="noStrike" baseline="0" dirty="0">
                <a:latin typeface="LucidaSansTypewriter"/>
              </a:rPr>
              <a:t>print(item, end = </a:t>
            </a:r>
            <a:r>
              <a:rPr lang="en-ZA" sz="1800" b="1" i="0" u="none" strike="noStrike" baseline="0" dirty="0">
                <a:latin typeface="LucidaSansTypewriter-Bd"/>
              </a:rPr>
              <a:t>"</a:t>
            </a:r>
            <a:r>
              <a:rPr lang="en-ZA" sz="1800" b="1" i="0" u="none" strike="noStrike" baseline="0" dirty="0" err="1">
                <a:latin typeface="LucidaSansTypewriter-Bd"/>
              </a:rPr>
              <a:t>anyendingstring</a:t>
            </a:r>
            <a:r>
              <a:rPr lang="en-ZA" sz="1800" b="1" i="0" u="none" strike="noStrike" baseline="0" dirty="0">
                <a:latin typeface="LucidaSansTypewriter-Bd"/>
              </a:rPr>
              <a:t>"</a:t>
            </a:r>
            <a:r>
              <a:rPr lang="en-ZA" sz="1800" b="0" i="0" u="none" strike="noStrike" baseline="0" dirty="0">
                <a:latin typeface="LucidaSansTypewriter"/>
              </a:rPr>
              <a:t>)</a:t>
            </a:r>
          </a:p>
          <a:p>
            <a:pPr algn="l"/>
            <a:r>
              <a:rPr lang="en-ZA" sz="1800" b="0" i="0" u="none" strike="noStrike" baseline="0" dirty="0">
                <a:latin typeface="LucidaSansTypewriter"/>
              </a:rPr>
              <a:t>print(</a:t>
            </a:r>
            <a:r>
              <a:rPr lang="en-ZA" sz="1800" b="1" i="0" u="none" strike="noStrike" baseline="0" dirty="0">
                <a:latin typeface="LucidaSansTypewriter-Bd"/>
              </a:rPr>
              <a:t>"CCC"</a:t>
            </a:r>
            <a:r>
              <a:rPr lang="en-ZA" sz="1800" b="0" i="0" u="none" strike="noStrike" baseline="0" dirty="0">
                <a:latin typeface="LucidaSansTypewriter"/>
              </a:rPr>
              <a:t>, end = </a:t>
            </a:r>
            <a:r>
              <a:rPr lang="en-ZA" sz="1800" b="1" i="0" u="none" strike="noStrike" baseline="0" dirty="0">
                <a:latin typeface="LucidaSansTypewriter-Bd"/>
              </a:rPr>
              <a:t>'***’</a:t>
            </a:r>
            <a:r>
              <a:rPr lang="en-ZA" sz="1800" b="0" i="0" u="none" strike="noStrike" baseline="0" dirty="0">
                <a:latin typeface="LucidaSansTypewriter"/>
              </a:rPr>
              <a:t>)</a:t>
            </a:r>
            <a:endParaRPr lang="en-ZA" sz="1800" b="1" dirty="0">
              <a:latin typeface="LucidaSansTypewriter"/>
            </a:endParaRPr>
          </a:p>
          <a:p>
            <a:pPr algn="l"/>
            <a:r>
              <a:rPr lang="en-ZA" sz="1800" b="0" i="0" u="none" strike="noStrike" baseline="0" dirty="0">
                <a:latin typeface="Times-Roman"/>
              </a:rPr>
              <a:t>For example,</a:t>
            </a:r>
          </a:p>
          <a:p>
            <a:pPr algn="l"/>
            <a:r>
              <a:rPr lang="en-ZA" sz="1800" b="0" i="0" u="none" strike="noStrike" baseline="0" dirty="0">
                <a:latin typeface="LucidaSansTypewriter"/>
              </a:rPr>
              <a:t>radius = </a:t>
            </a:r>
            <a:r>
              <a:rPr lang="en-ZA" sz="1800" b="1" i="0" u="none" strike="noStrike" baseline="0" dirty="0">
                <a:latin typeface="LucidaSansTypewriter-Bd"/>
              </a:rPr>
              <a:t>3</a:t>
            </a:r>
          </a:p>
          <a:p>
            <a:pPr algn="l"/>
            <a:r>
              <a:rPr lang="en-ZA" sz="1800" b="0" i="0" u="none" strike="noStrike" baseline="0" dirty="0">
                <a:latin typeface="LucidaSansTypewriter"/>
              </a:rPr>
              <a:t>print(</a:t>
            </a:r>
            <a:r>
              <a:rPr lang="en-ZA" sz="1800" b="1" i="0" u="none" strike="noStrike" baseline="0" dirty="0">
                <a:latin typeface="LucidaSansTypewriter-Bd"/>
              </a:rPr>
              <a:t>"The area is"</a:t>
            </a:r>
            <a:r>
              <a:rPr lang="en-ZA" sz="1800" b="0" i="0" u="none" strike="noStrike" baseline="0" dirty="0">
                <a:latin typeface="LucidaSansTypewriter"/>
              </a:rPr>
              <a:t>, radius * radius * </a:t>
            </a:r>
            <a:r>
              <a:rPr lang="en-ZA" sz="1800" b="1" i="0" u="none" strike="noStrike" baseline="0" dirty="0" err="1">
                <a:latin typeface="LucidaSansTypewriter-Bd"/>
              </a:rPr>
              <a:t>math.pi</a:t>
            </a:r>
            <a:r>
              <a:rPr lang="en-ZA" sz="1800" b="0" i="0" u="none" strike="noStrike" baseline="0" dirty="0">
                <a:latin typeface="LucidaSansTypewriter"/>
              </a:rPr>
              <a:t>, end = </a:t>
            </a:r>
            <a:r>
              <a:rPr lang="en-ZA" sz="1800" b="1" i="0" u="none" strike="noStrike" baseline="0" dirty="0">
                <a:latin typeface="LucidaSansTypewriter-Bd"/>
              </a:rPr>
              <a:t>' '</a:t>
            </a:r>
            <a:r>
              <a:rPr lang="en-ZA" sz="1800" b="0" i="0" u="none" strike="noStrike" baseline="0" dirty="0">
                <a:latin typeface="LucidaSansTypewriter"/>
              </a:rPr>
              <a:t>)</a:t>
            </a:r>
          </a:p>
          <a:p>
            <a:pPr algn="l"/>
            <a:r>
              <a:rPr lang="en-ZA" sz="1800" b="0" i="0" u="none" strike="noStrike" baseline="0" dirty="0">
                <a:latin typeface="LucidaSansTypewriter"/>
              </a:rPr>
              <a:t>print(</a:t>
            </a:r>
            <a:r>
              <a:rPr lang="en-ZA" sz="1800" b="1" i="0" u="none" strike="noStrike" baseline="0" dirty="0">
                <a:latin typeface="LucidaSansTypewriter-Bd"/>
              </a:rPr>
              <a:t>"and the perimeter is"</a:t>
            </a:r>
            <a:r>
              <a:rPr lang="en-ZA" sz="1800" b="0" i="0" u="none" strike="noStrike" baseline="0" dirty="0">
                <a:latin typeface="LucidaSansTypewriter"/>
              </a:rPr>
              <a:t>, </a:t>
            </a:r>
            <a:r>
              <a:rPr lang="en-ZA" sz="1800" b="1" i="0" u="none" strike="noStrike" baseline="0" dirty="0">
                <a:latin typeface="LucidaSansTypewriter-Bd"/>
              </a:rPr>
              <a:t>2 </a:t>
            </a:r>
            <a:r>
              <a:rPr lang="en-ZA" sz="1800" b="0" i="0" u="none" strike="noStrike" baseline="0" dirty="0">
                <a:latin typeface="LucidaSansTypewriter"/>
              </a:rPr>
              <a:t>* radius)</a:t>
            </a:r>
            <a:endParaRPr lang="en-ZA" sz="1800" b="1" i="0" u="none" strike="noStrike" baseline="0" dirty="0">
              <a:latin typeface="LucidaSansTypewriter"/>
            </a:endParaRPr>
          </a:p>
          <a:p>
            <a:pPr algn="l"/>
            <a:r>
              <a:rPr lang="en-ZA" sz="1800" b="0" i="0" u="none" strike="noStrike" baseline="0" dirty="0">
                <a:latin typeface="Times-Roman"/>
              </a:rPr>
              <a:t>displays</a:t>
            </a:r>
          </a:p>
          <a:p>
            <a:pPr algn="l"/>
            <a:r>
              <a:rPr lang="en-ZA" sz="1800" b="0" i="0" u="none" strike="noStrike" baseline="0" dirty="0">
                <a:latin typeface="LucidaSansTypewriter"/>
              </a:rPr>
              <a:t>The area is 28.26 and the perimeter is 6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209824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80E6-31DF-8688-2953-2677C1D4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GoudySans-Medium"/>
              </a:rPr>
              <a:t>S</a:t>
            </a:r>
            <a:r>
              <a:rPr lang="en-ZA" sz="1800" dirty="0" err="1">
                <a:latin typeface="GoudySans-Medium"/>
              </a:rPr>
              <a:t>tring</a:t>
            </a:r>
            <a:r>
              <a:rPr lang="en-ZA" sz="1800" dirty="0">
                <a:latin typeface="GoudySans-Medium"/>
              </a:rPr>
              <a:t> functions and methos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786A-2E41-005B-8B46-EFFF03466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800" b="0" i="0" u="none" strike="noStrike" baseline="0" dirty="0">
                <a:latin typeface="Times-Roman"/>
              </a:rPr>
              <a:t>The </a:t>
            </a:r>
            <a:r>
              <a:rPr lang="en-ZA" sz="1800" b="1" i="0" u="none" strike="noStrike" baseline="0" dirty="0">
                <a:latin typeface="LucidaSansTypewriter-Bd"/>
              </a:rPr>
              <a:t>str </a:t>
            </a:r>
            <a:r>
              <a:rPr lang="en-ZA" sz="1800" b="0" i="0" u="none" strike="noStrike" baseline="0" dirty="0">
                <a:latin typeface="Times-Roman"/>
              </a:rPr>
              <a:t>function can be used to convert a number into a string. For example,</a:t>
            </a:r>
          </a:p>
          <a:p>
            <a:r>
              <a:rPr lang="en-ZA" sz="1800" dirty="0">
                <a:latin typeface="Times-Roman"/>
              </a:rPr>
              <a:t>E.g. str(3.4)</a:t>
            </a:r>
          </a:p>
          <a:p>
            <a:pPr lvl="1"/>
            <a:r>
              <a:rPr lang="en-ZA" sz="1400" dirty="0">
                <a:latin typeface="Times-Roman"/>
              </a:rPr>
              <a:t>“3.4”</a:t>
            </a:r>
          </a:p>
          <a:p>
            <a:r>
              <a:rPr lang="en-ZA" sz="1800" dirty="0">
                <a:latin typeface="Times-Roman"/>
              </a:rPr>
              <a:t>String methods</a:t>
            </a:r>
          </a:p>
          <a:p>
            <a:endParaRPr lang="en-ZA" sz="1800" dirty="0">
              <a:latin typeface="Times-Roman"/>
            </a:endParaRPr>
          </a:p>
          <a:p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3F4BE7-661C-DB4A-DFDF-387459F3E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36056"/>
              </p:ext>
            </p:extLst>
          </p:nvPr>
        </p:nvGraphicFramePr>
        <p:xfrm>
          <a:off x="977153" y="3176060"/>
          <a:ext cx="10031506" cy="3497310"/>
        </p:xfrm>
        <a:graphic>
          <a:graphicData uri="http://schemas.openxmlformats.org/drawingml/2006/table">
            <a:tbl>
              <a:tblPr/>
              <a:tblGrid>
                <a:gridCol w="5015753">
                  <a:extLst>
                    <a:ext uri="{9D8B030D-6E8A-4147-A177-3AD203B41FA5}">
                      <a16:colId xmlns:a16="http://schemas.microsoft.com/office/drawing/2014/main" val="2002962372"/>
                    </a:ext>
                  </a:extLst>
                </a:gridCol>
                <a:gridCol w="5015753">
                  <a:extLst>
                    <a:ext uri="{9D8B030D-6E8A-4147-A177-3AD203B41FA5}">
                      <a16:colId xmlns:a16="http://schemas.microsoft.com/office/drawing/2014/main" val="148256482"/>
                    </a:ext>
                  </a:extLst>
                </a:gridCol>
              </a:tblGrid>
              <a:tr h="413210"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  <a:hlinkClick r:id="rId2"/>
                        </a:rPr>
                        <a:t>capitalize()</a:t>
                      </a:r>
                      <a:endParaRPr lang="en-ZA" sz="1600">
                        <a:effectLst/>
                      </a:endParaRPr>
                    </a:p>
                  </a:txBody>
                  <a:tcPr marL="11016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</a:rPr>
                        <a:t>Converts the first character to upper case</a:t>
                      </a:r>
                    </a:p>
                  </a:txBody>
                  <a:tcPr marL="5508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26951"/>
                  </a:ext>
                </a:extLst>
              </a:tr>
              <a:tr h="244169"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  <a:hlinkClick r:id="rId3"/>
                        </a:rPr>
                        <a:t>casefold()</a:t>
                      </a:r>
                      <a:endParaRPr lang="en-ZA" sz="1600">
                        <a:effectLst/>
                      </a:endParaRPr>
                    </a:p>
                  </a:txBody>
                  <a:tcPr marL="11016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</a:rPr>
                        <a:t>Converts string into lower case</a:t>
                      </a:r>
                    </a:p>
                  </a:txBody>
                  <a:tcPr marL="5508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51025"/>
                  </a:ext>
                </a:extLst>
              </a:tr>
              <a:tr h="244169"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  <a:hlinkClick r:id="rId4"/>
                        </a:rPr>
                        <a:t>center()</a:t>
                      </a:r>
                      <a:endParaRPr lang="en-ZA" sz="1600">
                        <a:effectLst/>
                      </a:endParaRPr>
                    </a:p>
                  </a:txBody>
                  <a:tcPr marL="11016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</a:rPr>
                        <a:t>Returns a centered string</a:t>
                      </a:r>
                    </a:p>
                  </a:txBody>
                  <a:tcPr marL="5508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641844"/>
                  </a:ext>
                </a:extLst>
              </a:tr>
              <a:tr h="413210"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  <a:hlinkClick r:id="rId5"/>
                        </a:rPr>
                        <a:t>count()</a:t>
                      </a:r>
                      <a:endParaRPr lang="en-ZA" sz="1600">
                        <a:effectLst/>
                      </a:endParaRPr>
                    </a:p>
                  </a:txBody>
                  <a:tcPr marL="11016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</a:rPr>
                        <a:t>Returns the number of times a specified value occurs in a string</a:t>
                      </a:r>
                    </a:p>
                  </a:txBody>
                  <a:tcPr marL="5508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34731"/>
                  </a:ext>
                </a:extLst>
              </a:tr>
              <a:tr h="413210"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  <a:hlinkClick r:id="rId6"/>
                        </a:rPr>
                        <a:t>encode()</a:t>
                      </a:r>
                      <a:endParaRPr lang="en-ZA" sz="1600">
                        <a:effectLst/>
                      </a:endParaRPr>
                    </a:p>
                  </a:txBody>
                  <a:tcPr marL="11016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</a:rPr>
                        <a:t>Returns an encoded version of the string</a:t>
                      </a:r>
                    </a:p>
                  </a:txBody>
                  <a:tcPr marL="5508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60729"/>
                  </a:ext>
                </a:extLst>
              </a:tr>
              <a:tr h="413210"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  <a:hlinkClick r:id="rId7"/>
                        </a:rPr>
                        <a:t>endswith()</a:t>
                      </a:r>
                      <a:endParaRPr lang="en-ZA" sz="1600">
                        <a:effectLst/>
                      </a:endParaRPr>
                    </a:p>
                  </a:txBody>
                  <a:tcPr marL="11016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</a:rPr>
                        <a:t>Returns true if the string ends with the specified value</a:t>
                      </a:r>
                    </a:p>
                  </a:txBody>
                  <a:tcPr marL="5508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700"/>
                  </a:ext>
                </a:extLst>
              </a:tr>
              <a:tr h="244169"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  <a:hlinkClick r:id="rId8"/>
                        </a:rPr>
                        <a:t>expandtabs()</a:t>
                      </a:r>
                      <a:endParaRPr lang="en-ZA" sz="1600">
                        <a:effectLst/>
                      </a:endParaRPr>
                    </a:p>
                  </a:txBody>
                  <a:tcPr marL="11016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</a:rPr>
                        <a:t>Sets the tab size of the string</a:t>
                      </a:r>
                    </a:p>
                  </a:txBody>
                  <a:tcPr marL="5508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6620"/>
                  </a:ext>
                </a:extLst>
              </a:tr>
              <a:tr h="582250"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  <a:hlinkClick r:id="rId9"/>
                        </a:rPr>
                        <a:t>find()</a:t>
                      </a:r>
                      <a:endParaRPr lang="en-ZA" sz="1600">
                        <a:effectLst/>
                      </a:endParaRPr>
                    </a:p>
                  </a:txBody>
                  <a:tcPr marL="11016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 dirty="0"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55080" marR="55080" marT="55080" marB="550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43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40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AB40FE-B7BE-612C-00C4-21407D263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104733"/>
              </p:ext>
            </p:extLst>
          </p:nvPr>
        </p:nvGraphicFramePr>
        <p:xfrm>
          <a:off x="824752" y="340659"/>
          <a:ext cx="9610166" cy="5602074"/>
        </p:xfrm>
        <a:graphic>
          <a:graphicData uri="http://schemas.openxmlformats.org/drawingml/2006/table">
            <a:tbl>
              <a:tblPr/>
              <a:tblGrid>
                <a:gridCol w="4805083">
                  <a:extLst>
                    <a:ext uri="{9D8B030D-6E8A-4147-A177-3AD203B41FA5}">
                      <a16:colId xmlns:a16="http://schemas.microsoft.com/office/drawing/2014/main" val="399215250"/>
                    </a:ext>
                  </a:extLst>
                </a:gridCol>
                <a:gridCol w="4805083">
                  <a:extLst>
                    <a:ext uri="{9D8B030D-6E8A-4147-A177-3AD203B41FA5}">
                      <a16:colId xmlns:a16="http://schemas.microsoft.com/office/drawing/2014/main" val="1352236364"/>
                    </a:ext>
                  </a:extLst>
                </a:gridCol>
              </a:tblGrid>
              <a:tr h="367422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2"/>
                        </a:rPr>
                        <a:t>replace()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</a:rPr>
                        <a:t>Returns a string where a specified value is replaced with a specified value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0476"/>
                  </a:ext>
                </a:extLst>
              </a:tr>
              <a:tr h="51773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3"/>
                        </a:rPr>
                        <a:t>rfind()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582393"/>
                  </a:ext>
                </a:extLst>
              </a:tr>
              <a:tr h="51773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4"/>
                        </a:rPr>
                        <a:t>rindex()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430850"/>
                  </a:ext>
                </a:extLst>
              </a:tr>
              <a:tr h="367422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5"/>
                        </a:rPr>
                        <a:t>rjust()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</a:rPr>
                        <a:t>Returns a right justified version of the string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124452"/>
                  </a:ext>
                </a:extLst>
              </a:tr>
              <a:tr h="367422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6"/>
                        </a:rPr>
                        <a:t>rpartition()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</a:rPr>
                        <a:t>Returns a tuple where the string is parted into three parts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009018"/>
                  </a:ext>
                </a:extLst>
              </a:tr>
              <a:tr h="367422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7"/>
                        </a:rPr>
                        <a:t>rsplit()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</a:rPr>
                        <a:t>Splits the string at the specified separator, and returns a list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03406"/>
                  </a:ext>
                </a:extLst>
              </a:tr>
              <a:tr h="22309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8"/>
                        </a:rPr>
                        <a:t>rstrip()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</a:rPr>
                        <a:t>Returns a right trim version of the string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284324"/>
                  </a:ext>
                </a:extLst>
              </a:tr>
              <a:tr h="367422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9"/>
                        </a:rPr>
                        <a:t>split()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>
                          <a:effectLst/>
                        </a:rPr>
                        <a:t>Splits the string at the specified separator, and returns a list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29938"/>
                  </a:ext>
                </a:extLst>
              </a:tr>
              <a:tr h="367422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10"/>
                        </a:rPr>
                        <a:t>splitlines()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</a:rPr>
                        <a:t>Splits the string at line breaks and returns a list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42214"/>
                  </a:ext>
                </a:extLst>
              </a:tr>
              <a:tr h="367422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11"/>
                        </a:rPr>
                        <a:t>startswith()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</a:rPr>
                        <a:t>Returns true if the string starts with the specified value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688736"/>
                  </a:ext>
                </a:extLst>
              </a:tr>
              <a:tr h="22309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12"/>
                        </a:rPr>
                        <a:t>strip()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</a:rPr>
                        <a:t>Returns a trimmed version of the string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16911"/>
                  </a:ext>
                </a:extLst>
              </a:tr>
              <a:tr h="367422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13"/>
                        </a:rPr>
                        <a:t>swapcase()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</a:rPr>
                        <a:t>Swaps cases, lower case becomes upper case and vice versa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464407"/>
                  </a:ext>
                </a:extLst>
              </a:tr>
              <a:tr h="367422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14"/>
                        </a:rPr>
                        <a:t>title()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</a:rPr>
                        <a:t>Converts the first character of each word to upper case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149384"/>
                  </a:ext>
                </a:extLst>
              </a:tr>
              <a:tr h="22309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15"/>
                        </a:rPr>
                        <a:t>translate()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</a:rPr>
                        <a:t>Returns a translated string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950615"/>
                  </a:ext>
                </a:extLst>
              </a:tr>
              <a:tr h="22309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16"/>
                        </a:rPr>
                        <a:t>upper()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</a:rPr>
                        <a:t>Converts a string into upper case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83196"/>
                  </a:ext>
                </a:extLst>
              </a:tr>
              <a:tr h="367422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>
                          <a:effectLst/>
                          <a:hlinkClick r:id="rId17"/>
                        </a:rPr>
                        <a:t>zfill()</a:t>
                      </a:r>
                      <a:endParaRPr lang="en-ZA" sz="800">
                        <a:effectLst/>
                      </a:endParaRPr>
                    </a:p>
                  </a:txBody>
                  <a:tcPr marL="52112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>
                          <a:effectLst/>
                        </a:rPr>
                        <a:t>Fills the string with a specified number of 0 values at the beginning</a:t>
                      </a:r>
                    </a:p>
                  </a:txBody>
                  <a:tcPr marL="26056" marR="26056" marT="26056" marB="260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613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03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DE1AE0-5FC2-ED22-5843-EA3E370D8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374724"/>
              </p:ext>
            </p:extLst>
          </p:nvPr>
        </p:nvGraphicFramePr>
        <p:xfrm>
          <a:off x="878540" y="62752"/>
          <a:ext cx="10730754" cy="6597420"/>
        </p:xfrm>
        <a:graphic>
          <a:graphicData uri="http://schemas.openxmlformats.org/drawingml/2006/table">
            <a:tbl>
              <a:tblPr/>
              <a:tblGrid>
                <a:gridCol w="1882589">
                  <a:extLst>
                    <a:ext uri="{9D8B030D-6E8A-4147-A177-3AD203B41FA5}">
                      <a16:colId xmlns:a16="http://schemas.microsoft.com/office/drawing/2014/main" val="2041987539"/>
                    </a:ext>
                  </a:extLst>
                </a:gridCol>
                <a:gridCol w="8848165">
                  <a:extLst>
                    <a:ext uri="{9D8B030D-6E8A-4147-A177-3AD203B41FA5}">
                      <a16:colId xmlns:a16="http://schemas.microsoft.com/office/drawing/2014/main" val="1504119865"/>
                    </a:ext>
                  </a:extLst>
                </a:gridCol>
              </a:tblGrid>
              <a:tr h="434360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2"/>
                        </a:rPr>
                        <a:t>find()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8394"/>
                  </a:ext>
                </a:extLst>
              </a:tr>
              <a:tr h="19060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3"/>
                        </a:rPr>
                        <a:t>format()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Formats specified values in a string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725681"/>
                  </a:ext>
                </a:extLst>
              </a:tr>
              <a:tr h="19060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format_map()</a:t>
                      </a: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Formats specified values in a string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09761"/>
                  </a:ext>
                </a:extLst>
              </a:tr>
              <a:tr h="434360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4"/>
                        </a:rPr>
                        <a:t>index()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594059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5"/>
                        </a:rPr>
                        <a:t>isalnum()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Returns True if all characters in the string are alphanumeric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10861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6"/>
                        </a:rPr>
                        <a:t>isalpha()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Returns True if all characters in the string are in the alphabet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957502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7"/>
                        </a:rPr>
                        <a:t>isascii()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Returns True if all characters in the string are ascii characters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586118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8"/>
                        </a:rPr>
                        <a:t>isdecimal()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Returns True if all characters in the string are decimals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199241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9"/>
                        </a:rPr>
                        <a:t>isdigit()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Returns True if all characters in the string are digits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60713"/>
                  </a:ext>
                </a:extLst>
              </a:tr>
              <a:tr h="19060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10"/>
                        </a:rPr>
                        <a:t>isidentifier()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Returns True if the string is an identifier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961349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11"/>
                        </a:rPr>
                        <a:t>islower()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Returns True if all characters in the string are lower case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74561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12"/>
                        </a:rPr>
                        <a:t>isnumeric()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Returns True if all characters in the string are numeric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42671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13"/>
                        </a:rPr>
                        <a:t>isprintable()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Returns True if all characters in the string are printable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5465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14"/>
                        </a:rPr>
                        <a:t>isspace()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Returns True if all characters in the string are whitespaces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254142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15"/>
                        </a:rPr>
                        <a:t>istitle()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Returns True if the string follows the rules of a title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4349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16"/>
                        </a:rPr>
                        <a:t>isupper()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Returns True if all characters in the string are upper case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00251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17"/>
                        </a:rPr>
                        <a:t>join()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Converts the elements of an iterable into a string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58077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18"/>
                        </a:rPr>
                        <a:t>ljust()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Returns a left justified version of the string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84948"/>
                  </a:ext>
                </a:extLst>
              </a:tr>
              <a:tr h="19060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19"/>
                        </a:rPr>
                        <a:t>lower()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Converts a string into lower case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8693"/>
                  </a:ext>
                </a:extLst>
              </a:tr>
              <a:tr h="19060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20"/>
                        </a:rPr>
                        <a:t>lstrip()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Returns a left trim version of the string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598329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21"/>
                        </a:rPr>
                        <a:t>maketrans()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Returns a translation table to be used in translations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486222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  <a:hlinkClick r:id="rId22"/>
                        </a:rPr>
                        <a:t>partition()</a:t>
                      </a:r>
                      <a:endParaRPr lang="en-ZA" sz="1200">
                        <a:effectLst/>
                      </a:endParaRPr>
                    </a:p>
                  </a:txBody>
                  <a:tcPr marL="38086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 dirty="0">
                          <a:effectLst/>
                        </a:rPr>
                        <a:t>Returns a tuple where the string is parted into three parts</a:t>
                      </a:r>
                    </a:p>
                  </a:txBody>
                  <a:tcPr marL="19043" marR="19043" marT="19043" marB="19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31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1893</Words>
  <Application>Microsoft Office PowerPoint</Application>
  <PresentationFormat>Widescreen</PresentationFormat>
  <Paragraphs>194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GoudySans-Bold</vt:lpstr>
      <vt:lpstr>GoudySans-Medium</vt:lpstr>
      <vt:lpstr>LucidaSansTypewriter</vt:lpstr>
      <vt:lpstr>LucidaSansTypewriter-Bd</vt:lpstr>
      <vt:lpstr>Times-Italic</vt:lpstr>
      <vt:lpstr>Times-Roman</vt:lpstr>
      <vt:lpstr>Office Theme</vt:lpstr>
      <vt:lpstr>PowerPoint Presentation</vt:lpstr>
      <vt:lpstr>Common Python Functions</vt:lpstr>
      <vt:lpstr>Mathematical Functions</vt:lpstr>
      <vt:lpstr>TABLE 3.4 Frequently Used Specifiers</vt:lpstr>
      <vt:lpstr>Escape Sequences for Special Characters</vt:lpstr>
      <vt:lpstr>Printing without the Newline</vt:lpstr>
      <vt:lpstr>String functions and methos</vt:lpstr>
      <vt:lpstr>PowerPoint Presentation</vt:lpstr>
      <vt:lpstr>PowerPoint Presentation</vt:lpstr>
      <vt:lpstr>Formatting Numbers and Strings </vt:lpstr>
      <vt:lpstr>Turtle Motion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Manuela Da Cruz Chadreque</dc:creator>
  <cp:lastModifiedBy>Manuela Da Cruz Chadreque</cp:lastModifiedBy>
  <cp:revision>1</cp:revision>
  <dcterms:created xsi:type="dcterms:W3CDTF">2023-02-28T11:30:29Z</dcterms:created>
  <dcterms:modified xsi:type="dcterms:W3CDTF">2023-02-28T14:27:38Z</dcterms:modified>
</cp:coreProperties>
</file>