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9" r:id="rId1"/>
  </p:sldMasterIdLst>
  <p:notesMasterIdLst>
    <p:notesMasterId r:id="rId12"/>
  </p:notesMasterIdLst>
  <p:sldIdLst>
    <p:sldId id="379" r:id="rId2"/>
    <p:sldId id="395" r:id="rId3"/>
    <p:sldId id="392" r:id="rId4"/>
    <p:sldId id="393" r:id="rId5"/>
    <p:sldId id="388" r:id="rId6"/>
    <p:sldId id="394" r:id="rId7"/>
    <p:sldId id="391" r:id="rId8"/>
    <p:sldId id="380" r:id="rId9"/>
    <p:sldId id="381" r:id="rId10"/>
    <p:sldId id="396" r:id="rId11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8" autoAdjust="0"/>
    <p:restoredTop sz="90898" autoAdjust="0"/>
  </p:normalViewPr>
  <p:slideViewPr>
    <p:cSldViewPr>
      <p:cViewPr varScale="1">
        <p:scale>
          <a:sx n="122" d="100"/>
          <a:sy n="122" d="100"/>
        </p:scale>
        <p:origin x="45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66BFD6B-F65C-4C7C-9C29-8E5B765DF4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87D81B-3360-4D8F-AE2E-603EC219B8B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B381B6B-0810-4BB4-8096-05712BA4E6C9}" type="datetimeFigureOut">
              <a:rPr lang="en-US"/>
              <a:pPr>
                <a:defRPr/>
              </a:pPr>
              <a:t>4/14/2019</a:t>
            </a:fld>
            <a:endParaRPr 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A054B703-F950-4C81-A8DC-98D5FF207B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6BDB58C6-ADB5-4E5D-814A-2D36F8A3B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432A59-6728-45F6-9012-CFF8D03211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E62749-BA8A-4D14-8998-642A3F6B4D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E0B0129-BD93-4ABD-8B63-7ECACC451B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060A5022-8CA0-4B56-87BD-A82D978028AF}"/>
              </a:ext>
            </a:extLst>
          </p:cNvPr>
          <p:cNvGrpSpPr>
            <a:grpSpLocks/>
          </p:cNvGrpSpPr>
          <p:nvPr/>
        </p:nvGrpSpPr>
        <p:grpSpPr bwMode="auto"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C3DA70C-31A2-4C48-820A-4BF55A9ADF0D}"/>
                </a:ext>
              </a:extLst>
            </p:cNvPr>
            <p:cNvCxnSpPr/>
            <p:nvPr/>
          </p:nvCxnSpPr>
          <p:spPr>
            <a:xfrm>
              <a:off x="9370484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256BA05-3AB7-45D1-AA7F-DF65008DAD21}"/>
                </a:ext>
              </a:extLst>
            </p:cNvPr>
            <p:cNvCxnSpPr/>
            <p:nvPr/>
          </p:nvCxnSpPr>
          <p:spPr>
            <a:xfrm flipH="1">
              <a:off x="7425267" y="3680884"/>
              <a:ext cx="4764617" cy="317711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23">
              <a:extLst>
                <a:ext uri="{FF2B5EF4-FFF2-40B4-BE49-F238E27FC236}">
                  <a16:creationId xmlns:a16="http://schemas.microsoft.com/office/drawing/2014/main" id="{AAB741C8-C2A4-4720-8089-FC68E65EA030}"/>
                </a:ext>
              </a:extLst>
            </p:cNvPr>
            <p:cNvSpPr/>
            <p:nvPr/>
          </p:nvSpPr>
          <p:spPr>
            <a:xfrm>
              <a:off x="9182100" y="-8467"/>
              <a:ext cx="3007784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25">
              <a:extLst>
                <a:ext uri="{FF2B5EF4-FFF2-40B4-BE49-F238E27FC236}">
                  <a16:creationId xmlns:a16="http://schemas.microsoft.com/office/drawing/2014/main" id="{F5200936-0E83-4724-BB90-FFD4B971BD54}"/>
                </a:ext>
              </a:extLst>
            </p:cNvPr>
            <p:cNvSpPr/>
            <p:nvPr/>
          </p:nvSpPr>
          <p:spPr>
            <a:xfrm>
              <a:off x="9603317" y="-8467"/>
              <a:ext cx="2588683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DA74CA82-9BAD-4167-A21C-90F002DD8D4A}"/>
                </a:ext>
              </a:extLst>
            </p:cNvPr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27">
              <a:extLst>
                <a:ext uri="{FF2B5EF4-FFF2-40B4-BE49-F238E27FC236}">
                  <a16:creationId xmlns:a16="http://schemas.microsoft.com/office/drawing/2014/main" id="{17CB93C2-6316-4567-ADE2-20B1F93613D2}"/>
                </a:ext>
              </a:extLst>
            </p:cNvPr>
            <p:cNvSpPr/>
            <p:nvPr/>
          </p:nvSpPr>
          <p:spPr>
            <a:xfrm>
              <a:off x="9334500" y="-8467"/>
              <a:ext cx="2855384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8">
              <a:extLst>
                <a:ext uri="{FF2B5EF4-FFF2-40B4-BE49-F238E27FC236}">
                  <a16:creationId xmlns:a16="http://schemas.microsoft.com/office/drawing/2014/main" id="{D875094C-4CF9-40BD-9957-85C05517338F}"/>
                </a:ext>
              </a:extLst>
            </p:cNvPr>
            <p:cNvSpPr/>
            <p:nvPr/>
          </p:nvSpPr>
          <p:spPr>
            <a:xfrm>
              <a:off x="10898717" y="-8467"/>
              <a:ext cx="1289049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9">
              <a:extLst>
                <a:ext uri="{FF2B5EF4-FFF2-40B4-BE49-F238E27FC236}">
                  <a16:creationId xmlns:a16="http://schemas.microsoft.com/office/drawing/2014/main" id="{FA5C1770-2919-434E-8248-1222BA7A897C}"/>
                </a:ext>
              </a:extLst>
            </p:cNvPr>
            <p:cNvSpPr/>
            <p:nvPr/>
          </p:nvSpPr>
          <p:spPr>
            <a:xfrm>
              <a:off x="10938933" y="-8467"/>
              <a:ext cx="1248833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6751213-2DB9-4A1B-BE81-BB7E256706DA}"/>
                </a:ext>
              </a:extLst>
            </p:cNvPr>
            <p:cNvSpPr/>
            <p:nvPr/>
          </p:nvSpPr>
          <p:spPr>
            <a:xfrm>
              <a:off x="10371667" y="3589867"/>
              <a:ext cx="1818217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EA22A33C-18FA-4334-A10C-99F4C726DACE}"/>
                </a:ext>
              </a:extLst>
            </p:cNvPr>
            <p:cNvSpPr/>
            <p:nvPr/>
          </p:nvSpPr>
          <p:spPr>
            <a:xfrm rot="10800000">
              <a:off x="0" y="0"/>
              <a:ext cx="842433" cy="5666318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0A2C79E-B939-463C-8455-445B8FC73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78FCAA-3982-43B9-99D5-4302234FC443}" type="datetimeFigureOut">
              <a:rPr lang="en-US"/>
              <a:pPr>
                <a:defRPr/>
              </a:pPr>
              <a:t>4/14/2019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DED92755-4A82-4D30-A749-746080EC3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D4960B9-DF66-4886-A489-AB599B291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D61A1-823C-4A3B-9CA8-746498BD75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80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/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8BF09-DBD9-4BF9-BF14-87C8EF03A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1486D-F195-4A2B-990A-DD940139FCC7}" type="datetimeFigureOut">
              <a:rPr lang="en-US"/>
              <a:pPr>
                <a:defRPr/>
              </a:pPr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DDFE2-680C-433B-BF9D-E29D4CE4E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111F7-49DA-4AF3-A998-0B3F4F52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394AE-F080-48BB-8854-0BDE75395F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14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189343-03BF-429D-83E5-EE29B63D2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" y="592138"/>
            <a:ext cx="457200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6000">
                <a:solidFill>
                  <a:schemeClr val="accent1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4C4C80-3F6A-43DC-879B-8EA1D16F0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9088" y="2165350"/>
            <a:ext cx="4572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600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/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839DB9C-AF64-4890-B695-8771EC70D44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6DC8D-DD0C-433B-B8F7-C8990489241A}" type="datetimeFigureOut">
              <a:rPr lang="en-US"/>
              <a:pPr>
                <a:defRPr/>
              </a:pPr>
              <a:t>4/14/2019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0FE6D02-A2D1-4631-B82A-7B75EBB8738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095BD8-0F81-4587-A8CF-356C4BB8728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79A56-EE6D-44B4-BD2C-86DA018E80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5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/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3A780-F50A-46D4-927A-3E7106345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86BC1-CA29-4156-9461-2CD495C3AEA7}" type="datetimeFigureOut">
              <a:rPr lang="en-US"/>
              <a:pPr>
                <a:defRPr/>
              </a:pPr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620A1-A0EF-4F80-B94E-AAD2889AF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0ADAB-4230-4493-BBDF-546A8FD0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4D616-D5C6-43E5-A97B-54876CE230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03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549168-32AA-4859-96BE-81A137837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" y="592138"/>
            <a:ext cx="457200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6000">
                <a:solidFill>
                  <a:schemeClr val="accent1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0FB35E-8488-410B-AB25-E539100B7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9088" y="2165350"/>
            <a:ext cx="4572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600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/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C042371-84A4-4C9F-8017-FBE548C37AE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B7A36-2411-45F2-A218-6947504BB476}" type="datetimeFigureOut">
              <a:rPr lang="en-US"/>
              <a:pPr>
                <a:defRPr/>
              </a:pPr>
              <a:t>4/14/2019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A127E1A-12E3-4D12-BB4D-10D1349970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FD69F0F-46CC-4404-94B3-77407EEC51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F9B4C-3D63-4224-8FAD-709303589F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44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/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FC2FA92-0F22-40D6-A47A-F03C45E3A2C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5BA90-720E-4B0E-8C68-0A884C20FC62}" type="datetimeFigureOut">
              <a:rPr lang="en-US"/>
              <a:pPr>
                <a:defRPr/>
              </a:pPr>
              <a:t>4/14/2019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7839C37-7F88-4156-9951-0EA5BBC8034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C289D6F-B301-4BB1-BD63-1C630CE1298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28C54-0FC4-4300-88A6-4980C74375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43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10491-445A-4AD5-AD85-2BE7E3A9D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115A7A-4283-41C7-BA1E-28CEC7E51478}" type="datetimeFigureOut">
              <a:rPr lang="en-US"/>
              <a:pPr>
                <a:defRPr/>
              </a:pPr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7B996-1437-4663-9B14-BD822C8A8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B3B85-A85F-443B-9203-0B4E3A2FB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BD78A-E787-4981-BA38-0DDBD52BA1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66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079DC-53DC-4FA6-96FF-B512C57D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1769E-44A4-4BE4-AAD6-4AC6B6C1CF5C}" type="datetimeFigureOut">
              <a:rPr lang="en-US"/>
              <a:pPr>
                <a:defRPr/>
              </a:pPr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2FC50-42DE-4459-9399-DD0C2B1F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032A1-63D8-4CB5-B35B-274A90DD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3DD47-2944-4505-9EC6-8AB51A4DE0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1BFC1-C997-49EA-869C-8C730E05F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74677-0D92-4800-AFAB-FDD9787B3E17}" type="datetimeFigureOut">
              <a:rPr lang="en-US"/>
              <a:pPr>
                <a:defRPr/>
              </a:pPr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613E6-9B8F-41F8-958D-9F0C30EE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4127C-CB3E-462B-AD53-CD40D9E0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474FA-0684-4198-AD88-6CD1D15E55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8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1CE55-18B0-4BB9-B50E-68CF6C64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6A8D8-0B90-4A1B-A242-D6F3CA42CBB6}" type="datetimeFigureOut">
              <a:rPr lang="en-US"/>
              <a:pPr>
                <a:defRPr/>
              </a:pPr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58772-0872-49C0-985A-F51AE30DF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CC94D-D295-49DF-B0C8-4E32A5342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8A375-C9BA-4AC6-8CF0-C634977BF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6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8C167B2-5321-46A9-81CC-D5F17CD60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F02F6-963B-4E1A-9E81-EFF580048B53}" type="datetimeFigureOut">
              <a:rPr lang="en-US"/>
              <a:pPr>
                <a:defRPr/>
              </a:pPr>
              <a:t>4/14/2019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ADA4B96-2708-420A-A178-9B5BBFDD6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3D3B8EE-3CC9-4D60-A1C0-ECC4E36AD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1B88B-3A35-410E-8304-44DCC87E85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9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12F1B64-B0DE-49DD-BC72-23129891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A2701-F61E-4CC3-88FF-94C3D853FA6C}" type="datetimeFigureOut">
              <a:rPr lang="en-US"/>
              <a:pPr>
                <a:defRPr/>
              </a:pPr>
              <a:t>4/14/2019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2D1A149-801A-40B9-A56A-3A84CDAC9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647E40B-6E9B-450A-86EA-CFC24476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C371E-00A0-4337-AF78-DB44C9A6CC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2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DD73420-E3E4-4140-B2EF-946CF9E8F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53663-817A-4B59-A376-A9D885E78862}" type="datetimeFigureOut">
              <a:rPr lang="en-US"/>
              <a:pPr>
                <a:defRPr/>
              </a:pPr>
              <a:t>4/14/2019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7F3EF44-F26D-4CDA-A57F-65B7B9ACD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C7F979B-C51B-489A-B2D1-619138F6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E2D24-AFAE-4761-B7EE-C375442723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68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85DC0FB-20BE-4E3C-BCC1-6A20CE808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13730-B4EE-4D4E-A5E4-FACCE55A6B7A}" type="datetimeFigureOut">
              <a:rPr lang="en-US"/>
              <a:pPr>
                <a:defRPr/>
              </a:pPr>
              <a:t>4/14/2019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B973BF4-97A3-4201-824A-F8838BECA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D062B82-9537-4579-80FC-9F5719610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76954-F71B-417A-B234-7F25FC6B32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4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/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E946C4-A42B-408E-A293-945CB928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557C7-07E1-4F38-82C5-C7542EF851AE}" type="datetimeFigureOut">
              <a:rPr lang="en-US"/>
              <a:pPr>
                <a:defRPr/>
              </a:pPr>
              <a:t>4/14/2019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8FAFDE2-0D6B-4CF2-A8E8-DB25DE92C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7DFC292-24E9-49E8-9468-45340273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30B4F-48DE-4703-A2E3-3AE28E9B17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6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/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20F745D-4EBC-4475-B901-DC8426136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29DA9-3F94-4E6D-A027-F8EE9D1D6FAC}" type="datetimeFigureOut">
              <a:rPr lang="en-US"/>
              <a:pPr>
                <a:defRPr/>
              </a:pPr>
              <a:t>4/14/2019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0A270B5-DAEC-4C27-BA90-46DB15DE5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2D3BA41-AB5A-486C-8007-127A86C2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5D9D2-78FE-47EE-8468-0AFC02BE01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39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7">
            <a:extLst>
              <a:ext uri="{FF2B5EF4-FFF2-40B4-BE49-F238E27FC236}">
                <a16:creationId xmlns:a16="http://schemas.microsoft.com/office/drawing/2014/main" id="{1FD578FF-FB8D-4C43-A9BD-8A9B4ECEF874}"/>
              </a:ext>
            </a:extLst>
          </p:cNvPr>
          <p:cNvGrpSpPr>
            <a:grpSpLocks/>
          </p:cNvGrpSpPr>
          <p:nvPr/>
        </p:nvGrpSpPr>
        <p:grpSpPr bwMode="auto"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040A92-82D8-4F8E-85C3-20C654CA0C81}"/>
                </a:ext>
              </a:extLst>
            </p:cNvPr>
            <p:cNvCxnSpPr/>
            <p:nvPr/>
          </p:nvCxnSpPr>
          <p:spPr>
            <a:xfrm>
              <a:off x="9370484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D423F64-9F1A-4D3D-BDE5-94315E20AB21}"/>
                </a:ext>
              </a:extLst>
            </p:cNvPr>
            <p:cNvCxnSpPr/>
            <p:nvPr/>
          </p:nvCxnSpPr>
          <p:spPr>
            <a:xfrm flipH="1">
              <a:off x="7425267" y="3680884"/>
              <a:ext cx="4764617" cy="317711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8CC7AC85-FAF4-4B2E-8B39-C772724E20EC}"/>
                </a:ext>
              </a:extLst>
            </p:cNvPr>
            <p:cNvSpPr/>
            <p:nvPr/>
          </p:nvSpPr>
          <p:spPr>
            <a:xfrm>
              <a:off x="9182100" y="-8467"/>
              <a:ext cx="3007784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30B6BB86-65DD-490D-8003-E1BB82E66DD2}"/>
                </a:ext>
              </a:extLst>
            </p:cNvPr>
            <p:cNvSpPr/>
            <p:nvPr/>
          </p:nvSpPr>
          <p:spPr>
            <a:xfrm>
              <a:off x="9603317" y="-8467"/>
              <a:ext cx="2588683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78E6EF70-3AFD-470E-B0BC-EDF9E5D483D7}"/>
                </a:ext>
              </a:extLst>
            </p:cNvPr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565E5570-726D-40A4-88E1-F48B4989133C}"/>
                </a:ext>
              </a:extLst>
            </p:cNvPr>
            <p:cNvSpPr/>
            <p:nvPr/>
          </p:nvSpPr>
          <p:spPr>
            <a:xfrm>
              <a:off x="9334500" y="-8467"/>
              <a:ext cx="2855384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A4258223-6124-4E42-8C30-590210E75812}"/>
                </a:ext>
              </a:extLst>
            </p:cNvPr>
            <p:cNvSpPr/>
            <p:nvPr/>
          </p:nvSpPr>
          <p:spPr>
            <a:xfrm>
              <a:off x="10898717" y="-8467"/>
              <a:ext cx="1289049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B7F9A0F4-74E5-471F-9807-DD05924239C7}"/>
                </a:ext>
              </a:extLst>
            </p:cNvPr>
            <p:cNvSpPr/>
            <p:nvPr/>
          </p:nvSpPr>
          <p:spPr>
            <a:xfrm>
              <a:off x="10938933" y="-8467"/>
              <a:ext cx="1248833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10B44CA6-7C6D-40A0-8FFF-3964C82CABCA}"/>
                </a:ext>
              </a:extLst>
            </p:cNvPr>
            <p:cNvSpPr/>
            <p:nvPr/>
          </p:nvSpPr>
          <p:spPr>
            <a:xfrm>
              <a:off x="10371667" y="3589867"/>
              <a:ext cx="1818217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AA15ABBD-B965-48AE-87A8-B37331F818D3}"/>
                </a:ext>
              </a:extLst>
            </p:cNvPr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CA1503E8-F4CE-445E-A2FE-C8BA29DED7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457200"/>
            <a:ext cx="644683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E640BF10-4CC3-48D3-8C41-5B4B9378EB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620838"/>
            <a:ext cx="6446838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166E9-D3FA-465D-B914-F588FFA82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3850" y="4530725"/>
            <a:ext cx="684213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60EBB13-1F6D-43BF-AEE3-16102EF449AF}" type="datetimeFigureOut">
              <a:rPr lang="en-US"/>
              <a:pPr>
                <a:defRPr/>
              </a:pPr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F9A75-CA85-4326-953A-1AEC76C1F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4530725"/>
            <a:ext cx="4722813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61B4A-1D30-49BB-A77B-ECD445214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43663" y="4530725"/>
            <a:ext cx="511175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2F7677F6-59A0-4518-8803-1E41BE71AE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609" r:id="rId1"/>
    <p:sldLayoutId id="2147484596" r:id="rId2"/>
    <p:sldLayoutId id="2147484597" r:id="rId3"/>
    <p:sldLayoutId id="2147484598" r:id="rId4"/>
    <p:sldLayoutId id="2147484599" r:id="rId5"/>
    <p:sldLayoutId id="2147484600" r:id="rId6"/>
    <p:sldLayoutId id="2147484601" r:id="rId7"/>
    <p:sldLayoutId id="2147484602" r:id="rId8"/>
    <p:sldLayoutId id="2147484603" r:id="rId9"/>
    <p:sldLayoutId id="2147484604" r:id="rId10"/>
    <p:sldLayoutId id="2147484610" r:id="rId11"/>
    <p:sldLayoutId id="2147484605" r:id="rId12"/>
    <p:sldLayoutId id="2147484611" r:id="rId13"/>
    <p:sldLayoutId id="2147484606" r:id="rId14"/>
    <p:sldLayoutId id="2147484607" r:id="rId15"/>
    <p:sldLayoutId id="2147484608" r:id="rId16"/>
  </p:sldLayoutIdLst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Trebuchet MS" panose="020B0603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Trebuchet MS" panose="020B0603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Trebuchet MS" panose="020B0603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0" fontAlgn="base" hangingPunct="0">
        <a:spcBef>
          <a:spcPts val="75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FFFFFF"/>
          </a:solidFill>
          <a:latin typeface="+mn-lt"/>
          <a:ea typeface="+mn-ea"/>
          <a:cs typeface="+mn-cs"/>
        </a:defRPr>
      </a:lvl1pPr>
      <a:lvl2pPr marL="557213" indent="-214313" algn="l" defTabSz="342900" rtl="0" eaLnBrk="0" fontAlgn="base" hangingPunct="0">
        <a:spcBef>
          <a:spcPts val="75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FFFFFF"/>
          </a:solidFill>
          <a:latin typeface="+mn-lt"/>
          <a:ea typeface="+mn-ea"/>
          <a:cs typeface="+mn-cs"/>
        </a:defRPr>
      </a:lvl2pPr>
      <a:lvl3pPr marL="857250" indent="-171450" algn="l" defTabSz="342900" rtl="0" eaLnBrk="0" fontAlgn="base" hangingPunct="0">
        <a:spcBef>
          <a:spcPts val="75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000" kern="1200">
          <a:solidFill>
            <a:srgbClr val="FFFFFF"/>
          </a:solidFill>
          <a:latin typeface="+mn-lt"/>
          <a:ea typeface="+mn-ea"/>
          <a:cs typeface="+mn-cs"/>
        </a:defRPr>
      </a:lvl3pPr>
      <a:lvl4pPr marL="1200150" indent="-171450" algn="l" defTabSz="342900" rtl="0" eaLnBrk="0" fontAlgn="base" hangingPunct="0">
        <a:spcBef>
          <a:spcPts val="75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900" kern="1200">
          <a:solidFill>
            <a:srgbClr val="FFFFFF"/>
          </a:solidFill>
          <a:latin typeface="+mn-lt"/>
          <a:ea typeface="+mn-ea"/>
          <a:cs typeface="+mn-cs"/>
        </a:defRPr>
      </a:lvl4pPr>
      <a:lvl5pPr marL="1543050" indent="-171450" algn="l" defTabSz="342900" rtl="0" eaLnBrk="0" fontAlgn="base" hangingPunct="0">
        <a:spcBef>
          <a:spcPts val="75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900" kern="1200">
          <a:solidFill>
            <a:srgbClr val="FFFFFF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">
            <a:extLst>
              <a:ext uri="{FF2B5EF4-FFF2-40B4-BE49-F238E27FC236}">
                <a16:creationId xmlns:a16="http://schemas.microsoft.com/office/drawing/2014/main" id="{D2E4CEF0-5A5C-482B-8969-9BADB8230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8" y="228600"/>
            <a:ext cx="51419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dirty="0">
                <a:latin typeface="+mn-lt"/>
              </a:rPr>
              <a:t>Assignment 1.Due:  Friday 04/19/2019 </a:t>
            </a:r>
          </a:p>
        </p:txBody>
      </p:sp>
      <p:sp>
        <p:nvSpPr>
          <p:cNvPr id="37891" name="TextBox 1">
            <a:extLst>
              <a:ext uri="{FF2B5EF4-FFF2-40B4-BE49-F238E27FC236}">
                <a16:creationId xmlns:a16="http://schemas.microsoft.com/office/drawing/2014/main" id="{0C9472DE-0186-49EF-A7EB-2AAB5F001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200150"/>
            <a:ext cx="7375224" cy="3607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400" dirty="0" err="1">
                <a:latin typeface="+mn-lt"/>
                <a:cs typeface="Courier New" panose="02070309020205020404" pitchFamily="49" charset="0"/>
              </a:rPr>
              <a:t>nextInt</a:t>
            </a:r>
            <a:r>
              <a:rPr lang="en-US" altLang="en-US" sz="1400" dirty="0">
                <a:latin typeface="+mn-lt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latin typeface="+mn-lt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latin typeface="+mn-lt"/>
                <a:cs typeface="Courier New" panose="02070309020205020404" pitchFamily="49" charset="0"/>
              </a:rPr>
              <a:t> low, </a:t>
            </a:r>
            <a:r>
              <a:rPr lang="en-US" altLang="en-US" sz="1400" dirty="0" err="1">
                <a:latin typeface="+mn-lt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latin typeface="+mn-lt"/>
                <a:cs typeface="Courier New" panose="02070309020205020404" pitchFamily="49" charset="0"/>
              </a:rPr>
              <a:t> high)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400" dirty="0" err="1">
                <a:latin typeface="+mn-lt"/>
                <a:cs typeface="Courier New" panose="02070309020205020404" pitchFamily="49" charset="0"/>
              </a:rPr>
              <a:t>nextEven</a:t>
            </a:r>
            <a:r>
              <a:rPr lang="en-US" altLang="en-US" sz="1400" dirty="0">
                <a:latin typeface="+mn-lt"/>
                <a:cs typeface="Courier New" panose="02070309020205020404" pitchFamily="49" charset="0"/>
              </a:rPr>
              <a:t>(int low, int high)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400" dirty="0" err="1">
                <a:latin typeface="+mn-lt"/>
                <a:cs typeface="Courier New" panose="02070309020205020404" pitchFamily="49" charset="0"/>
              </a:rPr>
              <a:t>nextOdd</a:t>
            </a:r>
            <a:r>
              <a:rPr lang="en-US" altLang="en-US" sz="1400" dirty="0">
                <a:latin typeface="+mn-lt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latin typeface="+mn-lt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latin typeface="+mn-lt"/>
                <a:cs typeface="Courier New" panose="02070309020205020404" pitchFamily="49" charset="0"/>
              </a:rPr>
              <a:t> low, </a:t>
            </a:r>
            <a:r>
              <a:rPr lang="en-US" altLang="en-US" sz="1400" dirty="0" err="1">
                <a:latin typeface="+mn-lt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latin typeface="+mn-lt"/>
                <a:cs typeface="Courier New" panose="02070309020205020404" pitchFamily="49" charset="0"/>
              </a:rPr>
              <a:t> high)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400" dirty="0" err="1">
                <a:latin typeface="+mn-lt"/>
                <a:cs typeface="Courier New" panose="02070309020205020404" pitchFamily="49" charset="0"/>
              </a:rPr>
              <a:t>nextCharCap</a:t>
            </a:r>
            <a:r>
              <a:rPr lang="en-US" altLang="en-US" sz="1400" dirty="0">
                <a:latin typeface="+mn-lt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400" dirty="0" err="1">
                <a:latin typeface="+mn-lt"/>
                <a:cs typeface="Courier New" panose="02070309020205020404" pitchFamily="49" charset="0"/>
              </a:rPr>
              <a:t>nextCharLow</a:t>
            </a:r>
            <a:r>
              <a:rPr lang="en-US" altLang="en-US" sz="1400" dirty="0">
                <a:latin typeface="+mn-lt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400" dirty="0" err="1">
                <a:latin typeface="+mn-lt"/>
                <a:cs typeface="Courier New" panose="02070309020205020404" pitchFamily="49" charset="0"/>
              </a:rPr>
              <a:t>nextCharCap</a:t>
            </a:r>
            <a:r>
              <a:rPr lang="en-US" altLang="en-US" sz="1400" dirty="0">
                <a:latin typeface="+mn-lt"/>
                <a:cs typeface="Courier New" panose="02070309020205020404" pitchFamily="49" charset="0"/>
              </a:rPr>
              <a:t>(char low, char high)   // </a:t>
            </a:r>
            <a:r>
              <a:rPr lang="en-US" altLang="en-US" sz="1400" dirty="0" err="1">
                <a:latin typeface="+mn-lt"/>
                <a:cs typeface="Courier New" panose="02070309020205020404" pitchFamily="49" charset="0"/>
              </a:rPr>
              <a:t>nextChar</a:t>
            </a:r>
            <a:r>
              <a:rPr lang="en-US" altLang="en-US" sz="1400" dirty="0">
                <a:latin typeface="+mn-lt"/>
                <a:cs typeface="Courier New" panose="02070309020205020404" pitchFamily="49" charset="0"/>
              </a:rPr>
              <a:t>(‘D’, ‘G’) returns one of D, E, F, G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1400" dirty="0">
                <a:latin typeface="+mn-lt"/>
                <a:cs typeface="Courier New" panose="02070309020205020404" pitchFamily="49" charset="0"/>
              </a:rPr>
              <a:t>                                                         // </a:t>
            </a:r>
            <a:r>
              <a:rPr lang="en-US" altLang="en-US" sz="1400" dirty="0" err="1">
                <a:latin typeface="+mn-lt"/>
                <a:cs typeface="Courier New" panose="02070309020205020404" pitchFamily="49" charset="0"/>
              </a:rPr>
              <a:t>nextChar</a:t>
            </a:r>
            <a:r>
              <a:rPr lang="en-US" altLang="en-US" sz="1400" dirty="0">
                <a:latin typeface="+mn-lt"/>
                <a:cs typeface="Courier New" panose="02070309020205020404" pitchFamily="49" charset="0"/>
              </a:rPr>
              <a:t>(‘Y’, ‘C’) returns one of Y, Z, A, B, 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400" dirty="0" err="1">
                <a:latin typeface="+mn-lt"/>
                <a:cs typeface="Courier New" panose="02070309020205020404" pitchFamily="49" charset="0"/>
              </a:rPr>
              <a:t>nextCharLow</a:t>
            </a:r>
            <a:r>
              <a:rPr lang="en-US" altLang="en-US" sz="1400" dirty="0">
                <a:latin typeface="+mn-lt"/>
                <a:cs typeface="Courier New" panose="02070309020205020404" pitchFamily="49" charset="0"/>
              </a:rPr>
              <a:t>(char low, char high)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400" dirty="0" err="1">
                <a:latin typeface="+mn-lt"/>
                <a:cs typeface="Courier New" panose="02070309020205020404" pitchFamily="49" charset="0"/>
              </a:rPr>
              <a:t>nextWord</a:t>
            </a:r>
            <a:r>
              <a:rPr lang="en-US" altLang="en-US" sz="1400" dirty="0">
                <a:latin typeface="+mn-lt"/>
                <a:cs typeface="Courier New" panose="02070309020205020404" pitchFamily="49" charset="0"/>
              </a:rPr>
              <a:t>(int length)                    // </a:t>
            </a:r>
            <a:r>
              <a:rPr lang="en-US" altLang="en-US" sz="1400" dirty="0" err="1">
                <a:latin typeface="+mn-lt"/>
                <a:cs typeface="Courier New" panose="02070309020205020404" pitchFamily="49" charset="0"/>
              </a:rPr>
              <a:t>nextWord</a:t>
            </a:r>
            <a:r>
              <a:rPr lang="en-US" altLang="en-US" sz="1400" dirty="0">
                <a:latin typeface="+mn-lt"/>
                <a:cs typeface="Courier New" panose="02070309020205020404" pitchFamily="49" charset="0"/>
              </a:rPr>
              <a:t>(5) retunes a 5 digit string, Cap or Low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latin typeface="+mn-lt"/>
                <a:cs typeface="Courier New" panose="02070309020205020404" pitchFamily="49" charset="0"/>
              </a:rPr>
              <a:t>one more your own Method (must explain what it is in details)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en-US" sz="14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1D09B7AB-F455-41CD-B0AF-C64B00528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8" y="730042"/>
            <a:ext cx="8534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1600" dirty="0">
                <a:latin typeface="+mn-lt"/>
              </a:rPr>
              <a:t>Upgraded the Java built-in class ‘Random’ so that people can use the flowing methods. 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0044A1-8EC2-40D3-ACE8-29AA698A93CA}"/>
              </a:ext>
            </a:extLst>
          </p:cNvPr>
          <p:cNvSpPr txBox="1"/>
          <p:nvPr/>
        </p:nvSpPr>
        <p:spPr>
          <a:xfrm>
            <a:off x="3328097" y="971550"/>
            <a:ext cx="187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Submit 2 java files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44253A-C279-4197-B55E-0C36C9B333A4}"/>
              </a:ext>
            </a:extLst>
          </p:cNvPr>
          <p:cNvSpPr/>
          <p:nvPr/>
        </p:nvSpPr>
        <p:spPr>
          <a:xfrm>
            <a:off x="1295400" y="1859518"/>
            <a:ext cx="2438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newRandom.java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00391F-CFD2-4699-A30D-96D1C280992E}"/>
              </a:ext>
            </a:extLst>
          </p:cNvPr>
          <p:cNvSpPr/>
          <p:nvPr/>
        </p:nvSpPr>
        <p:spPr>
          <a:xfrm>
            <a:off x="4724400" y="1859518"/>
            <a:ext cx="2438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myRandom.java</a:t>
            </a:r>
          </a:p>
          <a:p>
            <a:pPr algn="ctr"/>
            <a:r>
              <a:rPr lang="en-US" dirty="0"/>
              <a:t>(Your main program)</a:t>
            </a:r>
          </a:p>
        </p:txBody>
      </p:sp>
    </p:spTree>
    <p:extLst>
      <p:ext uri="{BB962C8B-B14F-4D97-AF65-F5344CB8AC3E}">
        <p14:creationId xmlns:p14="http://schemas.microsoft.com/office/powerpoint/2010/main" val="799657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0BCC499-6D9A-41D0-8FAC-9DE20508D105}"/>
              </a:ext>
            </a:extLst>
          </p:cNvPr>
          <p:cNvSpPr/>
          <p:nvPr/>
        </p:nvSpPr>
        <p:spPr>
          <a:xfrm>
            <a:off x="395794" y="728707"/>
            <a:ext cx="1903085" cy="82484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</a:pPr>
            <a:r>
              <a:rPr lang="en-US" altLang="en-US" sz="1400" dirty="0" err="1">
                <a:latin typeface="Courier New" pitchFamily="49" charset="0"/>
                <a:cs typeface="Times New Roman" pitchFamily="18" charset="0"/>
              </a:rPr>
              <a:t>nextInt</a:t>
            </a:r>
            <a:r>
              <a:rPr lang="en-US" altLang="en-US" sz="1400" dirty="0">
                <a:latin typeface="Courier New" pitchFamily="49" charset="0"/>
                <a:cs typeface="Times New Roman" pitchFamily="18" charset="0"/>
              </a:rPr>
              <a:t>(){..}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400" dirty="0" err="1">
                <a:latin typeface="Courier New" pitchFamily="49" charset="0"/>
                <a:cs typeface="Times New Roman" pitchFamily="18" charset="0"/>
              </a:rPr>
              <a:t>nextInt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(max)</a:t>
            </a:r>
            <a:r>
              <a:rPr lang="en-US" altLang="en-US" sz="1400" dirty="0">
                <a:latin typeface="Courier New" pitchFamily="49" charset="0"/>
                <a:cs typeface="Times New Roman" pitchFamily="18" charset="0"/>
              </a:rPr>
              <a:t>{..}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400" dirty="0" err="1">
                <a:latin typeface="Courier New" pitchFamily="49" charset="0"/>
                <a:cs typeface="Times New Roman" pitchFamily="18" charset="0"/>
              </a:rPr>
              <a:t>nextDouble</a:t>
            </a:r>
            <a:r>
              <a:rPr lang="en-US" altLang="en-US" sz="1400" dirty="0">
                <a:latin typeface="Courier New" pitchFamily="49" charset="0"/>
                <a:cs typeface="Times New Roman" pitchFamily="18" charset="0"/>
              </a:rPr>
              <a:t>(){..}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D250CD-A95A-488F-9F33-9F51284AC483}"/>
              </a:ext>
            </a:extLst>
          </p:cNvPr>
          <p:cNvSpPr/>
          <p:nvPr/>
        </p:nvSpPr>
        <p:spPr>
          <a:xfrm>
            <a:off x="463825" y="361950"/>
            <a:ext cx="20235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Current Random Class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72E6A2-4260-43FF-BA9D-A0F42F306790}"/>
              </a:ext>
            </a:extLst>
          </p:cNvPr>
          <p:cNvSpPr/>
          <p:nvPr/>
        </p:nvSpPr>
        <p:spPr>
          <a:xfrm>
            <a:off x="29308" y="2268476"/>
            <a:ext cx="4354286" cy="2246769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 low, int high)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nextEven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 low, int high)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nextOdd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 low, int high)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nextCharCap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nextCharLow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nextCharCap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(char low, char high)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nextCharLow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(char low, char high)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nextWord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 length)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one more your own Method (must explain what it is in details)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3E8C28-0D6B-425B-8800-CBE1B356D053}"/>
              </a:ext>
            </a:extLst>
          </p:cNvPr>
          <p:cNvSpPr txBox="1"/>
          <p:nvPr/>
        </p:nvSpPr>
        <p:spPr>
          <a:xfrm>
            <a:off x="725994" y="1923195"/>
            <a:ext cx="2715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  <a:latin typeface="+mn-lt"/>
              </a:rPr>
              <a:t>You want to add these methods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A7FFB0-8187-4619-B872-77601D2CFF40}"/>
              </a:ext>
            </a:extLst>
          </p:cNvPr>
          <p:cNvSpPr/>
          <p:nvPr/>
        </p:nvSpPr>
        <p:spPr>
          <a:xfrm>
            <a:off x="5831394" y="378360"/>
            <a:ext cx="16984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FFC000"/>
                </a:solidFill>
              </a:rPr>
              <a:t>newRandom</a:t>
            </a:r>
            <a:r>
              <a:rPr lang="en-US" sz="1600" dirty="0">
                <a:solidFill>
                  <a:srgbClr val="FFC000"/>
                </a:solidFill>
              </a:rPr>
              <a:t> Class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714260-11B6-4AED-A430-4EF0A0D03468}"/>
              </a:ext>
            </a:extLst>
          </p:cNvPr>
          <p:cNvCxnSpPr>
            <a:cxnSpLocks/>
          </p:cNvCxnSpPr>
          <p:nvPr/>
        </p:nvCxnSpPr>
        <p:spPr>
          <a:xfrm flipV="1">
            <a:off x="3354895" y="1942485"/>
            <a:ext cx="1219200" cy="17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5DB760-1895-42D8-AF12-6347B036DFC2}"/>
              </a:ext>
            </a:extLst>
          </p:cNvPr>
          <p:cNvCxnSpPr>
            <a:cxnSpLocks/>
          </p:cNvCxnSpPr>
          <p:nvPr/>
        </p:nvCxnSpPr>
        <p:spPr>
          <a:xfrm>
            <a:off x="2707194" y="1189179"/>
            <a:ext cx="175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048AE7E-BDAA-42AE-834A-8D4BE1104B19}"/>
              </a:ext>
            </a:extLst>
          </p:cNvPr>
          <p:cNvSpPr/>
          <p:nvPr/>
        </p:nvSpPr>
        <p:spPr>
          <a:xfrm>
            <a:off x="4688396" y="788675"/>
            <a:ext cx="4342032" cy="378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162039-40E4-4261-8034-126490C6C988}"/>
              </a:ext>
            </a:extLst>
          </p:cNvPr>
          <p:cNvSpPr/>
          <p:nvPr/>
        </p:nvSpPr>
        <p:spPr>
          <a:xfrm>
            <a:off x="4793625" y="913617"/>
            <a:ext cx="3031552" cy="824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>
              <a:spcBef>
                <a:spcPct val="20000"/>
              </a:spcBef>
            </a:pPr>
            <a:r>
              <a:rPr lang="en-US" altLang="en-US" sz="1400" dirty="0" err="1">
                <a:solidFill>
                  <a:schemeClr val="tx1">
                    <a:lumMod val="95000"/>
                  </a:schemeClr>
                </a:solidFill>
                <a:latin typeface="Courier New" pitchFamily="49" charset="0"/>
                <a:cs typeface="Times New Roman" pitchFamily="18" charset="0"/>
              </a:rPr>
              <a:t>nextInt</a:t>
            </a:r>
            <a:r>
              <a:rPr lang="en-US" altLang="en-US" sz="1400" dirty="0">
                <a:solidFill>
                  <a:schemeClr val="tx1">
                    <a:lumMod val="95000"/>
                  </a:schemeClr>
                </a:solidFill>
                <a:latin typeface="Courier New" pitchFamily="49" charset="0"/>
                <a:cs typeface="Times New Roman" pitchFamily="18" charset="0"/>
              </a:rPr>
              <a:t>(){..}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400" dirty="0" err="1">
                <a:solidFill>
                  <a:schemeClr val="tx1">
                    <a:lumMod val="95000"/>
                  </a:schemeClr>
                </a:solidFill>
                <a:latin typeface="Courier New" pitchFamily="49" charset="0"/>
                <a:cs typeface="Times New Roman" pitchFamily="18" charset="0"/>
              </a:rPr>
              <a:t>nextInt</a:t>
            </a:r>
            <a:r>
              <a:rPr lang="en-US" altLang="en-US" sz="14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(max)</a:t>
            </a:r>
            <a:r>
              <a:rPr lang="en-US" altLang="en-US" sz="1400" dirty="0">
                <a:solidFill>
                  <a:schemeClr val="tx1">
                    <a:lumMod val="95000"/>
                  </a:schemeClr>
                </a:solidFill>
                <a:latin typeface="Courier New" pitchFamily="49" charset="0"/>
                <a:cs typeface="Times New Roman" pitchFamily="18" charset="0"/>
              </a:rPr>
              <a:t>{..}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400" dirty="0" err="1">
                <a:solidFill>
                  <a:schemeClr val="tx1">
                    <a:lumMod val="95000"/>
                  </a:schemeClr>
                </a:solidFill>
                <a:latin typeface="Courier New" pitchFamily="49" charset="0"/>
                <a:cs typeface="Times New Roman" pitchFamily="18" charset="0"/>
              </a:rPr>
              <a:t>nextDouble</a:t>
            </a:r>
            <a:r>
              <a:rPr lang="en-US" altLang="en-US" sz="1400" dirty="0">
                <a:solidFill>
                  <a:schemeClr val="tx1">
                    <a:lumMod val="95000"/>
                  </a:schemeClr>
                </a:solidFill>
                <a:latin typeface="Courier New" pitchFamily="49" charset="0"/>
                <a:cs typeface="Times New Roman" pitchFamily="18" charset="0"/>
              </a:rPr>
              <a:t>(){..}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C593AE-9AD9-4B7D-A143-5FF7BB2CC99E}"/>
              </a:ext>
            </a:extLst>
          </p:cNvPr>
          <p:cNvSpPr/>
          <p:nvPr/>
        </p:nvSpPr>
        <p:spPr>
          <a:xfrm>
            <a:off x="4688396" y="1847832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lang="en-US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low, int high)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nextEven</a:t>
            </a:r>
            <a:r>
              <a:rPr lang="en-US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low, int high)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nextOdd</a:t>
            </a:r>
            <a:r>
              <a:rPr lang="en-US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low, int high)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nextCharCap</a:t>
            </a:r>
            <a:r>
              <a:rPr lang="en-US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nextCharLow</a:t>
            </a:r>
            <a:r>
              <a:rPr lang="en-US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nextCharCap</a:t>
            </a:r>
            <a:r>
              <a:rPr lang="en-US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 low, char high)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nextCharLow</a:t>
            </a:r>
            <a:r>
              <a:rPr lang="en-US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 low, char high)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nextWord</a:t>
            </a:r>
            <a:r>
              <a:rPr lang="en-US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length)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 more your own Method (must explain what it is in details</a:t>
            </a:r>
          </a:p>
        </p:txBody>
      </p:sp>
    </p:spTree>
    <p:extLst>
      <p:ext uri="{BB962C8B-B14F-4D97-AF65-F5344CB8AC3E}">
        <p14:creationId xmlns:p14="http://schemas.microsoft.com/office/powerpoint/2010/main" val="217344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/>
      <p:bldP spid="22" grpId="0" animBg="1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">
            <a:extLst>
              <a:ext uri="{FF2B5EF4-FFF2-40B4-BE49-F238E27FC236}">
                <a16:creationId xmlns:a16="http://schemas.microsoft.com/office/drawing/2014/main" id="{434D434F-29BD-4687-8980-D2359A455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200150"/>
            <a:ext cx="27656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/>
              <a:t>Some issues and tips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0337AE-268F-44B6-915F-371B7931970D}"/>
              </a:ext>
            </a:extLst>
          </p:cNvPr>
          <p:cNvSpPr/>
          <p:nvPr/>
        </p:nvSpPr>
        <p:spPr>
          <a:xfrm>
            <a:off x="762000" y="816419"/>
            <a:ext cx="6858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</a:rPr>
              <a:t>newRandom</a:t>
            </a:r>
            <a:r>
              <a:rPr lang="en-US" dirty="0">
                <a:latin typeface="Courier New" panose="02070309020205020404" pitchFamily="49" charset="0"/>
              </a:rPr>
              <a:t> extends Random{</a:t>
            </a:r>
          </a:p>
          <a:p>
            <a:r>
              <a:rPr lang="en-US" dirty="0">
                <a:latin typeface="Courier New" panose="02070309020205020404" pitchFamily="49" charset="0"/>
              </a:rPr>
              <a:t>   public 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nextInt2(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low, 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high){</a:t>
            </a:r>
          </a:p>
          <a:p>
            <a:r>
              <a:rPr lang="en-US" dirty="0">
                <a:latin typeface="Courier New" panose="02070309020205020404" pitchFamily="49" charset="0"/>
              </a:rPr>
              <a:t>     Random r = new Random();</a:t>
            </a:r>
          </a:p>
          <a:p>
            <a:r>
              <a:rPr lang="en-US" dirty="0">
                <a:latin typeface="Courier New" panose="02070309020205020404" pitchFamily="49" charset="0"/>
              </a:rPr>
              <a:t>     </a:t>
            </a:r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 n = </a:t>
            </a:r>
            <a:r>
              <a:rPr lang="en-US" altLang="en-US" dirty="0" err="1">
                <a:latin typeface="Courier New" panose="02070309020205020404" pitchFamily="49" charset="0"/>
              </a:rPr>
              <a:t>r.nextInt</a:t>
            </a:r>
            <a:r>
              <a:rPr lang="en-US" altLang="en-US" dirty="0">
                <a:latin typeface="Courier New" panose="02070309020205020404" pitchFamily="49" charset="0"/>
              </a:rPr>
              <a:t>(high-low+1)+low;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    return n;</a:t>
            </a:r>
          </a:p>
          <a:p>
            <a:r>
              <a:rPr lang="en-US" dirty="0">
                <a:latin typeface="Courier New" panose="02070309020205020404" pitchFamily="49" charset="0"/>
              </a:rPr>
              <a:t>  }</a:t>
            </a:r>
          </a:p>
          <a:p>
            <a:r>
              <a:rPr lang="en-US" dirty="0">
                <a:latin typeface="Courier New" panose="02070309020205020404" pitchFamily="49" charset="0"/>
              </a:rPr>
              <a:t>}</a:t>
            </a:r>
            <a:endParaRPr lang="en-US" b="0" i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93FEAC-A77B-4D1D-B180-A18D8CB922FA}"/>
              </a:ext>
            </a:extLst>
          </p:cNvPr>
          <p:cNvSpPr/>
          <p:nvPr/>
        </p:nvSpPr>
        <p:spPr>
          <a:xfrm>
            <a:off x="1652710" y="3152543"/>
            <a:ext cx="6858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</a:rPr>
              <a:t>newRandom</a:t>
            </a:r>
            <a:r>
              <a:rPr lang="en-US" dirty="0">
                <a:latin typeface="Courier New" panose="02070309020205020404" pitchFamily="49" charset="0"/>
              </a:rPr>
              <a:t> extends Random{</a:t>
            </a:r>
          </a:p>
          <a:p>
            <a:r>
              <a:rPr lang="en-US" dirty="0">
                <a:latin typeface="Courier New" panose="02070309020205020404" pitchFamily="49" charset="0"/>
              </a:rPr>
              <a:t> public 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nextInt2(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low, 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high){</a:t>
            </a:r>
          </a:p>
          <a:p>
            <a:r>
              <a:rPr lang="en-US" dirty="0">
                <a:latin typeface="Courier New" panose="02070309020205020404" pitchFamily="49" charset="0"/>
              </a:rPr>
              <a:t>    </a:t>
            </a:r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 n = </a:t>
            </a:r>
            <a:r>
              <a:rPr lang="en-US" altLang="en-US" dirty="0" err="1">
                <a:latin typeface="Courier New" panose="02070309020205020404" pitchFamily="49" charset="0"/>
              </a:rPr>
              <a:t>nextInt</a:t>
            </a:r>
            <a:r>
              <a:rPr lang="en-US" altLang="en-US" dirty="0">
                <a:latin typeface="Courier New" panose="02070309020205020404" pitchFamily="49" charset="0"/>
              </a:rPr>
              <a:t>(high-low+1)+low;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   return n;</a:t>
            </a:r>
          </a:p>
          <a:p>
            <a:r>
              <a:rPr lang="en-US" dirty="0">
                <a:latin typeface="Courier New" panose="02070309020205020404" pitchFamily="49" charset="0"/>
              </a:rPr>
              <a:t>  }</a:t>
            </a:r>
          </a:p>
          <a:p>
            <a:r>
              <a:rPr lang="en-US" dirty="0">
                <a:latin typeface="Courier New" panose="02070309020205020404" pitchFamily="49" charset="0"/>
              </a:rPr>
              <a:t>}</a:t>
            </a:r>
            <a:endParaRPr lang="en-US" b="0" i="0" dirty="0">
              <a:effectLst/>
              <a:latin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5CB526-FF9D-45B5-B100-C524832A496D}"/>
              </a:ext>
            </a:extLst>
          </p:cNvPr>
          <p:cNvCxnSpPr>
            <a:cxnSpLocks/>
          </p:cNvCxnSpPr>
          <p:nvPr/>
        </p:nvCxnSpPr>
        <p:spPr>
          <a:xfrm>
            <a:off x="2971800" y="2542944"/>
            <a:ext cx="38100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FD7474E-2A64-40AC-820F-1391AE108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393688"/>
              </p:ext>
            </p:extLst>
          </p:nvPr>
        </p:nvGraphicFramePr>
        <p:xfrm>
          <a:off x="7315200" y="311825"/>
          <a:ext cx="1638300" cy="845376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3867013276"/>
                    </a:ext>
                  </a:extLst>
                </a:gridCol>
              </a:tblGrid>
              <a:tr h="28178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nextInt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()</a:t>
                      </a:r>
                    </a:p>
                  </a:txBody>
                  <a:tcPr marL="68580" marR="68580" marT="34216" marB="342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891163"/>
                  </a:ext>
                </a:extLst>
              </a:tr>
              <a:tr h="28178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nextInt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(max)</a:t>
                      </a:r>
                    </a:p>
                  </a:txBody>
                  <a:tcPr marL="68580" marR="68580" marT="34216" marB="342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363231"/>
                  </a:ext>
                </a:extLst>
              </a:tr>
              <a:tr h="28178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nextDouble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()</a:t>
                      </a:r>
                    </a:p>
                  </a:txBody>
                  <a:tcPr marL="68580" marR="68580" marT="34216" marB="342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469826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D9CA593E-90B2-4AA2-9CF7-6C7CF68F6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850"/>
            <a:ext cx="1254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FFFFFF"/>
                </a:solidFill>
              </a:rPr>
              <a:t>class </a:t>
            </a:r>
            <a:r>
              <a:rPr lang="en-US" altLang="en-US" sz="1400">
                <a:solidFill>
                  <a:srgbClr val="FFFFFF"/>
                </a:solidFill>
                <a:latin typeface="Courier New" panose="02070309020205020404" pitchFamily="49" charset="0"/>
              </a:rPr>
              <a:t>Random</a:t>
            </a:r>
            <a:r>
              <a:rPr lang="en-US" altLang="en-US" sz="14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6F475-9525-4E3E-85F6-DABA05281DC7}"/>
              </a:ext>
            </a:extLst>
          </p:cNvPr>
          <p:cNvSpPr txBox="1"/>
          <p:nvPr/>
        </p:nvSpPr>
        <p:spPr>
          <a:xfrm>
            <a:off x="190500" y="309091"/>
            <a:ext cx="6925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Issue 1:  </a:t>
            </a:r>
            <a:r>
              <a:rPr lang="en-US" dirty="0">
                <a:latin typeface="Courier New" panose="02070309020205020404" pitchFamily="49" charset="0"/>
              </a:rPr>
              <a:t>Random r = new Random()is no longer needed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37DD33-6138-493B-9C7A-11F1B9A1E672}"/>
              </a:ext>
            </a:extLst>
          </p:cNvPr>
          <p:cNvCxnSpPr/>
          <p:nvPr/>
        </p:nvCxnSpPr>
        <p:spPr>
          <a:xfrm>
            <a:off x="1234491" y="1581150"/>
            <a:ext cx="37338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6D9A16-02E5-475E-97C3-7E31680722A8}"/>
              </a:ext>
            </a:extLst>
          </p:cNvPr>
          <p:cNvCxnSpPr>
            <a:cxnSpLocks/>
          </p:cNvCxnSpPr>
          <p:nvPr/>
        </p:nvCxnSpPr>
        <p:spPr>
          <a:xfrm>
            <a:off x="2514600" y="1857144"/>
            <a:ext cx="381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484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472954-526A-4CE8-ADB1-3D54650CD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58728"/>
              </p:ext>
            </p:extLst>
          </p:nvPr>
        </p:nvGraphicFramePr>
        <p:xfrm>
          <a:off x="7162800" y="538163"/>
          <a:ext cx="1638300" cy="845376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3867013276"/>
                    </a:ext>
                  </a:extLst>
                </a:gridCol>
              </a:tblGrid>
              <a:tr h="28178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nextInt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()</a:t>
                      </a:r>
                    </a:p>
                  </a:txBody>
                  <a:tcPr marL="68580" marR="68580" marT="34216" marB="342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891163"/>
                  </a:ext>
                </a:extLst>
              </a:tr>
              <a:tr h="28178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nextInt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(max)</a:t>
                      </a:r>
                    </a:p>
                  </a:txBody>
                  <a:tcPr marL="68580" marR="68580" marT="34216" marB="342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363231"/>
                  </a:ext>
                </a:extLst>
              </a:tr>
              <a:tr h="28178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nextDouble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()</a:t>
                      </a:r>
                    </a:p>
                  </a:txBody>
                  <a:tcPr marL="68580" marR="68580" marT="34216" marB="342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469826"/>
                  </a:ext>
                </a:extLst>
              </a:tr>
            </a:tbl>
          </a:graphicData>
        </a:graphic>
      </p:graphicFrame>
      <p:sp>
        <p:nvSpPr>
          <p:cNvPr id="7182" name="Rectangle 3">
            <a:extLst>
              <a:ext uri="{FF2B5EF4-FFF2-40B4-BE49-F238E27FC236}">
                <a16:creationId xmlns:a16="http://schemas.microsoft.com/office/drawing/2014/main" id="{CFD112F1-136A-4E48-BCDE-F7DDD4DE6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30188"/>
            <a:ext cx="1254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FFFFFF"/>
                </a:solidFill>
              </a:rPr>
              <a:t>class </a:t>
            </a:r>
            <a:r>
              <a:rPr lang="en-US" altLang="en-US" sz="1400">
                <a:solidFill>
                  <a:srgbClr val="FFFFFF"/>
                </a:solidFill>
                <a:latin typeface="Courier New" panose="02070309020205020404" pitchFamily="49" charset="0"/>
              </a:rPr>
              <a:t>Random</a:t>
            </a:r>
            <a:r>
              <a:rPr lang="en-US" altLang="en-US" sz="14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7122" name="Rectangle 9">
            <a:extLst>
              <a:ext uri="{FF2B5EF4-FFF2-40B4-BE49-F238E27FC236}">
                <a16:creationId xmlns:a16="http://schemas.microsoft.com/office/drawing/2014/main" id="{2D10E264-74DA-498F-91D2-8356CF03F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95" y="540425"/>
            <a:ext cx="6169025" cy="2308324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dirty="0">
                <a:latin typeface="Courier New" panose="02070309020205020404" pitchFamily="49" charset="0"/>
              </a:rPr>
              <a:t>class </a:t>
            </a:r>
            <a:r>
              <a:rPr lang="en-US" altLang="en-US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newRandom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FFC000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dirty="0">
                <a:solidFill>
                  <a:srgbClr val="FFC000"/>
                </a:solidFill>
                <a:latin typeface="Courier New" panose="02070309020205020404" pitchFamily="49" charset="0"/>
              </a:rPr>
              <a:t> Random </a:t>
            </a:r>
            <a:r>
              <a:rPr lang="en-US" altLang="en-US" dirty="0">
                <a:latin typeface="Courier New" panose="02070309020205020404" pitchFamily="49" charset="0"/>
              </a:rPr>
              <a:t>{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public int nextInt2(int low, int high){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int n = </a:t>
            </a:r>
            <a:r>
              <a:rPr lang="en-US" altLang="en-US" dirty="0" err="1">
                <a:latin typeface="Courier New" panose="02070309020205020404" pitchFamily="49" charset="0"/>
              </a:rPr>
              <a:t>nextInt</a:t>
            </a:r>
            <a:r>
              <a:rPr lang="en-US" altLang="en-US" dirty="0">
                <a:latin typeface="Courier New" panose="02070309020205020404" pitchFamily="49" charset="0"/>
              </a:rPr>
              <a:t>(high-low+1)+low;</a:t>
            </a:r>
            <a:b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return n;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}</a:t>
            </a:r>
          </a:p>
          <a:p>
            <a:pPr>
              <a:defRPr/>
            </a:pPr>
            <a:r>
              <a:rPr lang="en-US" altLang="en-US" dirty="0">
                <a:latin typeface="Courier New" panose="02070309020205020404" pitchFamily="49" charset="0"/>
              </a:rPr>
              <a:t>. . .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} </a:t>
            </a:r>
            <a:endParaRPr lang="en-US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B8604B-FE04-4D65-B662-99242F815E27}"/>
              </a:ext>
            </a:extLst>
          </p:cNvPr>
          <p:cNvSpPr/>
          <p:nvPr/>
        </p:nvSpPr>
        <p:spPr bwMode="auto">
          <a:xfrm>
            <a:off x="127000" y="39688"/>
            <a:ext cx="1373188" cy="498475"/>
          </a:xfrm>
          <a:prstGeom prst="rect">
            <a:avLst/>
          </a:prstGeom>
        </p:spPr>
        <p:style>
          <a:lnRef idx="1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655AFC-2A4F-44A1-953A-2F833F36E1C2}"/>
              </a:ext>
            </a:extLst>
          </p:cNvPr>
          <p:cNvSpPr/>
          <p:nvPr/>
        </p:nvSpPr>
        <p:spPr>
          <a:xfrm>
            <a:off x="2209800" y="2952750"/>
            <a:ext cx="6019800" cy="2031325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myRandom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newRandom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rand = new </a:t>
            </a:r>
            <a:r>
              <a:rPr lang="en-US" alt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newRandom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a= rand.nextInt2(4, 7);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EFF697-F2E2-41F5-9278-498B14598248}"/>
              </a:ext>
            </a:extLst>
          </p:cNvPr>
          <p:cNvSpPr txBox="1"/>
          <p:nvPr/>
        </p:nvSpPr>
        <p:spPr>
          <a:xfrm>
            <a:off x="134257" y="71671"/>
            <a:ext cx="391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Issue 2: make separate file (two classes)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472954-526A-4CE8-ADB1-3D54650CD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262559"/>
              </p:ext>
            </p:extLst>
          </p:nvPr>
        </p:nvGraphicFramePr>
        <p:xfrm>
          <a:off x="7162800" y="538163"/>
          <a:ext cx="1638300" cy="845376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3867013276"/>
                    </a:ext>
                  </a:extLst>
                </a:gridCol>
              </a:tblGrid>
              <a:tr h="28178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nextInt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()</a:t>
                      </a:r>
                    </a:p>
                  </a:txBody>
                  <a:tcPr marL="68580" marR="68580" marT="34216" marB="342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891163"/>
                  </a:ext>
                </a:extLst>
              </a:tr>
              <a:tr h="28178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nextInt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(max)</a:t>
                      </a:r>
                    </a:p>
                  </a:txBody>
                  <a:tcPr marL="68580" marR="68580" marT="34216" marB="342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363231"/>
                  </a:ext>
                </a:extLst>
              </a:tr>
              <a:tr h="28178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nextDouble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()</a:t>
                      </a:r>
                    </a:p>
                  </a:txBody>
                  <a:tcPr marL="68580" marR="68580" marT="34216" marB="342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469826"/>
                  </a:ext>
                </a:extLst>
              </a:tr>
            </a:tbl>
          </a:graphicData>
        </a:graphic>
      </p:graphicFrame>
      <p:sp>
        <p:nvSpPr>
          <p:cNvPr id="7182" name="Rectangle 3">
            <a:extLst>
              <a:ext uri="{FF2B5EF4-FFF2-40B4-BE49-F238E27FC236}">
                <a16:creationId xmlns:a16="http://schemas.microsoft.com/office/drawing/2014/main" id="{CFD112F1-136A-4E48-BCDE-F7DDD4DE6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30188"/>
            <a:ext cx="1254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FFFFFF"/>
                </a:solidFill>
              </a:rPr>
              <a:t>class </a:t>
            </a:r>
            <a:r>
              <a:rPr lang="en-US" altLang="en-US" sz="1400">
                <a:solidFill>
                  <a:srgbClr val="FFFFFF"/>
                </a:solidFill>
                <a:latin typeface="Courier New" panose="02070309020205020404" pitchFamily="49" charset="0"/>
              </a:rPr>
              <a:t>Random</a:t>
            </a:r>
            <a:r>
              <a:rPr lang="en-US" altLang="en-US" sz="14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7122" name="Rectangle 9">
            <a:extLst>
              <a:ext uri="{FF2B5EF4-FFF2-40B4-BE49-F238E27FC236}">
                <a16:creationId xmlns:a16="http://schemas.microsoft.com/office/drawing/2014/main" id="{2D10E264-74DA-498F-91D2-8356CF03F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504950"/>
            <a:ext cx="4876800" cy="2062103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class </a:t>
            </a:r>
            <a:r>
              <a:rPr lang="en-US" altLang="en-US" sz="16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newRandom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1600" dirty="0">
                <a:latin typeface="Courier New" panose="02070309020205020404" pitchFamily="49" charset="0"/>
              </a:rPr>
              <a:t> Random {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    public char </a:t>
            </a:r>
            <a:r>
              <a:rPr lang="en-US" altLang="en-US" sz="1600" dirty="0" err="1">
                <a:latin typeface="Courier New" panose="02070309020205020404" pitchFamily="49" charset="0"/>
              </a:rPr>
              <a:t>nextCh</a:t>
            </a:r>
            <a:r>
              <a:rPr lang="en-US" altLang="en-US" sz="1600" dirty="0">
                <a:latin typeface="Courier New" panose="02070309020205020404" pitchFamily="49" charset="0"/>
              </a:rPr>
              <a:t>(){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n = </a:t>
            </a:r>
            <a:r>
              <a:rPr lang="en-US" altLang="en-US" sz="1600" dirty="0" err="1">
                <a:latin typeface="Courier New" panose="02070309020205020404" pitchFamily="49" charset="0"/>
              </a:rPr>
              <a:t>nextInt</a:t>
            </a:r>
            <a:r>
              <a:rPr lang="en-US" altLang="en-US" sz="1600" dirty="0">
                <a:latin typeface="Courier New" panose="02070309020205020404" pitchFamily="49" charset="0"/>
              </a:rPr>
              <a:t>(26)+65;</a:t>
            </a:r>
          </a:p>
          <a:p>
            <a:pPr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//</a:t>
            </a: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n = </a:t>
            </a:r>
            <a:r>
              <a:rPr lang="en-US" altLang="en-US" sz="1600" dirty="0" err="1">
                <a:latin typeface="Courier New" panose="02070309020205020404" pitchFamily="49" charset="0"/>
              </a:rPr>
              <a:t>nextInt</a:t>
            </a:r>
            <a:r>
              <a:rPr lang="en-US" altLang="en-US" sz="1600" dirty="0">
                <a:latin typeface="Courier New" panose="02070309020205020404" pitchFamily="49" charset="0"/>
              </a:rPr>
              <a:t>(26)+’A’;</a:t>
            </a:r>
            <a:br>
              <a:rPr lang="en-US" alt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      return (char)n;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} </a:t>
            </a:r>
            <a:endParaRPr lang="en-US" alt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B8604B-FE04-4D65-B662-99242F815E27}"/>
              </a:ext>
            </a:extLst>
          </p:cNvPr>
          <p:cNvSpPr/>
          <p:nvPr/>
        </p:nvSpPr>
        <p:spPr bwMode="auto">
          <a:xfrm>
            <a:off x="127000" y="39688"/>
            <a:ext cx="1373188" cy="498475"/>
          </a:xfrm>
          <a:prstGeom prst="rect">
            <a:avLst/>
          </a:prstGeom>
        </p:spPr>
        <p:style>
          <a:lnRef idx="1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7FD564-31BD-4DF1-B4F1-D5AFEB4924F3}"/>
              </a:ext>
            </a:extLst>
          </p:cNvPr>
          <p:cNvSpPr txBox="1"/>
          <p:nvPr/>
        </p:nvSpPr>
        <p:spPr>
          <a:xfrm>
            <a:off x="990600" y="63797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E0FD00-1070-4EFC-A461-BA26C64D9265}"/>
              </a:ext>
            </a:extLst>
          </p:cNvPr>
          <p:cNvSpPr txBox="1"/>
          <p:nvPr/>
        </p:nvSpPr>
        <p:spPr>
          <a:xfrm>
            <a:off x="384989" y="16883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Tip: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112686-550A-4F68-85A3-3B87F828A9BF}"/>
              </a:ext>
            </a:extLst>
          </p:cNvPr>
          <p:cNvSpPr txBox="1"/>
          <p:nvPr/>
        </p:nvSpPr>
        <p:spPr>
          <a:xfrm>
            <a:off x="6629400" y="2495550"/>
            <a:ext cx="1170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ASCII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CB4B3-FE0B-4A28-B533-3E6151148C28}"/>
              </a:ext>
            </a:extLst>
          </p:cNvPr>
          <p:cNvSpPr txBox="1"/>
          <p:nvPr/>
        </p:nvSpPr>
        <p:spPr>
          <a:xfrm>
            <a:off x="6659361" y="2864882"/>
            <a:ext cx="11112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65 A  97 a</a:t>
            </a:r>
          </a:p>
          <a:p>
            <a:r>
              <a:rPr lang="en-US" dirty="0"/>
              <a:t>66 B  98 b</a:t>
            </a:r>
          </a:p>
          <a:p>
            <a:r>
              <a:rPr lang="en-US" dirty="0"/>
              <a:t>67 C  99 c</a:t>
            </a:r>
          </a:p>
          <a:p>
            <a:r>
              <a:rPr lang="en-US" dirty="0"/>
              <a:t>..        ..</a:t>
            </a:r>
          </a:p>
        </p:txBody>
      </p:sp>
    </p:spTree>
    <p:extLst>
      <p:ext uri="{BB962C8B-B14F-4D97-AF65-F5344CB8AC3E}">
        <p14:creationId xmlns:p14="http://schemas.microsoft.com/office/powerpoint/2010/main" val="387517604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FECDC5E9-572F-4EFE-BBE1-CA71AF0BE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28750"/>
            <a:ext cx="88011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>
                <a:latin typeface="Courier New" panose="02070309020205020404" pitchFamily="49" charset="0"/>
              </a:rPr>
              <a:t>char[] listOfChars = {'A', 'B', 'C', 'D', 'E', 'F', 'G', 'H', 'I', 'J', 'K','L', 'M', 'N', 'O', 'P', 'Q', 'R', 'S', 'T', 'U', 'V', 'W', 'X', 'Y', 'Z’};</a:t>
            </a:r>
          </a:p>
          <a:p>
            <a:endParaRPr lang="en-US" altLang="en-US" sz="1400">
              <a:latin typeface="Courier New" panose="02070309020205020404" pitchFamily="49" charset="0"/>
            </a:endParaRPr>
          </a:p>
          <a:p>
            <a:r>
              <a:rPr lang="en-US" altLang="en-US" sz="1400">
                <a:latin typeface="Courier New" panose="02070309020205020404" pitchFamily="49" charset="0"/>
              </a:rPr>
              <a:t>char c = listOfChars[nextInt(25)];</a:t>
            </a:r>
          </a:p>
          <a:p>
            <a:r>
              <a:rPr lang="en-US" altLang="en-US" sz="1400">
                <a:latin typeface="Courier New" panose="02070309020205020404" pitchFamily="49" charset="0"/>
              </a:rPr>
              <a:t>return c;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891176-A2FC-480B-95F9-A0FB1B96A3DF}"/>
              </a:ext>
            </a:extLst>
          </p:cNvPr>
          <p:cNvSpPr txBox="1"/>
          <p:nvPr/>
        </p:nvSpPr>
        <p:spPr>
          <a:xfrm>
            <a:off x="457200" y="819150"/>
            <a:ext cx="114377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[Bad Way]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Box 2">
            <a:extLst>
              <a:ext uri="{FF2B5EF4-FFF2-40B4-BE49-F238E27FC236}">
                <a16:creationId xmlns:a16="http://schemas.microsoft.com/office/drawing/2014/main" id="{2FC7292E-B080-48AF-ACC4-B902A15BA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5750"/>
            <a:ext cx="752391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/>
              <a:t>Test all the updated methods. Call the methods from your main method.</a:t>
            </a:r>
          </a:p>
          <a:p>
            <a:r>
              <a:rPr lang="en-US" altLang="en-US" dirty="0"/>
              <a:t>Test each method 10 times to make sure the method generates correct result.</a:t>
            </a:r>
          </a:p>
          <a:p>
            <a:endParaRPr lang="en-US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830A35-6808-4791-8D63-5B20F338B943}"/>
              </a:ext>
            </a:extLst>
          </p:cNvPr>
          <p:cNvSpPr/>
          <p:nvPr/>
        </p:nvSpPr>
        <p:spPr>
          <a:xfrm>
            <a:off x="499268" y="1581150"/>
            <a:ext cx="5791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nextEven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(low, high)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(“Test: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nextEven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(4, 10)" );	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for (int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&lt;10;i++)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int a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rand.nextEven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(4, 10);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7661CC-4693-4C85-984D-E4A1A107ADA6}"/>
              </a:ext>
            </a:extLst>
          </p:cNvPr>
          <p:cNvSpPr txBox="1"/>
          <p:nvPr/>
        </p:nvSpPr>
        <p:spPr>
          <a:xfrm>
            <a:off x="499268" y="1117841"/>
            <a:ext cx="158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[main method]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8E814F7-4CA6-4305-B3B3-449CF7127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90550"/>
            <a:ext cx="76962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Include appropriate program documentation and formatting including:</a:t>
            </a:r>
          </a:p>
          <a:p>
            <a:endParaRPr lang="en-US" altLang="en-US"/>
          </a:p>
          <a:p>
            <a:r>
              <a:rPr lang="en-US" altLang="en-US"/>
              <a:t>1) Your first and last name</a:t>
            </a:r>
          </a:p>
          <a:p>
            <a:r>
              <a:rPr lang="en-US" altLang="en-US"/>
              <a:t>2) Your contact information</a:t>
            </a:r>
          </a:p>
          <a:p>
            <a:r>
              <a:rPr lang="en-US" altLang="en-US"/>
              <a:t>3) Your student ID number</a:t>
            </a:r>
          </a:p>
          <a:p>
            <a:r>
              <a:rPr lang="en-US" altLang="en-US"/>
              <a:t>4) The date</a:t>
            </a:r>
          </a:p>
          <a:p>
            <a:r>
              <a:rPr lang="en-US" altLang="en-US"/>
              <a:t>5) A short description of the program’s function</a:t>
            </a:r>
          </a:p>
          <a:p>
            <a:r>
              <a:rPr lang="en-US" altLang="en-US"/>
              <a:t>6) Comments necessary to explain the operation of your program</a:t>
            </a:r>
          </a:p>
          <a:p>
            <a:r>
              <a:rPr lang="en-US" altLang="en-US"/>
              <a:t>7) Proper indentation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17462</TotalTime>
  <Words>701</Words>
  <Application>Microsoft Office PowerPoint</Application>
  <PresentationFormat>On-screen Show (16:9)</PresentationFormat>
  <Paragraphs>116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맑은 고딕</vt:lpstr>
      <vt:lpstr>Arial</vt:lpstr>
      <vt:lpstr>Calibri</vt:lpstr>
      <vt:lpstr>Courier New</vt:lpstr>
      <vt:lpstr>Times New Roman</vt:lpstr>
      <vt:lpstr>Trebuchet MS</vt:lpstr>
      <vt:lpstr>Wingdings 2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Taesik Kim</dc:creator>
  <cp:lastModifiedBy>Taesik Kim</cp:lastModifiedBy>
  <cp:revision>293</cp:revision>
  <dcterms:created xsi:type="dcterms:W3CDTF">2017-01-10T16:25:44Z</dcterms:created>
  <dcterms:modified xsi:type="dcterms:W3CDTF">2019-04-14T17:38:46Z</dcterms:modified>
</cp:coreProperties>
</file>