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64" r:id="rId3"/>
    <p:sldId id="259" r:id="rId4"/>
    <p:sldId id="260" r:id="rId5"/>
    <p:sldId id="269" r:id="rId6"/>
    <p:sldId id="265" r:id="rId7"/>
    <p:sldId id="270" r:id="rId8"/>
    <p:sldId id="261" r:id="rId9"/>
    <p:sldId id="266" r:id="rId10"/>
    <p:sldId id="268" r:id="rId11"/>
    <p:sldId id="258"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61"/>
    <p:restoredTop sz="94629"/>
  </p:normalViewPr>
  <p:slideViewPr>
    <p:cSldViewPr snapToGrid="0" snapToObjects="1">
      <p:cViewPr>
        <p:scale>
          <a:sx n="92" d="100"/>
          <a:sy n="92" d="100"/>
        </p:scale>
        <p:origin x="496"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1/18/20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276524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527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228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2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1/18/20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345414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1228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1/18/20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4016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388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40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1/18/20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577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1/18/20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09947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1/18/20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217065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world/kevinnayar/us-states-sociological-metrics" TargetMode="External"/><Relationship Id="rId2" Type="http://schemas.openxmlformats.org/officeDocument/2006/relationships/hyperlink" Target="https://www.kaggle.com/lislejoem/us-minimum-wage-by-state-from-1968-to-201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1F99-FC4E-B449-82BF-95C41549A238}"/>
              </a:ext>
            </a:extLst>
          </p:cNvPr>
          <p:cNvSpPr>
            <a:spLocks noGrp="1"/>
          </p:cNvSpPr>
          <p:nvPr>
            <p:ph type="ctrTitle"/>
          </p:nvPr>
        </p:nvSpPr>
        <p:spPr>
          <a:xfrm>
            <a:off x="810000" y="1108446"/>
            <a:ext cx="10572000" cy="2971051"/>
          </a:xfrm>
        </p:spPr>
        <p:txBody>
          <a:bodyPr/>
          <a:lstStyle/>
          <a:p>
            <a:pPr fontAlgn="base"/>
            <a:r>
              <a:rPr lang="en-US" sz="6600" dirty="0"/>
              <a:t>ETL </a:t>
            </a:r>
            <a:r>
              <a:rPr lang="en-US" sz="6600" dirty="0" err="1"/>
              <a:t>PROJECt</a:t>
            </a:r>
            <a:br>
              <a:rPr lang="en-US" sz="6600" dirty="0"/>
            </a:br>
            <a:br>
              <a:rPr lang="en-US" dirty="0"/>
            </a:br>
            <a:r>
              <a:rPr lang="en-US" sz="3600" dirty="0"/>
              <a:t>Extraction, Transformation and Load</a:t>
            </a:r>
          </a:p>
        </p:txBody>
      </p:sp>
      <p:sp>
        <p:nvSpPr>
          <p:cNvPr id="3" name="Subtitle 2">
            <a:extLst>
              <a:ext uri="{FF2B5EF4-FFF2-40B4-BE49-F238E27FC236}">
                <a16:creationId xmlns:a16="http://schemas.microsoft.com/office/drawing/2014/main" id="{0648C66E-016B-2B4F-B0FF-EF85AE5D4C1E}"/>
              </a:ext>
            </a:extLst>
          </p:cNvPr>
          <p:cNvSpPr>
            <a:spLocks noGrp="1"/>
          </p:cNvSpPr>
          <p:nvPr>
            <p:ph type="subTitle" idx="1"/>
          </p:nvPr>
        </p:nvSpPr>
        <p:spPr>
          <a:xfrm>
            <a:off x="810000" y="4429575"/>
            <a:ext cx="10572000" cy="1119954"/>
          </a:xfrm>
        </p:spPr>
        <p:txBody>
          <a:bodyPr>
            <a:noAutofit/>
          </a:bodyPr>
          <a:lstStyle/>
          <a:p>
            <a:pPr>
              <a:spcBef>
                <a:spcPts val="0"/>
              </a:spcBef>
              <a:spcAft>
                <a:spcPts val="0"/>
              </a:spcAft>
            </a:pPr>
            <a:r>
              <a:rPr lang="en-US" dirty="0"/>
              <a:t>Manuela Hoyos</a:t>
            </a:r>
          </a:p>
          <a:p>
            <a:pPr>
              <a:spcBef>
                <a:spcPts val="0"/>
              </a:spcBef>
              <a:spcAft>
                <a:spcPts val="0"/>
              </a:spcAft>
            </a:pPr>
            <a:r>
              <a:rPr lang="en-US" dirty="0" err="1"/>
              <a:t>Sura</a:t>
            </a:r>
            <a:r>
              <a:rPr lang="en-US" dirty="0"/>
              <a:t> </a:t>
            </a:r>
            <a:r>
              <a:rPr lang="en-US" dirty="0" err="1"/>
              <a:t>Baghirova</a:t>
            </a:r>
            <a:endParaRPr lang="en-US" dirty="0"/>
          </a:p>
          <a:p>
            <a:pPr>
              <a:spcBef>
                <a:spcPts val="0"/>
              </a:spcBef>
              <a:spcAft>
                <a:spcPts val="0"/>
              </a:spcAft>
            </a:pPr>
            <a:r>
              <a:rPr lang="en-US" dirty="0"/>
              <a:t>Gilbert </a:t>
            </a:r>
            <a:r>
              <a:rPr lang="en-US" dirty="0" err="1"/>
              <a:t>Fevry</a:t>
            </a:r>
            <a:endParaRPr lang="en-US" dirty="0"/>
          </a:p>
        </p:txBody>
      </p:sp>
    </p:spTree>
    <p:extLst>
      <p:ext uri="{BB962C8B-B14F-4D97-AF65-F5344CB8AC3E}">
        <p14:creationId xmlns:p14="http://schemas.microsoft.com/office/powerpoint/2010/main" val="93416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FB81F-F600-6845-BEAD-B83139146D9E}"/>
              </a:ext>
            </a:extLst>
          </p:cNvPr>
          <p:cNvSpPr>
            <a:spLocks noGrp="1"/>
          </p:cNvSpPr>
          <p:nvPr>
            <p:ph idx="1"/>
          </p:nvPr>
        </p:nvSpPr>
        <p:spPr>
          <a:xfrm>
            <a:off x="1324467" y="1387171"/>
            <a:ext cx="5881686" cy="2351152"/>
          </a:xfrm>
        </p:spPr>
        <p:txBody>
          <a:bodyPr>
            <a:normAutofit/>
          </a:bodyPr>
          <a:lstStyle/>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SELECT wage_2010.year, wage_2010.state, wage_2010.high_wage, wage_2010.low_wage, </a:t>
            </a: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wage_2010.high_2018, wage_2010.low_2018, </a:t>
            </a:r>
            <a:r>
              <a:rPr lang="en-US" dirty="0" err="1">
                <a:latin typeface="Arial" panose="020B0604020202020204" pitchFamily="34" charset="0"/>
                <a:cs typeface="Arial" panose="020B0604020202020204" pitchFamily="34" charset="0"/>
              </a:rPr>
              <a:t>peace.peace_percent</a:t>
            </a:r>
            <a:r>
              <a:rPr lang="en-US" dirty="0">
                <a:latin typeface="Arial" panose="020B0604020202020204" pitchFamily="34" charset="0"/>
                <a:cs typeface="Arial" panose="020B0604020202020204" pitchFamily="34" charset="0"/>
              </a:rPr>
              <a:t> </a:t>
            </a: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FROM wage_2010</a:t>
            </a: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JOIN peace</a:t>
            </a: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ON wage_2010.state = </a:t>
            </a:r>
            <a:r>
              <a:rPr lang="en-US" dirty="0" err="1">
                <a:latin typeface="Arial" panose="020B0604020202020204" pitchFamily="34" charset="0"/>
                <a:cs typeface="Arial" panose="020B0604020202020204" pitchFamily="34" charset="0"/>
              </a:rPr>
              <a:t>peace.state</a:t>
            </a:r>
            <a:r>
              <a:rPr lang="en-US" dirty="0">
                <a:latin typeface="Arial" panose="020B0604020202020204" pitchFamily="34" charset="0"/>
                <a:cs typeface="Arial" panose="020B0604020202020204" pitchFamily="34" charset="0"/>
              </a:rPr>
              <a:t>;</a:t>
            </a:r>
          </a:p>
          <a:p>
            <a:pPr marL="0" indent="0" fontAlgn="base">
              <a:lnSpc>
                <a:spcPct val="100000"/>
              </a:lnSpc>
              <a:spcBef>
                <a:spcPts val="0"/>
              </a:spcBef>
              <a:spcAft>
                <a:spcPts val="0"/>
              </a:spcAft>
              <a:buNone/>
            </a:pPr>
            <a:endParaRPr lang="en-US" dirty="0">
              <a:latin typeface="Arial" panose="020B0604020202020204" pitchFamily="34" charset="0"/>
              <a:cs typeface="Arial" panose="020B0604020202020204" pitchFamily="34" charset="0"/>
            </a:endParaRPr>
          </a:p>
          <a:p>
            <a:pPr marL="0" indent="0" fontAlgn="base">
              <a:lnSpc>
                <a:spcPct val="100000"/>
              </a:lnSpc>
              <a:spcBef>
                <a:spcPts val="0"/>
              </a:spcBef>
              <a:spcAft>
                <a:spcPts val="0"/>
              </a:spcAft>
              <a:buNone/>
            </a:pPr>
            <a:endParaRPr lang="en-US" dirty="0">
              <a:latin typeface="Arial" panose="020B0604020202020204" pitchFamily="34" charset="0"/>
              <a:cs typeface="Arial" panose="020B0604020202020204" pitchFamily="34" charset="0"/>
            </a:endParaRPr>
          </a:p>
          <a:p>
            <a:pPr marL="0" indent="0">
              <a:buNone/>
            </a:pPr>
            <a:endParaRPr lang="en-US" dirty="0"/>
          </a:p>
        </p:txBody>
      </p:sp>
      <p:sp>
        <p:nvSpPr>
          <p:cNvPr id="4" name="Title 1">
            <a:extLst>
              <a:ext uri="{FF2B5EF4-FFF2-40B4-BE49-F238E27FC236}">
                <a16:creationId xmlns:a16="http://schemas.microsoft.com/office/drawing/2014/main" id="{8978ADCE-9795-BA43-95F2-E0EF60F6D4BB}"/>
              </a:ext>
            </a:extLst>
          </p:cNvPr>
          <p:cNvSpPr>
            <a:spLocks noGrp="1"/>
          </p:cNvSpPr>
          <p:nvPr>
            <p:ph type="title"/>
          </p:nvPr>
        </p:nvSpPr>
        <p:spPr>
          <a:xfrm>
            <a:off x="1485900" y="430485"/>
            <a:ext cx="6443663" cy="1215534"/>
          </a:xfrm>
        </p:spPr>
        <p:txBody>
          <a:bodyPr>
            <a:normAutofit/>
          </a:bodyPr>
          <a:lstStyle/>
          <a:p>
            <a:r>
              <a:rPr lang="en-US" b="1" dirty="0"/>
              <a:t>SQL QUERY</a:t>
            </a:r>
          </a:p>
        </p:txBody>
      </p:sp>
      <p:pic>
        <p:nvPicPr>
          <p:cNvPr id="6" name="Picture 5">
            <a:extLst>
              <a:ext uri="{FF2B5EF4-FFF2-40B4-BE49-F238E27FC236}">
                <a16:creationId xmlns:a16="http://schemas.microsoft.com/office/drawing/2014/main" id="{7067D6BC-B433-F741-9561-8BC0D92099F6}"/>
              </a:ext>
            </a:extLst>
          </p:cNvPr>
          <p:cNvPicPr>
            <a:picLocks noChangeAspect="1"/>
          </p:cNvPicPr>
          <p:nvPr/>
        </p:nvPicPr>
        <p:blipFill>
          <a:blip r:embed="rId2"/>
          <a:stretch>
            <a:fillRect/>
          </a:stretch>
        </p:blipFill>
        <p:spPr>
          <a:xfrm>
            <a:off x="1000124" y="3891611"/>
            <a:ext cx="10863263" cy="2535904"/>
          </a:xfrm>
          <a:prstGeom prst="rect">
            <a:avLst/>
          </a:prstGeom>
          <a:ln w="12700">
            <a:solidFill>
              <a:schemeClr val="tx1"/>
            </a:solidFill>
          </a:ln>
        </p:spPr>
      </p:pic>
    </p:spTree>
    <p:extLst>
      <p:ext uri="{BB962C8B-B14F-4D97-AF65-F5344CB8AC3E}">
        <p14:creationId xmlns:p14="http://schemas.microsoft.com/office/powerpoint/2010/main" val="329983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F15DE-B5B7-F846-BCFF-903C1FCFC03D}"/>
              </a:ext>
            </a:extLst>
          </p:cNvPr>
          <p:cNvSpPr>
            <a:spLocks noGrp="1"/>
          </p:cNvSpPr>
          <p:nvPr>
            <p:ph idx="1"/>
          </p:nvPr>
        </p:nvSpPr>
        <p:spPr>
          <a:xfrm>
            <a:off x="1233055" y="1749701"/>
            <a:ext cx="10639856" cy="3986081"/>
          </a:xfrm>
        </p:spPr>
        <p:txBody>
          <a:bodyPr>
            <a:normAutofit/>
          </a:bodyPr>
          <a:lstStyle/>
          <a:p>
            <a:pPr marL="0" indent="0">
              <a:lnSpc>
                <a:spcPct val="120000"/>
              </a:lnSpc>
              <a:spcBef>
                <a:spcPts val="0"/>
              </a:spcBef>
              <a:spcAft>
                <a:spcPts val="0"/>
              </a:spcAft>
              <a:buNone/>
            </a:pPr>
            <a:r>
              <a:rPr lang="en-US" dirty="0">
                <a:latin typeface="Arial" panose="020B0604020202020204" pitchFamily="34" charset="0"/>
                <a:cs typeface="Arial" panose="020B0604020202020204" pitchFamily="34" charset="0"/>
              </a:rPr>
              <a:t>Hypothesis 1: </a:t>
            </a:r>
          </a:p>
          <a:p>
            <a:pPr marL="0" indent="0">
              <a:lnSpc>
                <a:spcPct val="120000"/>
              </a:lnSpc>
              <a:spcBef>
                <a:spcPts val="0"/>
              </a:spcBef>
              <a:spcAft>
                <a:spcPts val="0"/>
              </a:spcAft>
              <a:buNone/>
            </a:pPr>
            <a:r>
              <a:rPr lang="en-US" dirty="0">
                <a:latin typeface="Arial" panose="020B0604020202020204" pitchFamily="34" charset="0"/>
                <a:cs typeface="Arial" panose="020B0604020202020204" pitchFamily="34" charset="0"/>
              </a:rPr>
              <a:t>Minimum wage and educational attainment are directly proportional:</a:t>
            </a:r>
          </a:p>
          <a:p>
            <a:pPr marL="0" indent="0">
              <a:lnSpc>
                <a:spcPct val="120000"/>
              </a:lnSpc>
              <a:spcBef>
                <a:spcPts val="0"/>
              </a:spcBef>
              <a:spcAft>
                <a:spcPts val="0"/>
              </a:spcAft>
              <a:buNone/>
            </a:pPr>
            <a:r>
              <a:rPr lang="en-US" dirty="0">
                <a:latin typeface="Arial" panose="020B0604020202020204" pitchFamily="34" charset="0"/>
                <a:cs typeface="Arial" panose="020B0604020202020204" pitchFamily="34" charset="0"/>
              </a:rPr>
              <a:t>The higher the minimum wage, the higher the % of educational attainment. </a:t>
            </a:r>
          </a:p>
          <a:p>
            <a:pPr marL="0" indent="0">
              <a:lnSpc>
                <a:spcPct val="120000"/>
              </a:lnSpc>
              <a:spcBef>
                <a:spcPts val="0"/>
              </a:spcBef>
              <a:spcAft>
                <a:spcPts val="0"/>
              </a:spcAft>
              <a:buNone/>
            </a:pPr>
            <a:r>
              <a:rPr lang="en-US" dirty="0">
                <a:latin typeface="Arial" panose="020B0604020202020204" pitchFamily="34" charset="0"/>
                <a:cs typeface="Arial" panose="020B0604020202020204" pitchFamily="34" charset="0"/>
              </a:rPr>
              <a:t>The lower the minimum wage, the lower the % of educational attainment.</a:t>
            </a:r>
          </a:p>
          <a:p>
            <a:pPr>
              <a:lnSpc>
                <a:spcPct val="120000"/>
              </a:lnSpc>
              <a:spcBef>
                <a:spcPts val="0"/>
              </a:spcBef>
              <a:spcAft>
                <a:spcPts val="0"/>
              </a:spcAft>
            </a:pPr>
            <a:endParaRPr lang="en-US" dirty="0">
              <a:latin typeface="Arial" panose="020B0604020202020204" pitchFamily="34" charset="0"/>
              <a:cs typeface="Arial" panose="020B0604020202020204" pitchFamily="34" charset="0"/>
            </a:endParaRPr>
          </a:p>
          <a:p>
            <a:pPr marL="0" indent="0">
              <a:lnSpc>
                <a:spcPct val="120000"/>
              </a:lnSpc>
              <a:spcBef>
                <a:spcPts val="0"/>
              </a:spcBef>
              <a:spcAft>
                <a:spcPts val="0"/>
              </a:spcAft>
              <a:buNone/>
            </a:pPr>
            <a:endParaRPr lang="en-US" dirty="0">
              <a:latin typeface="Arial" panose="020B0604020202020204" pitchFamily="34" charset="0"/>
              <a:cs typeface="Arial" panose="020B0604020202020204" pitchFamily="34" charset="0"/>
            </a:endParaRPr>
          </a:p>
          <a:p>
            <a:pPr marL="0" indent="0">
              <a:lnSpc>
                <a:spcPct val="120000"/>
              </a:lnSpc>
              <a:spcBef>
                <a:spcPts val="0"/>
              </a:spcBef>
              <a:spcAft>
                <a:spcPts val="0"/>
              </a:spcAft>
              <a:buNone/>
            </a:pPr>
            <a:r>
              <a:rPr lang="en-US" dirty="0">
                <a:latin typeface="Arial" panose="020B0604020202020204" pitchFamily="34" charset="0"/>
                <a:cs typeface="Arial" panose="020B0604020202020204" pitchFamily="34" charset="0"/>
              </a:rPr>
              <a:t>Hypothesis 2: </a:t>
            </a:r>
          </a:p>
          <a:p>
            <a:pPr marL="0" indent="0">
              <a:lnSpc>
                <a:spcPct val="120000"/>
              </a:lnSpc>
              <a:spcBef>
                <a:spcPts val="0"/>
              </a:spcBef>
              <a:spcAft>
                <a:spcPts val="0"/>
              </a:spcAft>
              <a:buNone/>
            </a:pPr>
            <a:r>
              <a:rPr lang="en-US" dirty="0">
                <a:latin typeface="Arial" panose="020B0604020202020204" pitchFamily="34" charset="0"/>
                <a:cs typeface="Arial" panose="020B0604020202020204" pitchFamily="34" charset="0"/>
              </a:rPr>
              <a:t>Minimum wage and % peace are directly proportional:</a:t>
            </a:r>
          </a:p>
          <a:p>
            <a:pPr marL="0" indent="0">
              <a:lnSpc>
                <a:spcPct val="120000"/>
              </a:lnSpc>
              <a:spcBef>
                <a:spcPts val="0"/>
              </a:spcBef>
              <a:spcAft>
                <a:spcPts val="0"/>
              </a:spcAft>
              <a:buNone/>
            </a:pPr>
            <a:r>
              <a:rPr lang="en-US" dirty="0">
                <a:latin typeface="Arial" panose="020B0604020202020204" pitchFamily="34" charset="0"/>
                <a:cs typeface="Arial" panose="020B0604020202020204" pitchFamily="34" charset="0"/>
              </a:rPr>
              <a:t>The higher the minimum wage, the higher the % peace.</a:t>
            </a:r>
          </a:p>
          <a:p>
            <a:pPr marL="0" indent="0">
              <a:lnSpc>
                <a:spcPct val="120000"/>
              </a:lnSpc>
              <a:spcBef>
                <a:spcPts val="0"/>
              </a:spcBef>
              <a:spcAft>
                <a:spcPts val="0"/>
              </a:spcAft>
              <a:buNone/>
            </a:pPr>
            <a:r>
              <a:rPr lang="en-US" dirty="0">
                <a:latin typeface="Arial" panose="020B0604020202020204" pitchFamily="34" charset="0"/>
                <a:cs typeface="Arial" panose="020B0604020202020204" pitchFamily="34" charset="0"/>
              </a:rPr>
              <a:t>The lower the minimum wage, the lower the % peace.</a:t>
            </a:r>
          </a:p>
          <a:p>
            <a:pPr marL="0" indent="0">
              <a:lnSpc>
                <a:spcPct val="120000"/>
              </a:lnSpc>
              <a:spcBef>
                <a:spcPts val="0"/>
              </a:spcBef>
              <a:spcAft>
                <a:spcPts val="0"/>
              </a:spcAft>
              <a:buNone/>
            </a:pP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BB23940-D2B3-8A40-ACF4-3E556B84314F}"/>
              </a:ext>
            </a:extLst>
          </p:cNvPr>
          <p:cNvSpPr>
            <a:spLocks noGrp="1"/>
          </p:cNvSpPr>
          <p:nvPr>
            <p:ph type="title"/>
          </p:nvPr>
        </p:nvSpPr>
        <p:spPr>
          <a:xfrm>
            <a:off x="1485900" y="430485"/>
            <a:ext cx="6443663" cy="1215534"/>
          </a:xfrm>
        </p:spPr>
        <p:txBody>
          <a:bodyPr>
            <a:normAutofit/>
          </a:bodyPr>
          <a:lstStyle/>
          <a:p>
            <a:r>
              <a:rPr lang="en-US" b="1" dirty="0"/>
              <a:t>HYPOTHESES</a:t>
            </a:r>
          </a:p>
        </p:txBody>
      </p:sp>
    </p:spTree>
    <p:extLst>
      <p:ext uri="{BB962C8B-B14F-4D97-AF65-F5344CB8AC3E}">
        <p14:creationId xmlns:p14="http://schemas.microsoft.com/office/powerpoint/2010/main" val="91642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11681-6BC8-FE43-B106-00AEDE2D9075}"/>
              </a:ext>
            </a:extLst>
          </p:cNvPr>
          <p:cNvSpPr>
            <a:spLocks noGrp="1"/>
          </p:cNvSpPr>
          <p:nvPr>
            <p:ph idx="1"/>
          </p:nvPr>
        </p:nvSpPr>
        <p:spPr>
          <a:xfrm>
            <a:off x="5873262" y="896930"/>
            <a:ext cx="6002215" cy="5829608"/>
          </a:xfrm>
        </p:spPr>
        <p:txBody>
          <a:bodyPr>
            <a:noAutofit/>
          </a:bodyPr>
          <a:lstStyle/>
          <a:p>
            <a:pPr>
              <a:lnSpc>
                <a:spcPct val="100000"/>
              </a:lnSpc>
              <a:spcBef>
                <a:spcPts val="0"/>
              </a:spcBef>
              <a:spcAft>
                <a:spcPts val="0"/>
              </a:spcAft>
            </a:pPr>
            <a:r>
              <a:rPr lang="en-US" sz="1800" dirty="0">
                <a:latin typeface="Arial" panose="020B0604020202020204" pitchFamily="34" charset="0"/>
                <a:cs typeface="Arial" panose="020B0604020202020204" pitchFamily="34" charset="0"/>
              </a:rPr>
              <a:t>Educational attainment and minimum wage were unrelated during the year 2009. The state with the highest minimum wage was Washington (8.55/hour, equivalent to 9.98/hour in 2018). However, this state was not the state with the highest % of education attainment during that same year. Moreover, the state with the lowest minimum wage value was Oklahoma (2.00/hour, equivalent to 2.33/hours in 2018). Similarly, this is not the state with the lowest % of educational attainment.</a:t>
            </a:r>
          </a:p>
          <a:p>
            <a:pPr marL="0" indent="0">
              <a:lnSpc>
                <a:spcPct val="100000"/>
              </a:lnSpc>
              <a:spcBef>
                <a:spcPts val="0"/>
              </a:spcBef>
              <a:spcAft>
                <a:spcPts val="0"/>
              </a:spcAft>
              <a:buNone/>
            </a:pPr>
            <a:endParaRPr lang="en-US" sz="1800" dirty="0">
              <a:latin typeface="Arial" panose="020B0604020202020204" pitchFamily="34" charset="0"/>
              <a:cs typeface="Arial" panose="020B0604020202020204" pitchFamily="34" charset="0"/>
            </a:endParaRPr>
          </a:p>
          <a:p>
            <a:pPr>
              <a:lnSpc>
                <a:spcPct val="100000"/>
              </a:lnSpc>
              <a:spcBef>
                <a:spcPts val="0"/>
              </a:spcBef>
              <a:spcAft>
                <a:spcPts val="0"/>
              </a:spcAft>
            </a:pPr>
            <a:r>
              <a:rPr lang="en-US" sz="1800" dirty="0">
                <a:latin typeface="Arial" panose="020B0604020202020204" pitchFamily="34" charset="0"/>
                <a:cs typeface="Arial" panose="020B0604020202020204" pitchFamily="34" charset="0"/>
              </a:rPr>
              <a:t>Peace percent and minimum wage were unrelated during the year 2010. The state with the highest minimum wage was Washington (8.55/hour, equivalent to 9.82/hour in 2018). However, this state was not the state with the highest peace % during that same year. Moreover, the state with the lowest minimum wage value was Oklahoma (2.00/hour, equivalent to 2.30/hours in 2018). Similarly, this is not the state with the lowest peace %</a:t>
            </a:r>
          </a:p>
        </p:txBody>
      </p:sp>
      <p:sp>
        <p:nvSpPr>
          <p:cNvPr id="6" name="Title 1">
            <a:extLst>
              <a:ext uri="{FF2B5EF4-FFF2-40B4-BE49-F238E27FC236}">
                <a16:creationId xmlns:a16="http://schemas.microsoft.com/office/drawing/2014/main" id="{2C88F73F-F115-294B-9A49-FDD0ECB30025}"/>
              </a:ext>
            </a:extLst>
          </p:cNvPr>
          <p:cNvSpPr>
            <a:spLocks noGrp="1"/>
          </p:cNvSpPr>
          <p:nvPr>
            <p:ph type="title"/>
          </p:nvPr>
        </p:nvSpPr>
        <p:spPr>
          <a:xfrm>
            <a:off x="899746" y="131463"/>
            <a:ext cx="6443663" cy="1215534"/>
          </a:xfrm>
        </p:spPr>
        <p:txBody>
          <a:bodyPr>
            <a:normAutofit/>
          </a:bodyPr>
          <a:lstStyle/>
          <a:p>
            <a:r>
              <a:rPr lang="en-US" b="1" dirty="0"/>
              <a:t>RESULTS</a:t>
            </a:r>
          </a:p>
        </p:txBody>
      </p:sp>
      <p:pic>
        <p:nvPicPr>
          <p:cNvPr id="2" name="Picture 1">
            <a:extLst>
              <a:ext uri="{FF2B5EF4-FFF2-40B4-BE49-F238E27FC236}">
                <a16:creationId xmlns:a16="http://schemas.microsoft.com/office/drawing/2014/main" id="{BD0EF368-D377-7D43-8D63-36FEE45EAAE0}"/>
              </a:ext>
            </a:extLst>
          </p:cNvPr>
          <p:cNvPicPr>
            <a:picLocks noChangeAspect="1"/>
          </p:cNvPicPr>
          <p:nvPr/>
        </p:nvPicPr>
        <p:blipFill>
          <a:blip r:embed="rId2"/>
          <a:stretch>
            <a:fillRect/>
          </a:stretch>
        </p:blipFill>
        <p:spPr>
          <a:xfrm>
            <a:off x="1265120" y="978990"/>
            <a:ext cx="4426438" cy="2727757"/>
          </a:xfrm>
          <a:prstGeom prst="rect">
            <a:avLst/>
          </a:prstGeom>
          <a:ln w="12700">
            <a:solidFill>
              <a:schemeClr val="tx1"/>
            </a:solidFill>
          </a:ln>
        </p:spPr>
      </p:pic>
      <p:pic>
        <p:nvPicPr>
          <p:cNvPr id="4" name="Picture 3">
            <a:extLst>
              <a:ext uri="{FF2B5EF4-FFF2-40B4-BE49-F238E27FC236}">
                <a16:creationId xmlns:a16="http://schemas.microsoft.com/office/drawing/2014/main" id="{262C45B1-6136-E540-B51B-45E4C3A96E10}"/>
              </a:ext>
            </a:extLst>
          </p:cNvPr>
          <p:cNvPicPr>
            <a:picLocks noChangeAspect="1"/>
          </p:cNvPicPr>
          <p:nvPr/>
        </p:nvPicPr>
        <p:blipFill>
          <a:blip r:embed="rId3"/>
          <a:stretch>
            <a:fillRect/>
          </a:stretch>
        </p:blipFill>
        <p:spPr>
          <a:xfrm>
            <a:off x="1265119" y="3932406"/>
            <a:ext cx="4426439" cy="2671370"/>
          </a:xfrm>
          <a:prstGeom prst="rect">
            <a:avLst/>
          </a:prstGeom>
          <a:ln w="12700">
            <a:solidFill>
              <a:schemeClr val="tx1"/>
            </a:solidFill>
          </a:ln>
        </p:spPr>
      </p:pic>
    </p:spTree>
    <p:extLst>
      <p:ext uri="{BB962C8B-B14F-4D97-AF65-F5344CB8AC3E}">
        <p14:creationId xmlns:p14="http://schemas.microsoft.com/office/powerpoint/2010/main" val="398372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11681-6BC8-FE43-B106-00AEDE2D9075}"/>
              </a:ext>
            </a:extLst>
          </p:cNvPr>
          <p:cNvSpPr>
            <a:spLocks noGrp="1"/>
          </p:cNvSpPr>
          <p:nvPr>
            <p:ph idx="1"/>
          </p:nvPr>
        </p:nvSpPr>
        <p:spPr>
          <a:xfrm>
            <a:off x="1295400" y="1646019"/>
            <a:ext cx="9601200" cy="3581400"/>
          </a:xfrm>
        </p:spPr>
        <p:txBody>
          <a:bodyPr/>
          <a:lstStyle/>
          <a:p>
            <a:pPr fontAlgn="base"/>
            <a:r>
              <a:rPr lang="en-US" b="1" dirty="0" err="1"/>
              <a:t>Lislejoem</a:t>
            </a:r>
            <a:r>
              <a:rPr lang="en-US" b="1" dirty="0"/>
              <a:t>. US Minimum Wage by State from 1968 to 2017 and 2018 Equivalent Dollars. </a:t>
            </a:r>
            <a:r>
              <a:rPr lang="en-US" b="1" i="1" dirty="0" err="1"/>
              <a:t>Kaggle.com</a:t>
            </a:r>
            <a:r>
              <a:rPr lang="en-US" b="1" dirty="0"/>
              <a:t>. Retrieved from </a:t>
            </a:r>
            <a:r>
              <a:rPr lang="en-US" dirty="0">
                <a:hlinkClick r:id="rId2"/>
              </a:rPr>
              <a:t>https://www.kaggle.com/lislejoem/us-minimum-wage-by-state-from-1968-to-2017</a:t>
            </a:r>
            <a:endParaRPr lang="en-US" dirty="0"/>
          </a:p>
          <a:p>
            <a:r>
              <a:rPr lang="en-US" b="1" dirty="0" err="1"/>
              <a:t>Nayar</a:t>
            </a:r>
            <a:r>
              <a:rPr lang="en-US" b="1" dirty="0"/>
              <a:t>, K. US-States-Sociological-Metrics. </a:t>
            </a:r>
            <a:r>
              <a:rPr lang="en-US" b="1" dirty="0" err="1"/>
              <a:t>Data.world</a:t>
            </a:r>
            <a:r>
              <a:rPr lang="en-US" b="1" dirty="0"/>
              <a:t>. Retrieved from </a:t>
            </a:r>
            <a:r>
              <a:rPr lang="en-US" dirty="0">
                <a:hlinkClick r:id="rId3"/>
              </a:rPr>
              <a:t>https://data.world/kevinnayar/us-states-sociological-metrics</a:t>
            </a:r>
            <a:endParaRPr lang="en-US" dirty="0"/>
          </a:p>
          <a:p>
            <a:endParaRPr lang="en-US" dirty="0"/>
          </a:p>
          <a:p>
            <a:endParaRPr lang="en-US" dirty="0"/>
          </a:p>
        </p:txBody>
      </p:sp>
      <p:sp>
        <p:nvSpPr>
          <p:cNvPr id="6" name="Title 1">
            <a:extLst>
              <a:ext uri="{FF2B5EF4-FFF2-40B4-BE49-F238E27FC236}">
                <a16:creationId xmlns:a16="http://schemas.microsoft.com/office/drawing/2014/main" id="{20DE6FA0-A665-E44F-B3E4-62FD7F1E4DD4}"/>
              </a:ext>
            </a:extLst>
          </p:cNvPr>
          <p:cNvSpPr>
            <a:spLocks noGrp="1"/>
          </p:cNvSpPr>
          <p:nvPr>
            <p:ph type="title"/>
          </p:nvPr>
        </p:nvSpPr>
        <p:spPr>
          <a:xfrm>
            <a:off x="1485900" y="430485"/>
            <a:ext cx="6443663" cy="1215534"/>
          </a:xfrm>
        </p:spPr>
        <p:txBody>
          <a:bodyPr>
            <a:normAutofit/>
          </a:bodyPr>
          <a:lstStyle/>
          <a:p>
            <a:r>
              <a:rPr lang="en-US" b="1" dirty="0"/>
              <a:t>REFERENCES</a:t>
            </a:r>
          </a:p>
        </p:txBody>
      </p:sp>
    </p:spTree>
    <p:extLst>
      <p:ext uri="{BB962C8B-B14F-4D97-AF65-F5344CB8AC3E}">
        <p14:creationId xmlns:p14="http://schemas.microsoft.com/office/powerpoint/2010/main" val="3729406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8693-8941-FA49-81E1-8C65E10C57BA}"/>
              </a:ext>
            </a:extLst>
          </p:cNvPr>
          <p:cNvSpPr>
            <a:spLocks noGrp="1"/>
          </p:cNvSpPr>
          <p:nvPr>
            <p:ph type="title"/>
          </p:nvPr>
        </p:nvSpPr>
        <p:spPr>
          <a:xfrm>
            <a:off x="1485900" y="430485"/>
            <a:ext cx="6443663" cy="1215534"/>
          </a:xfrm>
        </p:spPr>
        <p:txBody>
          <a:bodyPr>
            <a:normAutofit fontScale="90000"/>
          </a:bodyPr>
          <a:lstStyle/>
          <a:p>
            <a:r>
              <a:rPr lang="en-US" b="1" dirty="0"/>
              <a:t>SQL SCHEMA </a:t>
            </a:r>
            <a:br>
              <a:rPr lang="en-US" b="1" dirty="0"/>
            </a:br>
            <a:r>
              <a:rPr lang="en-US" b="1" dirty="0"/>
              <a:t>AND QUERY</a:t>
            </a:r>
          </a:p>
        </p:txBody>
      </p:sp>
      <p:sp>
        <p:nvSpPr>
          <p:cNvPr id="3" name="Content Placeholder 2">
            <a:extLst>
              <a:ext uri="{FF2B5EF4-FFF2-40B4-BE49-F238E27FC236}">
                <a16:creationId xmlns:a16="http://schemas.microsoft.com/office/drawing/2014/main" id="{52E0E264-C154-5D45-BF59-3EB6D33BCF8A}"/>
              </a:ext>
            </a:extLst>
          </p:cNvPr>
          <p:cNvSpPr>
            <a:spLocks noGrp="1"/>
          </p:cNvSpPr>
          <p:nvPr>
            <p:ph idx="1"/>
          </p:nvPr>
        </p:nvSpPr>
        <p:spPr>
          <a:xfrm>
            <a:off x="1343025" y="1678443"/>
            <a:ext cx="5231048" cy="5179558"/>
          </a:xfrm>
        </p:spPr>
        <p:txBody>
          <a:bodyPr>
            <a:normAutofit fontScale="92500" lnSpcReduction="20000"/>
          </a:bodyPr>
          <a:lstStyle/>
          <a:p>
            <a:pPr marL="0" indent="0" fontAlgn="base">
              <a:lnSpc>
                <a:spcPct val="120000"/>
              </a:lnSpc>
              <a:spcBef>
                <a:spcPts val="0"/>
              </a:spcBef>
              <a:spcAft>
                <a:spcPts val="0"/>
              </a:spcAft>
              <a:buNone/>
            </a:pPr>
            <a:endParaRPr lang="en-US" sz="1900" dirty="0">
              <a:latin typeface="Arial" panose="020B0604020202020204" pitchFamily="34" charset="0"/>
              <a:cs typeface="Arial" panose="020B0604020202020204" pitchFamily="34" charset="0"/>
            </a:endParaRP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CREATE TABLE wage_2009(</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year INT NOT NULL,</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state VARCHAR PRIMARY KEY,</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high_wage</a:t>
            </a:r>
            <a:r>
              <a:rPr lang="en-US" sz="1900" dirty="0">
                <a:latin typeface="Arial" panose="020B0604020202020204" pitchFamily="34" charset="0"/>
                <a:cs typeface="Arial" panose="020B0604020202020204" pitchFamily="34" charset="0"/>
              </a:rPr>
              <a:t> FLOAT NOT NULL,</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low_wage</a:t>
            </a:r>
            <a:r>
              <a:rPr lang="en-US" sz="1900" dirty="0">
                <a:latin typeface="Arial" panose="020B0604020202020204" pitchFamily="34" charset="0"/>
                <a:cs typeface="Arial" panose="020B0604020202020204" pitchFamily="34" charset="0"/>
              </a:rPr>
              <a:t> FLOAT NOT NULL,</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high_2018 FLOAT NOT NULL,</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low_2018 FLOAT NOT NULL</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a:t>
            </a:r>
          </a:p>
          <a:p>
            <a:pPr marL="0" indent="0" fontAlgn="base">
              <a:lnSpc>
                <a:spcPct val="120000"/>
              </a:lnSpc>
              <a:spcBef>
                <a:spcPts val="0"/>
              </a:spcBef>
              <a:spcAft>
                <a:spcPts val="0"/>
              </a:spcAft>
              <a:buNone/>
            </a:pPr>
            <a:endParaRPr lang="en-US" sz="1900" dirty="0">
              <a:latin typeface="Arial" panose="020B0604020202020204" pitchFamily="34" charset="0"/>
              <a:cs typeface="Arial" panose="020B0604020202020204" pitchFamily="34" charset="0"/>
            </a:endParaRP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CREATE TABLE wage_2009(</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year INT NOT NULL,</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state VARCHAR PRIMARY KEY,</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high_wage</a:t>
            </a:r>
            <a:r>
              <a:rPr lang="en-US" sz="1900" dirty="0">
                <a:latin typeface="Arial" panose="020B0604020202020204" pitchFamily="34" charset="0"/>
                <a:cs typeface="Arial" panose="020B0604020202020204" pitchFamily="34" charset="0"/>
              </a:rPr>
              <a:t> FLOAT NOT NULL,</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low_wage</a:t>
            </a:r>
            <a:r>
              <a:rPr lang="en-US" sz="1900" dirty="0">
                <a:latin typeface="Arial" panose="020B0604020202020204" pitchFamily="34" charset="0"/>
                <a:cs typeface="Arial" panose="020B0604020202020204" pitchFamily="34" charset="0"/>
              </a:rPr>
              <a:t> FLOAT NOT NULL,</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high_2018 FLOAT NOT NULL,</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	low_2018 FLOAT NOT NULL</a:t>
            </a:r>
          </a:p>
          <a:p>
            <a:pPr marL="0" indent="0" fontAlgn="base">
              <a:lnSpc>
                <a:spcPct val="120000"/>
              </a:lnSpc>
              <a:spcBef>
                <a:spcPts val="0"/>
              </a:spcBef>
              <a:spcAft>
                <a:spcPts val="0"/>
              </a:spcAft>
              <a:buNone/>
            </a:pPr>
            <a:r>
              <a:rPr lang="en-US" sz="19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68F28F5B-F4A9-9241-AD0F-2F0CAE42D764}"/>
              </a:ext>
            </a:extLst>
          </p:cNvPr>
          <p:cNvSpPr txBox="1"/>
          <p:nvPr/>
        </p:nvSpPr>
        <p:spPr>
          <a:xfrm>
            <a:off x="6574073" y="2219218"/>
            <a:ext cx="4600575" cy="3970318"/>
          </a:xfrm>
          <a:prstGeom prst="rect">
            <a:avLst/>
          </a:prstGeom>
          <a:noFill/>
        </p:spPr>
        <p:txBody>
          <a:bodyPr wrap="square" rtlCol="0">
            <a:spAutoFit/>
          </a:bodyPr>
          <a:lstStyle/>
          <a:p>
            <a:pPr fontAlgn="base"/>
            <a:r>
              <a:rPr lang="en-US" dirty="0">
                <a:latin typeface="Arial" panose="020B0604020202020204" pitchFamily="34" charset="0"/>
                <a:cs typeface="Arial" panose="020B0604020202020204" pitchFamily="34" charset="0"/>
              </a:rPr>
              <a:t> CREATE TABLE education(</a:t>
            </a:r>
          </a:p>
          <a:p>
            <a:pPr fontAlgn="base"/>
            <a:r>
              <a:rPr lang="en-US" dirty="0">
                <a:latin typeface="Arial" panose="020B0604020202020204" pitchFamily="34" charset="0"/>
                <a:cs typeface="Arial" panose="020B0604020202020204" pitchFamily="34" charset="0"/>
              </a:rPr>
              <a:t>	state VARCHAR PRIMARY KEY,</a:t>
            </a:r>
          </a:p>
          <a:p>
            <a:pPr fontAlgn="base"/>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education_percent</a:t>
            </a:r>
            <a:r>
              <a:rPr lang="en-US" dirty="0">
                <a:latin typeface="Arial" panose="020B0604020202020204" pitchFamily="34" charset="0"/>
                <a:cs typeface="Arial" panose="020B0604020202020204" pitchFamily="34" charset="0"/>
              </a:rPr>
              <a:t> FLOAT NOT NULL</a:t>
            </a:r>
          </a:p>
          <a:p>
            <a:pPr fontAlgn="base"/>
            <a:r>
              <a:rPr lang="en-US" dirty="0">
                <a:latin typeface="Arial" panose="020B0604020202020204" pitchFamily="34" charset="0"/>
                <a:cs typeface="Arial" panose="020B0604020202020204" pitchFamily="34" charset="0"/>
              </a:rPr>
              <a:t>);</a:t>
            </a:r>
          </a:p>
          <a:p>
            <a:pPr fontAlgn="base"/>
            <a:r>
              <a:rPr lang="en-US" dirty="0">
                <a:latin typeface="Arial" panose="020B0604020202020204" pitchFamily="34" charset="0"/>
                <a:cs typeface="Arial" panose="020B0604020202020204" pitchFamily="34" charset="0"/>
              </a:rPr>
              <a:t> </a:t>
            </a:r>
          </a:p>
          <a:p>
            <a:pPr fontAlgn="base"/>
            <a:r>
              <a:rPr lang="en-US" dirty="0">
                <a:latin typeface="Arial" panose="020B0604020202020204" pitchFamily="34" charset="0"/>
                <a:cs typeface="Arial" panose="020B0604020202020204" pitchFamily="34" charset="0"/>
              </a:rPr>
              <a:t>CREATE TABLE peace(</a:t>
            </a:r>
          </a:p>
          <a:p>
            <a:pPr fontAlgn="base"/>
            <a:r>
              <a:rPr lang="en-US" dirty="0">
                <a:latin typeface="Arial" panose="020B0604020202020204" pitchFamily="34" charset="0"/>
                <a:cs typeface="Arial" panose="020B0604020202020204" pitchFamily="34" charset="0"/>
              </a:rPr>
              <a:t>	state VARCHAR PRIMARY KEY,</a:t>
            </a:r>
          </a:p>
          <a:p>
            <a:pPr fontAlgn="base"/>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peace_percent</a:t>
            </a:r>
            <a:r>
              <a:rPr lang="en-US" dirty="0">
                <a:latin typeface="Arial" panose="020B0604020202020204" pitchFamily="34" charset="0"/>
                <a:cs typeface="Arial" panose="020B0604020202020204" pitchFamily="34" charset="0"/>
              </a:rPr>
              <a:t> FLOAT NOT NULL</a:t>
            </a:r>
          </a:p>
          <a:p>
            <a:pPr fontAlgn="base"/>
            <a:r>
              <a:rPr lang="en-US" dirty="0">
                <a:latin typeface="Arial" panose="020B0604020202020204" pitchFamily="34" charset="0"/>
                <a:cs typeface="Arial" panose="020B0604020202020204" pitchFamily="34" charset="0"/>
              </a:rPr>
              <a:t>);</a:t>
            </a:r>
          </a:p>
          <a:p>
            <a:pPr fontAlgn="base"/>
            <a:endParaRPr lang="en-US" dirty="0">
              <a:latin typeface="Arial" panose="020B0604020202020204" pitchFamily="34" charset="0"/>
              <a:cs typeface="Arial" panose="020B0604020202020204" pitchFamily="34" charset="0"/>
            </a:endParaRPr>
          </a:p>
          <a:p>
            <a:pPr fontAlgn="base"/>
            <a:r>
              <a:rPr lang="en-US" dirty="0">
                <a:latin typeface="Arial" panose="020B0604020202020204" pitchFamily="34" charset="0"/>
                <a:cs typeface="Arial" panose="020B0604020202020204" pitchFamily="34" charset="0"/>
              </a:rPr>
              <a:t>SELECT * FROM wage_2009;</a:t>
            </a:r>
          </a:p>
          <a:p>
            <a:pPr fontAlgn="base"/>
            <a:r>
              <a:rPr lang="en-US" dirty="0">
                <a:latin typeface="Arial" panose="020B0604020202020204" pitchFamily="34" charset="0"/>
                <a:cs typeface="Arial" panose="020B0604020202020204" pitchFamily="34" charset="0"/>
              </a:rPr>
              <a:t>SELECT * FROM wage_2010;</a:t>
            </a:r>
          </a:p>
          <a:p>
            <a:pPr fontAlgn="base"/>
            <a:r>
              <a:rPr lang="en-US" dirty="0">
                <a:latin typeface="Arial" panose="020B0604020202020204" pitchFamily="34" charset="0"/>
                <a:cs typeface="Arial" panose="020B0604020202020204" pitchFamily="34" charset="0"/>
              </a:rPr>
              <a:t>SELECT * FROM education;</a:t>
            </a:r>
          </a:p>
          <a:p>
            <a:pPr fontAlgn="base"/>
            <a:r>
              <a:rPr lang="en-US" dirty="0">
                <a:latin typeface="Arial" panose="020B0604020202020204" pitchFamily="34" charset="0"/>
                <a:cs typeface="Arial" panose="020B0604020202020204" pitchFamily="34" charset="0"/>
              </a:rPr>
              <a:t>SELECT * FROM peace;</a:t>
            </a:r>
          </a:p>
        </p:txBody>
      </p:sp>
      <p:sp>
        <p:nvSpPr>
          <p:cNvPr id="6" name="TextBox 5">
            <a:extLst>
              <a:ext uri="{FF2B5EF4-FFF2-40B4-BE49-F238E27FC236}">
                <a16:creationId xmlns:a16="http://schemas.microsoft.com/office/drawing/2014/main" id="{1CE41FF7-77F8-A743-A183-4A1FEA625BF5}"/>
              </a:ext>
            </a:extLst>
          </p:cNvPr>
          <p:cNvSpPr txBox="1"/>
          <p:nvPr/>
        </p:nvSpPr>
        <p:spPr>
          <a:xfrm>
            <a:off x="5200647" y="398061"/>
            <a:ext cx="6662737"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 relational database called '</a:t>
            </a:r>
            <a:r>
              <a:rPr lang="en-US" dirty="0" err="1">
                <a:latin typeface="Arial" panose="020B0604020202020204" pitchFamily="34" charset="0"/>
                <a:cs typeface="Arial" panose="020B0604020202020204" pitchFamily="34" charset="0"/>
              </a:rPr>
              <a:t>ETL_db</a:t>
            </a:r>
            <a:r>
              <a:rPr lang="en-US" dirty="0">
                <a:latin typeface="Arial" panose="020B0604020202020204" pitchFamily="34" charset="0"/>
                <a:cs typeface="Arial" panose="020B0604020202020204" pitchFamily="34" charset="0"/>
              </a:rPr>
              <a:t>’ was created in </a:t>
            </a:r>
            <a:r>
              <a:rPr lang="en-US" dirty="0" err="1">
                <a:latin typeface="Arial" panose="020B0604020202020204" pitchFamily="34" charset="0"/>
                <a:cs typeface="Arial" panose="020B0604020202020204" pitchFamily="34" charset="0"/>
              </a:rPr>
              <a:t>PostgresSQL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pgAdmin</a:t>
            </a:r>
            <a:r>
              <a:rPr lang="en-US" dirty="0">
                <a:latin typeface="Arial" panose="020B0604020202020204" pitchFamily="34" charset="0"/>
                <a:cs typeface="Arial" panose="020B0604020202020204" pitchFamily="34" charset="0"/>
              </a:rPr>
              <a:t> 4 and the following commands were used to create the table schema. Four tables were created, and the column names and value types were specified. The ‘state’ column was set as the primary key in each table because it is present in all tables.</a:t>
            </a:r>
          </a:p>
        </p:txBody>
      </p:sp>
    </p:spTree>
    <p:extLst>
      <p:ext uri="{BB962C8B-B14F-4D97-AF65-F5344CB8AC3E}">
        <p14:creationId xmlns:p14="http://schemas.microsoft.com/office/powerpoint/2010/main" val="2317153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FD2707-2479-7946-9F6B-1E86C0ADAFC8}"/>
              </a:ext>
            </a:extLst>
          </p:cNvPr>
          <p:cNvSpPr>
            <a:spLocks noGrp="1"/>
          </p:cNvSpPr>
          <p:nvPr>
            <p:ph idx="1"/>
          </p:nvPr>
        </p:nvSpPr>
        <p:spPr>
          <a:xfrm>
            <a:off x="1128712" y="1214441"/>
            <a:ext cx="10444163" cy="5372100"/>
          </a:xfrm>
        </p:spPr>
        <p:txBody>
          <a:bodyPr>
            <a:noAutofit/>
          </a:bodyPr>
          <a:lstStyle/>
          <a:p>
            <a:pPr fontAlgn="base">
              <a:lnSpc>
                <a:spcPct val="100000"/>
              </a:lnSpc>
              <a:spcBef>
                <a:spcPts val="0"/>
              </a:spcBef>
              <a:spcAft>
                <a:spcPts val="0"/>
              </a:spcAft>
            </a:pPr>
            <a:r>
              <a:rPr lang="en-US" dirty="0">
                <a:latin typeface="Arial" panose="020B0604020202020204" pitchFamily="34" charset="0"/>
                <a:cs typeface="Arial" panose="020B0604020202020204" pitchFamily="34" charset="0"/>
              </a:rPr>
              <a:t>Our first dataset was retrieved from </a:t>
            </a:r>
            <a:r>
              <a:rPr lang="en-US" dirty="0" err="1">
                <a:latin typeface="Arial" panose="020B0604020202020204" pitchFamily="34" charset="0"/>
                <a:cs typeface="Arial" panose="020B0604020202020204" pitchFamily="34" charset="0"/>
              </a:rPr>
              <a:t>Kaggle.com</a:t>
            </a:r>
            <a:r>
              <a:rPr lang="en-US" dirty="0">
                <a:latin typeface="Arial" panose="020B0604020202020204" pitchFamily="34" charset="0"/>
                <a:cs typeface="Arial" panose="020B0604020202020204" pitchFamily="34" charset="0"/>
              </a:rPr>
              <a:t>. It displays the minimum wage "maximum and minimum" for each state in the United States during the years 1968 and 2017.</a:t>
            </a:r>
          </a:p>
          <a:p>
            <a:pPr fontAlgn="base">
              <a:lnSpc>
                <a:spcPct val="100000"/>
              </a:lnSpc>
              <a:spcBef>
                <a:spcPts val="0"/>
              </a:spcBef>
              <a:spcAft>
                <a:spcPts val="0"/>
              </a:spcAft>
            </a:pPr>
            <a:r>
              <a:rPr lang="en-US" dirty="0">
                <a:latin typeface="Arial" panose="020B0604020202020204" pitchFamily="34" charset="0"/>
                <a:cs typeface="Arial" panose="020B0604020202020204" pitchFamily="34" charset="0"/>
              </a:rPr>
              <a:t>Our second dataset was retrieved from </a:t>
            </a:r>
            <a:r>
              <a:rPr lang="en-US" dirty="0" err="1">
                <a:latin typeface="Arial" panose="020B0604020202020204" pitchFamily="34" charset="0"/>
                <a:cs typeface="Arial" panose="020B0604020202020204" pitchFamily="34" charset="0"/>
              </a:rPr>
              <a:t>data.world.com</a:t>
            </a:r>
            <a:r>
              <a:rPr lang="en-US" dirty="0">
                <a:latin typeface="Arial" panose="020B0604020202020204" pitchFamily="34" charset="0"/>
                <a:cs typeface="Arial" panose="020B0604020202020204" pitchFamily="34" charset="0"/>
              </a:rPr>
              <a:t>. It displays 4 sociological metrics for all 50 states during different years. </a:t>
            </a:r>
          </a:p>
          <a:p>
            <a:pPr marL="0" indent="0" fontAlgn="base">
              <a:lnSpc>
                <a:spcPct val="100000"/>
              </a:lnSpc>
              <a:spcBef>
                <a:spcPts val="0"/>
              </a:spcBef>
              <a:spcAft>
                <a:spcPts val="0"/>
              </a:spcAft>
              <a:buNone/>
            </a:pPr>
            <a:endParaRPr lang="en-US" dirty="0">
              <a:latin typeface="Arial" panose="020B0604020202020204" pitchFamily="34" charset="0"/>
              <a:cs typeface="Arial" panose="020B0604020202020204" pitchFamily="34" charset="0"/>
            </a:endParaRPr>
          </a:p>
          <a:p>
            <a:pPr fontAlgn="base">
              <a:lnSpc>
                <a:spcPct val="100000"/>
              </a:lnSpc>
              <a:spcBef>
                <a:spcPts val="0"/>
              </a:spcBef>
              <a:spcAft>
                <a:spcPts val="0"/>
              </a:spcAft>
            </a:pPr>
            <a:r>
              <a:rPr lang="en-US" dirty="0">
                <a:latin typeface="Arial" panose="020B0604020202020204" pitchFamily="34" charset="0"/>
                <a:cs typeface="Arial" panose="020B0604020202020204" pitchFamily="34" charset="0"/>
              </a:rPr>
              <a:t>The following command provides the source path for each csv file and stores it in a variable. Then the variable is called into a pandas DataFrame, and the first five rows and all the columns of the dataset are displayed. </a:t>
            </a:r>
          </a:p>
          <a:p>
            <a:pPr marL="0" indent="0" fontAlgn="base">
              <a:lnSpc>
                <a:spcPct val="100000"/>
              </a:lnSpc>
              <a:spcBef>
                <a:spcPts val="0"/>
              </a:spcBef>
              <a:spcAft>
                <a:spcPts val="0"/>
              </a:spcAft>
              <a:buNone/>
            </a:pPr>
            <a:endParaRPr lang="en-US" dirty="0">
              <a:latin typeface="Arial" panose="020B0604020202020204" pitchFamily="34" charset="0"/>
              <a:cs typeface="Arial" panose="020B0604020202020204" pitchFamily="34" charset="0"/>
            </a:endParaRP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MinWage_file</a:t>
            </a:r>
            <a:r>
              <a:rPr lang="en-US" dirty="0">
                <a:latin typeface="Arial" panose="020B0604020202020204" pitchFamily="34" charset="0"/>
                <a:cs typeface="Arial" panose="020B0604020202020204" pitchFamily="34" charset="0"/>
              </a:rPr>
              <a:t> = "../Resources/</a:t>
            </a:r>
            <a:r>
              <a:rPr lang="en-US" dirty="0" err="1">
                <a:latin typeface="Arial" panose="020B0604020202020204" pitchFamily="34" charset="0"/>
                <a:cs typeface="Arial" panose="020B0604020202020204" pitchFamily="34" charset="0"/>
              </a:rPr>
              <a:t>MinimumWage_Data.csv</a:t>
            </a:r>
            <a:r>
              <a:rPr lang="en-US" dirty="0">
                <a:latin typeface="Arial" panose="020B0604020202020204" pitchFamily="34" charset="0"/>
                <a:cs typeface="Arial" panose="020B0604020202020204" pitchFamily="34" charset="0"/>
              </a:rPr>
              <a:t>"</a:t>
            </a: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MinWage_df</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pd.read_csv</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MinWage_file</a:t>
            </a:r>
            <a:r>
              <a:rPr lang="en-US" dirty="0">
                <a:latin typeface="Arial" panose="020B0604020202020204" pitchFamily="34" charset="0"/>
                <a:cs typeface="Arial" panose="020B0604020202020204" pitchFamily="34" charset="0"/>
              </a:rPr>
              <a:t>, encoding = 'latin1’)</a:t>
            </a: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MinWage_df.head</a:t>
            </a:r>
            <a:r>
              <a:rPr lang="en-US" dirty="0">
                <a:latin typeface="Arial" panose="020B0604020202020204" pitchFamily="34" charset="0"/>
                <a:cs typeface="Arial" panose="020B0604020202020204" pitchFamily="34" charset="0"/>
              </a:rPr>
              <a:t>()</a:t>
            </a:r>
          </a:p>
          <a:p>
            <a:pPr marL="0" indent="0" fontAlgn="base">
              <a:lnSpc>
                <a:spcPct val="100000"/>
              </a:lnSpc>
              <a:spcBef>
                <a:spcPts val="0"/>
              </a:spcBef>
              <a:spcAft>
                <a:spcPts val="0"/>
              </a:spcAft>
              <a:buNone/>
            </a:pPr>
            <a:endParaRPr lang="en-US" dirty="0">
              <a:latin typeface="Arial" panose="020B0604020202020204" pitchFamily="34" charset="0"/>
              <a:cs typeface="Arial" panose="020B0604020202020204" pitchFamily="34" charset="0"/>
            </a:endParaRP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Metrics_file</a:t>
            </a:r>
            <a:r>
              <a:rPr lang="en-US" dirty="0">
                <a:latin typeface="Arial" panose="020B0604020202020204" pitchFamily="34" charset="0"/>
                <a:cs typeface="Arial" panose="020B0604020202020204" pitchFamily="34" charset="0"/>
              </a:rPr>
              <a:t> = "../Resources/</a:t>
            </a:r>
            <a:r>
              <a:rPr lang="en-US" dirty="0" err="1">
                <a:latin typeface="Arial" panose="020B0604020202020204" pitchFamily="34" charset="0"/>
                <a:cs typeface="Arial" panose="020B0604020202020204" pitchFamily="34" charset="0"/>
              </a:rPr>
              <a:t>Metrics_Data.csv</a:t>
            </a:r>
            <a:r>
              <a:rPr lang="en-US" dirty="0">
                <a:latin typeface="Arial" panose="020B0604020202020204" pitchFamily="34" charset="0"/>
                <a:cs typeface="Arial" panose="020B0604020202020204" pitchFamily="34" charset="0"/>
              </a:rPr>
              <a:t>”</a:t>
            </a: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Metrics_df</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pd.read_csv</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Metrics_file</a:t>
            </a:r>
            <a:r>
              <a:rPr lang="en-US" dirty="0">
                <a:latin typeface="Arial" panose="020B0604020202020204" pitchFamily="34" charset="0"/>
                <a:cs typeface="Arial" panose="020B0604020202020204" pitchFamily="34" charset="0"/>
              </a:rPr>
              <a:t>)</a:t>
            </a: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Metrics_df.head</a:t>
            </a:r>
            <a:r>
              <a:rPr lang="en-US" dirty="0">
                <a:latin typeface="Arial" panose="020B0604020202020204" pitchFamily="34" charset="0"/>
                <a:cs typeface="Arial" panose="020B0604020202020204" pitchFamily="34" charset="0"/>
              </a:rPr>
              <a:t>()</a:t>
            </a:r>
          </a:p>
        </p:txBody>
      </p:sp>
      <p:sp>
        <p:nvSpPr>
          <p:cNvPr id="6" name="Title 1">
            <a:extLst>
              <a:ext uri="{FF2B5EF4-FFF2-40B4-BE49-F238E27FC236}">
                <a16:creationId xmlns:a16="http://schemas.microsoft.com/office/drawing/2014/main" id="{3C738480-3722-B349-9738-6D726F8B9B08}"/>
              </a:ext>
            </a:extLst>
          </p:cNvPr>
          <p:cNvSpPr>
            <a:spLocks noGrp="1"/>
          </p:cNvSpPr>
          <p:nvPr>
            <p:ph type="title"/>
          </p:nvPr>
        </p:nvSpPr>
        <p:spPr>
          <a:xfrm>
            <a:off x="1485900" y="430485"/>
            <a:ext cx="6443663" cy="1215534"/>
          </a:xfrm>
        </p:spPr>
        <p:txBody>
          <a:bodyPr>
            <a:normAutofit/>
          </a:bodyPr>
          <a:lstStyle/>
          <a:p>
            <a:r>
              <a:rPr lang="en-US" b="1" dirty="0"/>
              <a:t>EXTRACTION</a:t>
            </a:r>
          </a:p>
        </p:txBody>
      </p:sp>
    </p:spTree>
    <p:extLst>
      <p:ext uri="{BB962C8B-B14F-4D97-AF65-F5344CB8AC3E}">
        <p14:creationId xmlns:p14="http://schemas.microsoft.com/office/powerpoint/2010/main" val="292600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11681-6BC8-FE43-B106-00AEDE2D9075}"/>
              </a:ext>
            </a:extLst>
          </p:cNvPr>
          <p:cNvSpPr>
            <a:spLocks noGrp="1"/>
          </p:cNvSpPr>
          <p:nvPr>
            <p:ph idx="1"/>
          </p:nvPr>
        </p:nvSpPr>
        <p:spPr>
          <a:xfrm>
            <a:off x="762708" y="997298"/>
            <a:ext cx="11312061" cy="5520997"/>
          </a:xfrm>
        </p:spPr>
        <p:txBody>
          <a:bodyPr>
            <a:noAutofit/>
          </a:bodyPr>
          <a:lstStyle/>
          <a:p>
            <a:pPr marL="0" fontAlgn="base">
              <a:lnSpc>
                <a:spcPct val="100000"/>
              </a:lnSpc>
              <a:spcBef>
                <a:spcPts val="0"/>
              </a:spcBef>
              <a:spcAft>
                <a:spcPts val="0"/>
              </a:spcAft>
            </a:pPr>
            <a:r>
              <a:rPr lang="en-US" sz="1600" dirty="0">
                <a:latin typeface="Arial" panose="020B0604020202020204" pitchFamily="34" charset="0"/>
                <a:cs typeface="Arial" panose="020B0604020202020204" pitchFamily="34" charset="0"/>
              </a:rPr>
              <a:t>Several transformations were made to each DataFrame in preparation to export them to the tables made in </a:t>
            </a:r>
            <a:r>
              <a:rPr lang="en-US" sz="1600" dirty="0" err="1">
                <a:latin typeface="Arial" panose="020B0604020202020204" pitchFamily="34" charset="0"/>
                <a:cs typeface="Arial" panose="020B0604020202020204" pitchFamily="34" charset="0"/>
              </a:rPr>
              <a:t>pgAdmin</a:t>
            </a:r>
            <a:r>
              <a:rPr lang="en-US" sz="1600" dirty="0">
                <a:latin typeface="Arial" panose="020B0604020202020204" pitchFamily="34" charset="0"/>
                <a:cs typeface="Arial" panose="020B0604020202020204" pitchFamily="34" charset="0"/>
              </a:rPr>
              <a:t> 4. </a:t>
            </a:r>
          </a:p>
          <a:p>
            <a:pPr fontAlgn="base">
              <a:lnSpc>
                <a:spcPct val="100000"/>
              </a:lnSpc>
              <a:spcBef>
                <a:spcPts val="0"/>
              </a:spcBef>
              <a:spcAft>
                <a:spcPts val="0"/>
              </a:spcAft>
            </a:pPr>
            <a:r>
              <a:rPr lang="en-US" sz="1600" dirty="0">
                <a:latin typeface="Arial" panose="020B0604020202020204" pitchFamily="34" charset="0"/>
                <a:cs typeface="Arial" panose="020B0604020202020204" pitchFamily="34" charset="0"/>
              </a:rPr>
              <a:t>The columns in the minimum wage DataFrame (and dataset) include 1. state, 2. year, 3. high value, or the highest value of the several minimum wage values found for one state during a single year, 4. low value, or the lowest value of the several minimum wage values found for one state during a single year, 5. high 2018 represents the 2018 equivalent in dollars for the high value 6. low 2018 represents the 2018 equivalent in dollars for the low value. The dataset file contains other columns, but we are only interested in the previously mentioned columns. Therefore, we create a new variable that holds the names for the columns of interest. Then a new DataFrame is created, which contains only the columns stored in the previous variable. A copy of the original DataFrame is made to create the second </a:t>
            </a:r>
            <a:r>
              <a:rPr lang="en-US" sz="1600" dirty="0" err="1">
                <a:latin typeface="Arial" panose="020B0604020202020204" pitchFamily="34" charset="0"/>
                <a:cs typeface="Arial" panose="020B0604020202020204" pitchFamily="34" charset="0"/>
              </a:rPr>
              <a:t>DataFrame</a:t>
            </a:r>
            <a:r>
              <a:rPr lang="en-US" sz="1600" dirty="0">
                <a:latin typeface="Arial" panose="020B0604020202020204" pitchFamily="34" charset="0"/>
                <a:cs typeface="Arial" panose="020B0604020202020204" pitchFamily="34" charset="0"/>
              </a:rPr>
              <a:t> to keep the original intact. The columns of this new DataFrame are renamed to the column names given in the SQL tables.</a:t>
            </a:r>
          </a:p>
          <a:p>
            <a:pPr marL="0" fontAlgn="base">
              <a:lnSpc>
                <a:spcPct val="100000"/>
              </a:lnSpc>
              <a:spcBef>
                <a:spcPts val="0"/>
              </a:spcBef>
              <a:spcAft>
                <a:spcPts val="0"/>
              </a:spcAft>
            </a:pPr>
            <a:endParaRPr lang="en-US" sz="1600" dirty="0">
              <a:latin typeface="Arial" panose="020B0604020202020204" pitchFamily="34" charset="0"/>
              <a:cs typeface="Arial" panose="020B0604020202020204" pitchFamily="34" charset="0"/>
            </a:endParaRPr>
          </a:p>
          <a:p>
            <a:pPr marL="0" indent="0" fontAlgn="base">
              <a:spcBef>
                <a:spcPts val="0"/>
              </a:spcBef>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MinWage_cols</a:t>
            </a:r>
            <a:r>
              <a:rPr lang="en-US" sz="1600" dirty="0">
                <a:latin typeface="Arial" panose="020B0604020202020204" pitchFamily="34" charset="0"/>
                <a:cs typeface="Arial" panose="020B0604020202020204" pitchFamily="34" charset="0"/>
              </a:rPr>
              <a:t> = ["Year", "State", "</a:t>
            </a:r>
            <a:r>
              <a:rPr lang="en-US" sz="1600" dirty="0" err="1">
                <a:latin typeface="Arial" panose="020B0604020202020204" pitchFamily="34" charset="0"/>
                <a:cs typeface="Arial" panose="020B0604020202020204" pitchFamily="34" charset="0"/>
              </a:rPr>
              <a:t>High.Value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Low.Value</a:t>
            </a:r>
            <a:r>
              <a:rPr lang="en-US" sz="1600" dirty="0">
                <a:latin typeface="Arial" panose="020B0604020202020204" pitchFamily="34" charset="0"/>
                <a:cs typeface="Arial" panose="020B0604020202020204" pitchFamily="34" charset="0"/>
              </a:rPr>
              <a:t>", "High.2018", "Low.2018"]</a:t>
            </a:r>
          </a:p>
          <a:p>
            <a:pPr marL="0" indent="0" fontAlgn="base">
              <a:spcBef>
                <a:spcPts val="0"/>
              </a:spcBef>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MinWage_df_transformed</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MinWage_df</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MinWage_cols</a:t>
            </a:r>
            <a:r>
              <a:rPr lang="en-US" sz="1600" dirty="0">
                <a:latin typeface="Arial" panose="020B0604020202020204" pitchFamily="34" charset="0"/>
                <a:cs typeface="Arial" panose="020B0604020202020204" pitchFamily="34" charset="0"/>
              </a:rPr>
              <a:t>].copy()</a:t>
            </a:r>
          </a:p>
          <a:p>
            <a:pPr marL="0" fontAlgn="base">
              <a:spcBef>
                <a:spcPts val="0"/>
              </a:spcBef>
              <a:spcAft>
                <a:spcPts val="0"/>
              </a:spcAft>
            </a:pPr>
            <a:endParaRPr lang="en-US" sz="1600" dirty="0">
              <a:latin typeface="Arial" panose="020B0604020202020204" pitchFamily="34" charset="0"/>
              <a:cs typeface="Arial" panose="020B0604020202020204" pitchFamily="34" charset="0"/>
            </a:endParaRPr>
          </a:p>
          <a:p>
            <a:pPr marL="0" fontAlgn="base">
              <a:spcBef>
                <a:spcPts val="0"/>
              </a:spcBef>
              <a:spcAft>
                <a:spcPts val="0"/>
              </a:spcAft>
            </a:pPr>
            <a:r>
              <a:rPr lang="en-US" sz="1600" dirty="0">
                <a:latin typeface="Arial" panose="020B0604020202020204" pitchFamily="34" charset="0"/>
                <a:cs typeface="Arial" panose="020B0604020202020204" pitchFamily="34" charset="0"/>
              </a:rPr>
              <a:t>Rename the column headers</a:t>
            </a:r>
          </a:p>
          <a:p>
            <a:pPr marL="0" indent="0" fontAlgn="base">
              <a:spcBef>
                <a:spcPts val="0"/>
              </a:spcBef>
              <a:buNone/>
            </a:pPr>
            <a:endParaRPr lang="en-US" sz="1600" dirty="0">
              <a:latin typeface="Arial" panose="020B0604020202020204" pitchFamily="34" charset="0"/>
              <a:cs typeface="Arial" panose="020B0604020202020204" pitchFamily="34" charset="0"/>
            </a:endParaRPr>
          </a:p>
          <a:p>
            <a:pPr marL="0" indent="0" fontAlgn="base">
              <a:spcBef>
                <a:spcPts val="0"/>
              </a:spcBef>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MinWage_df_transformed</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MinWage_df_transformed.rename</a:t>
            </a:r>
            <a:r>
              <a:rPr lang="en-US" sz="1600" dirty="0">
                <a:latin typeface="Arial" panose="020B0604020202020204" pitchFamily="34" charset="0"/>
                <a:cs typeface="Arial" panose="020B0604020202020204" pitchFamily="34" charset="0"/>
              </a:rPr>
              <a:t>(columns={"</a:t>
            </a:r>
            <a:r>
              <a:rPr lang="en-US" sz="1600" dirty="0" err="1">
                <a:latin typeface="Arial" panose="020B0604020202020204" pitchFamily="34" charset="0"/>
                <a:cs typeface="Arial" panose="020B0604020202020204" pitchFamily="34" charset="0"/>
              </a:rPr>
              <a:t>Year":"year</a:t>
            </a:r>
            <a:r>
              <a:rPr lang="en-US" sz="1600" dirty="0">
                <a:latin typeface="Arial" panose="020B0604020202020204" pitchFamily="34" charset="0"/>
                <a:cs typeface="Arial" panose="020B0604020202020204" pitchFamily="34" charset="0"/>
              </a:rPr>
              <a:t>",</a:t>
            </a:r>
          </a:p>
          <a:p>
            <a:pPr marL="0" indent="0" fontAlgn="base">
              <a:spcBef>
                <a:spcPts val="0"/>
              </a:spcBef>
              <a:buNone/>
            </a:pPr>
            <a:r>
              <a:rPr lang="en-US" sz="1600" dirty="0">
                <a:latin typeface="Arial" panose="020B0604020202020204" pitchFamily="34" charset="0"/>
                <a:cs typeface="Arial" panose="020B0604020202020204" pitchFamily="34" charset="0"/>
              </a:rPr>
              <a:t>							"State": "state",</a:t>
            </a:r>
          </a:p>
          <a:p>
            <a:pPr marL="0" indent="0" fontAlgn="base">
              <a:spcBef>
                <a:spcPts val="0"/>
              </a:spcBef>
              <a:buNone/>
            </a:pPr>
            <a:r>
              <a:rPr lang="en-US" sz="1600" dirty="0">
                <a:latin typeface="Arial" panose="020B0604020202020204" pitchFamily="34" charset="0"/>
                <a:cs typeface="Arial" panose="020B0604020202020204" pitchFamily="34" charset="0"/>
              </a:rPr>
              <a:t>							"High.Value":"</a:t>
            </a:r>
            <a:r>
              <a:rPr lang="en-US" sz="1600" dirty="0" err="1">
                <a:latin typeface="Arial" panose="020B0604020202020204" pitchFamily="34" charset="0"/>
                <a:cs typeface="Arial" panose="020B0604020202020204" pitchFamily="34" charset="0"/>
              </a:rPr>
              <a:t>high_wage</a:t>
            </a:r>
            <a:r>
              <a:rPr lang="en-US" sz="1600" dirty="0">
                <a:latin typeface="Arial" panose="020B0604020202020204" pitchFamily="34" charset="0"/>
                <a:cs typeface="Arial" panose="020B0604020202020204" pitchFamily="34" charset="0"/>
              </a:rPr>
              <a:t>",</a:t>
            </a:r>
          </a:p>
          <a:p>
            <a:pPr marL="0" indent="0" fontAlgn="base">
              <a:spcBef>
                <a:spcPts val="0"/>
              </a:spcBef>
              <a:buNone/>
            </a:pPr>
            <a:r>
              <a:rPr lang="en-US" sz="1600" dirty="0">
                <a:latin typeface="Arial" panose="020B0604020202020204" pitchFamily="34" charset="0"/>
                <a:cs typeface="Arial" panose="020B0604020202020204" pitchFamily="34" charset="0"/>
              </a:rPr>
              <a:t>							"Low.Value":"</a:t>
            </a:r>
            <a:r>
              <a:rPr lang="en-US" sz="1600" dirty="0" err="1">
                <a:latin typeface="Arial" panose="020B0604020202020204" pitchFamily="34" charset="0"/>
                <a:cs typeface="Arial" panose="020B0604020202020204" pitchFamily="34" charset="0"/>
              </a:rPr>
              <a:t>low_wage</a:t>
            </a:r>
            <a:r>
              <a:rPr lang="en-US" sz="1600" dirty="0">
                <a:latin typeface="Arial" panose="020B0604020202020204" pitchFamily="34" charset="0"/>
                <a:cs typeface="Arial" panose="020B0604020202020204" pitchFamily="34" charset="0"/>
              </a:rPr>
              <a:t>",</a:t>
            </a:r>
          </a:p>
          <a:p>
            <a:pPr marL="0" indent="0" fontAlgn="base">
              <a:spcBef>
                <a:spcPts val="0"/>
              </a:spcBef>
              <a:buNone/>
            </a:pPr>
            <a:r>
              <a:rPr lang="en-US" sz="1600" dirty="0">
                <a:latin typeface="Arial" panose="020B0604020202020204" pitchFamily="34" charset="0"/>
                <a:cs typeface="Arial" panose="020B0604020202020204" pitchFamily="34" charset="0"/>
              </a:rPr>
              <a:t>							"High.2018":"high_2018",</a:t>
            </a:r>
          </a:p>
          <a:p>
            <a:pPr marL="0" indent="0" fontAlgn="base">
              <a:spcBef>
                <a:spcPts val="0"/>
              </a:spcBef>
              <a:buNone/>
            </a:pPr>
            <a:r>
              <a:rPr lang="en-US" sz="1600" dirty="0">
                <a:latin typeface="Arial" panose="020B0604020202020204" pitchFamily="34" charset="0"/>
                <a:cs typeface="Arial" panose="020B0604020202020204" pitchFamily="34" charset="0"/>
              </a:rPr>
              <a:t>							"Low.2018":"low_2018”</a:t>
            </a:r>
          </a:p>
          <a:p>
            <a:pPr marL="0" indent="0" fontAlgn="base">
              <a:spcBef>
                <a:spcPts val="0"/>
              </a:spcBef>
              <a:buNone/>
            </a:pPr>
            <a:r>
              <a:rPr lang="en-US" sz="1600" dirty="0">
                <a:latin typeface="Arial" panose="020B0604020202020204" pitchFamily="34" charset="0"/>
                <a:cs typeface="Arial" panose="020B0604020202020204" pitchFamily="34" charset="0"/>
              </a:rPr>
              <a:t>							 })</a:t>
            </a:r>
          </a:p>
          <a:p>
            <a:pPr marL="0" indent="0">
              <a:spcBef>
                <a:spcPts val="0"/>
              </a:spcBef>
              <a:buNone/>
            </a:pPr>
            <a:endParaRPr lang="en-US" sz="14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AE064416-8D0D-104C-A53C-A0139A85CA83}"/>
              </a:ext>
            </a:extLst>
          </p:cNvPr>
          <p:cNvSpPr>
            <a:spLocks noGrp="1"/>
          </p:cNvSpPr>
          <p:nvPr>
            <p:ph type="title"/>
          </p:nvPr>
        </p:nvSpPr>
        <p:spPr>
          <a:xfrm>
            <a:off x="1257300" y="280713"/>
            <a:ext cx="6483569" cy="775577"/>
          </a:xfrm>
        </p:spPr>
        <p:txBody>
          <a:bodyPr>
            <a:normAutofit/>
          </a:bodyPr>
          <a:lstStyle/>
          <a:p>
            <a:r>
              <a:rPr lang="en-US" b="1" dirty="0"/>
              <a:t>TRANSFORMATION</a:t>
            </a:r>
          </a:p>
        </p:txBody>
      </p:sp>
    </p:spTree>
    <p:extLst>
      <p:ext uri="{BB962C8B-B14F-4D97-AF65-F5344CB8AC3E}">
        <p14:creationId xmlns:p14="http://schemas.microsoft.com/office/powerpoint/2010/main" val="135083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11681-6BC8-FE43-B106-00AEDE2D9075}"/>
              </a:ext>
            </a:extLst>
          </p:cNvPr>
          <p:cNvSpPr>
            <a:spLocks noGrp="1"/>
          </p:cNvSpPr>
          <p:nvPr>
            <p:ph idx="1"/>
          </p:nvPr>
        </p:nvSpPr>
        <p:spPr>
          <a:xfrm>
            <a:off x="722671" y="1026794"/>
            <a:ext cx="11267767" cy="3441968"/>
          </a:xfrm>
        </p:spPr>
        <p:txBody>
          <a:bodyPr>
            <a:noAutofit/>
          </a:bodyPr>
          <a:lstStyle/>
          <a:p>
            <a:pPr>
              <a:spcBef>
                <a:spcPts val="0"/>
              </a:spcBef>
            </a:pPr>
            <a:r>
              <a:rPr lang="en-US" sz="1600" dirty="0">
                <a:latin typeface="Arial" panose="020B0604020202020204" pitchFamily="34" charset="0"/>
                <a:cs typeface="Arial" panose="020B0604020202020204" pitchFamily="34" charset="0"/>
              </a:rPr>
              <a:t>From the DataFrame ‘</a:t>
            </a:r>
            <a:r>
              <a:rPr lang="en-US" sz="1600" dirty="0" err="1">
                <a:latin typeface="Arial" panose="020B0604020202020204" pitchFamily="34" charset="0"/>
                <a:cs typeface="Arial" panose="020B0604020202020204" pitchFamily="34" charset="0"/>
              </a:rPr>
              <a:t>MinWage_df</a:t>
            </a:r>
            <a:r>
              <a:rPr lang="en-US" sz="1600" dirty="0">
                <a:latin typeface="Arial" panose="020B0604020202020204" pitchFamily="34" charset="0"/>
                <a:cs typeface="Arial" panose="020B0604020202020204" pitchFamily="34" charset="0"/>
              </a:rPr>
              <a:t>’, two Dataframes were made by filtering by the years 2009 and 2010. We selected the rows where ‘Year’ = 2009 because the percent of educational attainment in the ‘</a:t>
            </a:r>
            <a:r>
              <a:rPr lang="en-US" sz="1600" dirty="0" err="1">
                <a:latin typeface="Arial" panose="020B0604020202020204" pitchFamily="34" charset="0"/>
                <a:cs typeface="Arial" panose="020B0604020202020204" pitchFamily="34" charset="0"/>
              </a:rPr>
              <a:t>Metrics_df</a:t>
            </a:r>
            <a:r>
              <a:rPr lang="en-US" sz="1600" dirty="0">
                <a:latin typeface="Arial" panose="020B0604020202020204" pitchFamily="34" charset="0"/>
                <a:cs typeface="Arial" panose="020B0604020202020204" pitchFamily="34" charset="0"/>
              </a:rPr>
              <a:t>’ table was collected during this year. Similarly, we selected the rows where ‘Year’ = 2010 because the percent peace index for each state in the ‘</a:t>
            </a:r>
            <a:r>
              <a:rPr lang="en-US" sz="1600" dirty="0" err="1">
                <a:latin typeface="Arial" panose="020B0604020202020204" pitchFamily="34" charset="0"/>
                <a:cs typeface="Arial" panose="020B0604020202020204" pitchFamily="34" charset="0"/>
              </a:rPr>
              <a:t>Metrics_df</a:t>
            </a:r>
            <a:r>
              <a:rPr lang="en-US" sz="1600" dirty="0">
                <a:latin typeface="Arial" panose="020B0604020202020204" pitchFamily="34" charset="0"/>
                <a:cs typeface="Arial" panose="020B0604020202020204" pitchFamily="34" charset="0"/>
              </a:rPr>
              <a:t>’ table was collected during this year. Each DataFrame was then grouped by state. </a:t>
            </a:r>
          </a:p>
          <a:p>
            <a:pPr marL="0" indent="0">
              <a:spcBef>
                <a:spcPts val="0"/>
              </a:spcBef>
              <a:buNone/>
            </a:pPr>
            <a:endParaRPr lang="en-US" sz="1600" dirty="0">
              <a:latin typeface="Arial" panose="020B0604020202020204" pitchFamily="34" charset="0"/>
              <a:cs typeface="Arial" panose="020B0604020202020204" pitchFamily="34" charset="0"/>
            </a:endParaRPr>
          </a:p>
          <a:p>
            <a:pPr marL="0" indent="0" fontAlgn="base">
              <a:spcBef>
                <a:spcPts val="0"/>
              </a:spcBef>
              <a:buNone/>
            </a:pPr>
            <a:r>
              <a:rPr lang="en-US" sz="1600" dirty="0">
                <a:latin typeface="Arial" panose="020B0604020202020204" pitchFamily="34" charset="0"/>
                <a:cs typeface="Arial" panose="020B0604020202020204" pitchFamily="34" charset="0"/>
              </a:rPr>
              <a:t>		MinWage_2009 = </a:t>
            </a:r>
            <a:r>
              <a:rPr lang="en-US" sz="1600" dirty="0" err="1">
                <a:latin typeface="Arial" panose="020B0604020202020204" pitchFamily="34" charset="0"/>
                <a:cs typeface="Arial" panose="020B0604020202020204" pitchFamily="34" charset="0"/>
              </a:rPr>
              <a:t>MinWage_df_transformed.loc</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MinWage_df_transformed</a:t>
            </a:r>
            <a:r>
              <a:rPr lang="en-US" sz="1600" dirty="0">
                <a:latin typeface="Arial" panose="020B0604020202020204" pitchFamily="34" charset="0"/>
                <a:cs typeface="Arial" panose="020B0604020202020204" pitchFamily="34" charset="0"/>
              </a:rPr>
              <a:t>['year'] == 2009]</a:t>
            </a:r>
          </a:p>
          <a:p>
            <a:pPr marL="0" indent="0" fontAlgn="base">
              <a:spcBef>
                <a:spcPts val="0"/>
              </a:spcBef>
              <a:buNone/>
            </a:pPr>
            <a:r>
              <a:rPr lang="en-US" sz="1600" dirty="0">
                <a:latin typeface="Arial" panose="020B0604020202020204" pitchFamily="34" charset="0"/>
                <a:cs typeface="Arial" panose="020B0604020202020204" pitchFamily="34" charset="0"/>
              </a:rPr>
              <a:t>		MinWage_2009 = MinWage_2009.groupby('state').mean()</a:t>
            </a:r>
          </a:p>
          <a:p>
            <a:pPr marL="0" indent="0" fontAlgn="base">
              <a:spcBef>
                <a:spcPts val="0"/>
              </a:spcBef>
              <a:buNone/>
            </a:pPr>
            <a:r>
              <a:rPr lang="en-US" sz="1600" dirty="0">
                <a:latin typeface="Arial" panose="020B0604020202020204" pitchFamily="34" charset="0"/>
                <a:cs typeface="Arial" panose="020B0604020202020204" pitchFamily="34" charset="0"/>
              </a:rPr>
              <a:t>		MinWage_2009.head()</a:t>
            </a:r>
          </a:p>
          <a:p>
            <a:pPr marL="0" fontAlgn="base">
              <a:spcBef>
                <a:spcPts val="0"/>
              </a:spcBef>
            </a:pPr>
            <a:endParaRPr lang="en-US" sz="1600" dirty="0">
              <a:latin typeface="Arial" panose="020B0604020202020204" pitchFamily="34" charset="0"/>
              <a:cs typeface="Arial" panose="020B0604020202020204" pitchFamily="34" charset="0"/>
            </a:endParaRPr>
          </a:p>
          <a:p>
            <a:pPr marL="0" indent="0" fontAlgn="base">
              <a:spcBef>
                <a:spcPts val="0"/>
              </a:spcBef>
              <a:buNone/>
            </a:pPr>
            <a:r>
              <a:rPr lang="en-US" sz="1600" dirty="0">
                <a:latin typeface="Arial" panose="020B0604020202020204" pitchFamily="34" charset="0"/>
                <a:cs typeface="Arial" panose="020B0604020202020204" pitchFamily="34" charset="0"/>
              </a:rPr>
              <a:t>		MinWage_2010 = </a:t>
            </a:r>
            <a:r>
              <a:rPr lang="en-US" sz="1600" dirty="0" err="1">
                <a:latin typeface="Arial" panose="020B0604020202020204" pitchFamily="34" charset="0"/>
                <a:cs typeface="Arial" panose="020B0604020202020204" pitchFamily="34" charset="0"/>
              </a:rPr>
              <a:t>MinWage_df_transformed.loc</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MinWage_df_transformed</a:t>
            </a:r>
            <a:r>
              <a:rPr lang="en-US" sz="1600" dirty="0">
                <a:latin typeface="Arial" panose="020B0604020202020204" pitchFamily="34" charset="0"/>
                <a:cs typeface="Arial" panose="020B0604020202020204" pitchFamily="34" charset="0"/>
              </a:rPr>
              <a:t>['year'] == 2010]</a:t>
            </a:r>
          </a:p>
          <a:p>
            <a:pPr marL="0" indent="0" fontAlgn="base">
              <a:spcBef>
                <a:spcPts val="0"/>
              </a:spcBef>
              <a:buNone/>
            </a:pPr>
            <a:r>
              <a:rPr lang="en-US" sz="1600" dirty="0">
                <a:latin typeface="Arial" panose="020B0604020202020204" pitchFamily="34" charset="0"/>
                <a:cs typeface="Arial" panose="020B0604020202020204" pitchFamily="34" charset="0"/>
              </a:rPr>
              <a:t>		MinWage_2010 = MinWage_2010.groupby('state').mean()</a:t>
            </a:r>
          </a:p>
          <a:p>
            <a:pPr marL="0" indent="0" fontAlgn="base">
              <a:spcBef>
                <a:spcPts val="0"/>
              </a:spcBef>
              <a:buNone/>
            </a:pPr>
            <a:r>
              <a:rPr lang="en-US" sz="1600" dirty="0">
                <a:latin typeface="Arial" panose="020B0604020202020204" pitchFamily="34" charset="0"/>
                <a:cs typeface="Arial" panose="020B0604020202020204" pitchFamily="34" charset="0"/>
              </a:rPr>
              <a:t>		MinWage_2010.head()</a:t>
            </a:r>
          </a:p>
          <a:p>
            <a:pPr marL="0" fontAlgn="base">
              <a:lnSpc>
                <a:spcPct val="100000"/>
              </a:lnSpc>
              <a:spcBef>
                <a:spcPts val="0"/>
              </a:spcBef>
              <a:spcAft>
                <a:spcPts val="0"/>
              </a:spcAft>
            </a:pPr>
            <a:endParaRPr lang="en-US" sz="1400" dirty="0">
              <a:latin typeface="Arial" panose="020B0604020202020204" pitchFamily="34" charset="0"/>
              <a:cs typeface="Arial" panose="020B0604020202020204" pitchFamily="34" charset="0"/>
            </a:endParaRPr>
          </a:p>
          <a:p>
            <a:pPr marL="0" indent="0" fontAlgn="base">
              <a:lnSpc>
                <a:spcPct val="100000"/>
              </a:lnSpc>
              <a:spcBef>
                <a:spcPts val="0"/>
              </a:spcBef>
              <a:spcAft>
                <a:spcPts val="0"/>
              </a:spcAft>
              <a:buNone/>
            </a:pPr>
            <a:endParaRPr lang="en-US" sz="1400" dirty="0">
              <a:latin typeface="Arial" panose="020B0604020202020204" pitchFamily="34" charset="0"/>
              <a:cs typeface="Arial" panose="020B0604020202020204" pitchFamily="34" charset="0"/>
            </a:endParaRPr>
          </a:p>
          <a:p>
            <a:pPr marL="0" indent="0">
              <a:spcBef>
                <a:spcPts val="0"/>
              </a:spcBef>
              <a:buNone/>
            </a:pPr>
            <a:endParaRPr lang="en-US" sz="14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AE064416-8D0D-104C-A53C-A0139A85CA83}"/>
              </a:ext>
            </a:extLst>
          </p:cNvPr>
          <p:cNvSpPr>
            <a:spLocks noGrp="1"/>
          </p:cNvSpPr>
          <p:nvPr>
            <p:ph type="title"/>
          </p:nvPr>
        </p:nvSpPr>
        <p:spPr>
          <a:xfrm>
            <a:off x="1257300" y="280713"/>
            <a:ext cx="6483569" cy="775577"/>
          </a:xfrm>
        </p:spPr>
        <p:txBody>
          <a:bodyPr>
            <a:normAutofit/>
          </a:bodyPr>
          <a:lstStyle/>
          <a:p>
            <a:r>
              <a:rPr lang="en-US" b="1" dirty="0"/>
              <a:t>TRANSFORMATION</a:t>
            </a:r>
          </a:p>
        </p:txBody>
      </p:sp>
      <p:pic>
        <p:nvPicPr>
          <p:cNvPr id="2" name="Picture 1">
            <a:extLst>
              <a:ext uri="{FF2B5EF4-FFF2-40B4-BE49-F238E27FC236}">
                <a16:creationId xmlns:a16="http://schemas.microsoft.com/office/drawing/2014/main" id="{E1CBE7D8-6313-104B-8DD2-8F36A4B3CE9D}"/>
              </a:ext>
            </a:extLst>
          </p:cNvPr>
          <p:cNvPicPr>
            <a:picLocks noChangeAspect="1"/>
          </p:cNvPicPr>
          <p:nvPr/>
        </p:nvPicPr>
        <p:blipFill>
          <a:blip r:embed="rId2"/>
          <a:stretch>
            <a:fillRect/>
          </a:stretch>
        </p:blipFill>
        <p:spPr>
          <a:xfrm>
            <a:off x="1789470" y="4427387"/>
            <a:ext cx="4567084" cy="2149900"/>
          </a:xfrm>
          <a:prstGeom prst="rect">
            <a:avLst/>
          </a:prstGeom>
          <a:ln w="12700">
            <a:solidFill>
              <a:schemeClr val="tx1"/>
            </a:solidFill>
          </a:ln>
        </p:spPr>
      </p:pic>
      <p:pic>
        <p:nvPicPr>
          <p:cNvPr id="4" name="Picture 3">
            <a:extLst>
              <a:ext uri="{FF2B5EF4-FFF2-40B4-BE49-F238E27FC236}">
                <a16:creationId xmlns:a16="http://schemas.microsoft.com/office/drawing/2014/main" id="{15890AB3-2F10-6F49-98F9-BCF2B1BDFCA8}"/>
              </a:ext>
            </a:extLst>
          </p:cNvPr>
          <p:cNvPicPr>
            <a:picLocks noChangeAspect="1"/>
          </p:cNvPicPr>
          <p:nvPr/>
        </p:nvPicPr>
        <p:blipFill>
          <a:blip r:embed="rId3"/>
          <a:stretch>
            <a:fillRect/>
          </a:stretch>
        </p:blipFill>
        <p:spPr>
          <a:xfrm>
            <a:off x="6725263" y="4427387"/>
            <a:ext cx="4487606" cy="2146246"/>
          </a:xfrm>
          <a:prstGeom prst="rect">
            <a:avLst/>
          </a:prstGeom>
          <a:ln w="12700">
            <a:solidFill>
              <a:schemeClr val="tx1"/>
            </a:solidFill>
          </a:ln>
        </p:spPr>
      </p:pic>
    </p:spTree>
    <p:extLst>
      <p:ext uri="{BB962C8B-B14F-4D97-AF65-F5344CB8AC3E}">
        <p14:creationId xmlns:p14="http://schemas.microsoft.com/office/powerpoint/2010/main" val="198499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064416-8D0D-104C-A53C-A0139A85CA83}"/>
              </a:ext>
            </a:extLst>
          </p:cNvPr>
          <p:cNvSpPr>
            <a:spLocks noGrp="1"/>
          </p:cNvSpPr>
          <p:nvPr>
            <p:ph type="title"/>
          </p:nvPr>
        </p:nvSpPr>
        <p:spPr>
          <a:xfrm>
            <a:off x="1485900" y="430485"/>
            <a:ext cx="6443663" cy="1215534"/>
          </a:xfrm>
        </p:spPr>
        <p:txBody>
          <a:bodyPr>
            <a:normAutofit/>
          </a:bodyPr>
          <a:lstStyle/>
          <a:p>
            <a:r>
              <a:rPr lang="en-US" b="1" dirty="0"/>
              <a:t>TRANSFORMATION</a:t>
            </a:r>
          </a:p>
        </p:txBody>
      </p:sp>
      <p:sp>
        <p:nvSpPr>
          <p:cNvPr id="4" name="Content Placeholder 3">
            <a:extLst>
              <a:ext uri="{FF2B5EF4-FFF2-40B4-BE49-F238E27FC236}">
                <a16:creationId xmlns:a16="http://schemas.microsoft.com/office/drawing/2014/main" id="{DFCFD64E-2121-6748-830A-5B0A41E1EAA6}"/>
              </a:ext>
            </a:extLst>
          </p:cNvPr>
          <p:cNvSpPr>
            <a:spLocks noGrp="1"/>
          </p:cNvSpPr>
          <p:nvPr>
            <p:ph idx="1"/>
          </p:nvPr>
        </p:nvSpPr>
        <p:spPr>
          <a:xfrm>
            <a:off x="1118937" y="1732547"/>
            <a:ext cx="10359190" cy="4909553"/>
          </a:xfrm>
        </p:spPr>
        <p:txBody>
          <a:bodyPr>
            <a:normAutofit/>
          </a:bodyPr>
          <a:lstStyle/>
          <a:p>
            <a:pPr>
              <a:lnSpc>
                <a:spcPct val="100000"/>
              </a:lnSpc>
              <a:spcBef>
                <a:spcPts val="0"/>
              </a:spcBef>
              <a:spcAft>
                <a:spcPts val="0"/>
              </a:spcAft>
            </a:pPr>
            <a:r>
              <a:rPr lang="en-US" sz="1800" dirty="0">
                <a:latin typeface="Arial" panose="020B0604020202020204" pitchFamily="34" charset="0"/>
                <a:cs typeface="Arial" panose="020B0604020202020204" pitchFamily="34" charset="0"/>
              </a:rPr>
              <a:t>The metrics dataset contains the following columns 1. state, 2. percentage of educational attainment, which displays the number of of individuals that have earned a bachelor's degree or higher during 2009, 3. percent peace index, which is measured based on homicide, violent crime, policing, incarceration and availability of small arms rates; data was converted to percentages and the higher the % the "more peaceful" the state, 4. above poverty rate, or the number of households living above poverty level, converted into %, and 5. percent non-religious is the % of individuals that do not identify as "highly religious.”</a:t>
            </a:r>
          </a:p>
          <a:p>
            <a:pPr marL="0" indent="0">
              <a:lnSpc>
                <a:spcPct val="100000"/>
              </a:lnSpc>
              <a:spcBef>
                <a:spcPts val="0"/>
              </a:spcBef>
              <a:spcAft>
                <a:spcPts val="0"/>
              </a:spcAft>
              <a:buNone/>
            </a:pPr>
            <a:endParaRPr lang="en-US" sz="1800" dirty="0">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endParaRPr lang="en-US" sz="1800" dirty="0">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endParaRPr lang="en-US" sz="1800" dirty="0">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endParaRPr lang="en-US" sz="1800" dirty="0">
              <a:latin typeface="Arial" panose="020B0604020202020204" pitchFamily="34" charset="0"/>
              <a:cs typeface="Arial" panose="020B0604020202020204" pitchFamily="34" charset="0"/>
            </a:endParaRPr>
          </a:p>
          <a:p>
            <a:pPr>
              <a:lnSpc>
                <a:spcPct val="100000"/>
              </a:lnSpc>
              <a:spcBef>
                <a:spcPts val="0"/>
              </a:spcBef>
              <a:spcAft>
                <a:spcPts val="0"/>
              </a:spcAft>
            </a:pPr>
            <a:r>
              <a:rPr lang="en-US" sz="1800" dirty="0">
                <a:latin typeface="Arial" panose="020B0604020202020204" pitchFamily="34" charset="0"/>
                <a:cs typeface="Arial" panose="020B0604020202020204" pitchFamily="34" charset="0"/>
              </a:rPr>
              <a:t>For our first DataFrame, we extracted the percentage of educational attainment in 2009 and state columns. For our second DataFrame, we extracted  the percent peace index in 2010 and state columns. The ‘sate’ column was set as the index, allowing all tables to be joined by this column. </a:t>
            </a:r>
          </a:p>
          <a:p>
            <a:pPr marL="0" indent="0">
              <a:lnSpc>
                <a:spcPct val="120000"/>
              </a:lnSpc>
              <a:spcBef>
                <a:spcPts val="0"/>
              </a:spcBef>
              <a:spcAft>
                <a:spcPts val="0"/>
              </a:spcAft>
              <a:buNone/>
            </a:pPr>
            <a:endParaRPr lang="en-US" dirty="0"/>
          </a:p>
        </p:txBody>
      </p:sp>
    </p:spTree>
    <p:extLst>
      <p:ext uri="{BB962C8B-B14F-4D97-AF65-F5344CB8AC3E}">
        <p14:creationId xmlns:p14="http://schemas.microsoft.com/office/powerpoint/2010/main" val="313197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064416-8D0D-104C-A53C-A0139A85CA83}"/>
              </a:ext>
            </a:extLst>
          </p:cNvPr>
          <p:cNvSpPr>
            <a:spLocks noGrp="1"/>
          </p:cNvSpPr>
          <p:nvPr>
            <p:ph type="title"/>
          </p:nvPr>
        </p:nvSpPr>
        <p:spPr>
          <a:xfrm>
            <a:off x="1485900" y="430485"/>
            <a:ext cx="6443663" cy="1215534"/>
          </a:xfrm>
        </p:spPr>
        <p:txBody>
          <a:bodyPr>
            <a:normAutofit/>
          </a:bodyPr>
          <a:lstStyle/>
          <a:p>
            <a:r>
              <a:rPr lang="en-US" b="1" dirty="0"/>
              <a:t>TRANSFORMATION</a:t>
            </a:r>
          </a:p>
        </p:txBody>
      </p:sp>
      <p:sp>
        <p:nvSpPr>
          <p:cNvPr id="4" name="Content Placeholder 3">
            <a:extLst>
              <a:ext uri="{FF2B5EF4-FFF2-40B4-BE49-F238E27FC236}">
                <a16:creationId xmlns:a16="http://schemas.microsoft.com/office/drawing/2014/main" id="{DFCFD64E-2121-6748-830A-5B0A41E1EAA6}"/>
              </a:ext>
            </a:extLst>
          </p:cNvPr>
          <p:cNvSpPr>
            <a:spLocks noGrp="1"/>
          </p:cNvSpPr>
          <p:nvPr>
            <p:ph idx="1"/>
          </p:nvPr>
        </p:nvSpPr>
        <p:spPr>
          <a:xfrm>
            <a:off x="1297781" y="1364900"/>
            <a:ext cx="6819899" cy="5195615"/>
          </a:xfrm>
        </p:spPr>
        <p:txBody>
          <a:bodyPr>
            <a:normAutofit fontScale="77500" lnSpcReduction="20000"/>
          </a:bodyPr>
          <a:lstStyle/>
          <a:p>
            <a:pPr marL="0" indent="0">
              <a:lnSpc>
                <a:spcPct val="100000"/>
              </a:lnSpc>
              <a:spcBef>
                <a:spcPts val="0"/>
              </a:spcBef>
              <a:spcAft>
                <a:spcPts val="0"/>
              </a:spcAft>
              <a:buNone/>
            </a:pPr>
            <a:r>
              <a:rPr lang="en-US" sz="2100" dirty="0" err="1">
                <a:latin typeface="Arial" panose="020B0604020202020204" pitchFamily="34" charset="0"/>
                <a:cs typeface="Arial" panose="020B0604020202020204" pitchFamily="34" charset="0"/>
              </a:rPr>
              <a:t>MetricsEdu_cols</a:t>
            </a:r>
            <a:r>
              <a:rPr lang="en-US" sz="2100" dirty="0">
                <a:latin typeface="Arial" panose="020B0604020202020204" pitchFamily="34" charset="0"/>
                <a:cs typeface="Arial" panose="020B0604020202020204" pitchFamily="34" charset="0"/>
              </a:rPr>
              <a:t> = ["State", "Percent Educational Attainment"]</a:t>
            </a:r>
          </a:p>
          <a:p>
            <a:pPr marL="0" indent="0">
              <a:lnSpc>
                <a:spcPct val="100000"/>
              </a:lnSpc>
              <a:spcBef>
                <a:spcPts val="0"/>
              </a:spcBef>
              <a:spcAft>
                <a:spcPts val="0"/>
              </a:spcAft>
              <a:buNone/>
            </a:pPr>
            <a:r>
              <a:rPr lang="en-US" sz="2100" dirty="0" err="1">
                <a:latin typeface="Arial" panose="020B0604020202020204" pitchFamily="34" charset="0"/>
                <a:cs typeface="Arial" panose="020B0604020202020204" pitchFamily="34" charset="0"/>
              </a:rPr>
              <a:t>MetricsEdu_df</a:t>
            </a:r>
            <a:r>
              <a:rPr lang="en-US" sz="2100" dirty="0">
                <a:latin typeface="Arial" panose="020B0604020202020204" pitchFamily="34" charset="0"/>
                <a:cs typeface="Arial" panose="020B0604020202020204" pitchFamily="34" charset="0"/>
              </a:rPr>
              <a:t> = </a:t>
            </a:r>
            <a:r>
              <a:rPr lang="en-US" sz="2100" dirty="0" err="1">
                <a:latin typeface="Arial" panose="020B0604020202020204" pitchFamily="34" charset="0"/>
                <a:cs typeface="Arial" panose="020B0604020202020204" pitchFamily="34" charset="0"/>
              </a:rPr>
              <a:t>Metrics_df</a:t>
            </a:r>
            <a:r>
              <a:rPr lang="en-US" sz="2100" dirty="0">
                <a:latin typeface="Arial" panose="020B0604020202020204" pitchFamily="34" charset="0"/>
                <a:cs typeface="Arial" panose="020B0604020202020204" pitchFamily="34" charset="0"/>
              </a:rPr>
              <a:t>[</a:t>
            </a:r>
            <a:r>
              <a:rPr lang="en-US" sz="2100" dirty="0" err="1">
                <a:latin typeface="Arial" panose="020B0604020202020204" pitchFamily="34" charset="0"/>
                <a:cs typeface="Arial" panose="020B0604020202020204" pitchFamily="34" charset="0"/>
              </a:rPr>
              <a:t>MetricsEdu_cols</a:t>
            </a:r>
            <a:r>
              <a:rPr lang="en-US" sz="2100" dirty="0">
                <a:latin typeface="Arial" panose="020B0604020202020204" pitchFamily="34" charset="0"/>
                <a:cs typeface="Arial" panose="020B0604020202020204" pitchFamily="34" charset="0"/>
              </a:rPr>
              <a:t>].copy()</a:t>
            </a:r>
          </a:p>
          <a:p>
            <a:pPr marL="0" indent="0">
              <a:lnSpc>
                <a:spcPct val="100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r>
              <a:rPr lang="en-US" sz="2100" dirty="0" err="1">
                <a:latin typeface="Arial" panose="020B0604020202020204" pitchFamily="34" charset="0"/>
                <a:cs typeface="Arial" panose="020B0604020202020204" pitchFamily="34" charset="0"/>
              </a:rPr>
              <a:t>MetricsEdu_df</a:t>
            </a:r>
            <a:r>
              <a:rPr lang="en-US" sz="2100" dirty="0">
                <a:latin typeface="Arial" panose="020B0604020202020204" pitchFamily="34" charset="0"/>
                <a:cs typeface="Arial" panose="020B0604020202020204" pitchFamily="34" charset="0"/>
              </a:rPr>
              <a:t> = </a:t>
            </a:r>
            <a:r>
              <a:rPr lang="en-US" sz="2100" dirty="0" err="1">
                <a:latin typeface="Arial" panose="020B0604020202020204" pitchFamily="34" charset="0"/>
                <a:cs typeface="Arial" panose="020B0604020202020204" pitchFamily="34" charset="0"/>
              </a:rPr>
              <a:t>MetricsEdu_df.rename</a:t>
            </a:r>
            <a:r>
              <a:rPr lang="en-US" sz="2100" dirty="0">
                <a:latin typeface="Arial" panose="020B0604020202020204" pitchFamily="34" charset="0"/>
                <a:cs typeface="Arial" panose="020B0604020202020204" pitchFamily="34" charset="0"/>
              </a:rPr>
              <a:t>(columns={"</a:t>
            </a:r>
            <a:r>
              <a:rPr lang="en-US" sz="2100" dirty="0" err="1">
                <a:latin typeface="Arial" panose="020B0604020202020204" pitchFamily="34" charset="0"/>
                <a:cs typeface="Arial" panose="020B0604020202020204" pitchFamily="34" charset="0"/>
              </a:rPr>
              <a:t>State":"state</a:t>
            </a:r>
            <a:r>
              <a:rPr lang="en-US" sz="2100" dirty="0">
                <a:latin typeface="Arial" panose="020B0604020202020204" pitchFamily="34" charset="0"/>
                <a:cs typeface="Arial" panose="020B0604020202020204" pitchFamily="34" charset="0"/>
              </a:rPr>
              <a:t>",</a:t>
            </a:r>
          </a:p>
          <a:p>
            <a:pPr marL="0" indent="0">
              <a:lnSpc>
                <a:spcPct val="100000"/>
              </a:lnSpc>
              <a:spcBef>
                <a:spcPts val="0"/>
              </a:spcBef>
              <a:spcAft>
                <a:spcPts val="0"/>
              </a:spcAft>
              <a:buNone/>
            </a:pPr>
            <a:r>
              <a:rPr lang="en-US" sz="2100" dirty="0">
                <a:latin typeface="Arial" panose="020B0604020202020204" pitchFamily="34" charset="0"/>
                <a:cs typeface="Arial" panose="020B0604020202020204" pitchFamily="34" charset="0"/>
              </a:rPr>
              <a:t>                 "Percent Educational Attainment": "</a:t>
            </a:r>
            <a:r>
              <a:rPr lang="en-US" sz="2100" dirty="0" err="1">
                <a:latin typeface="Arial" panose="020B0604020202020204" pitchFamily="34" charset="0"/>
                <a:cs typeface="Arial" panose="020B0604020202020204" pitchFamily="34" charset="0"/>
              </a:rPr>
              <a:t>education_percent</a:t>
            </a:r>
            <a:r>
              <a:rPr lang="en-US" sz="2100" dirty="0">
                <a:latin typeface="Arial" panose="020B0604020202020204" pitchFamily="34" charset="0"/>
                <a:cs typeface="Arial" panose="020B0604020202020204" pitchFamily="34" charset="0"/>
              </a:rPr>
              <a:t>"</a:t>
            </a:r>
          </a:p>
          <a:p>
            <a:pPr marL="0" indent="0">
              <a:lnSpc>
                <a:spcPct val="100000"/>
              </a:lnSpc>
              <a:spcBef>
                <a:spcPts val="0"/>
              </a:spcBef>
              <a:spcAft>
                <a:spcPts val="0"/>
              </a:spcAft>
              <a:buNone/>
            </a:pPr>
            <a:r>
              <a:rPr lang="en-US" sz="2100" dirty="0">
                <a:latin typeface="Arial" panose="020B0604020202020204" pitchFamily="34" charset="0"/>
                <a:cs typeface="Arial" panose="020B0604020202020204" pitchFamily="34" charset="0"/>
              </a:rPr>
              <a:t>                                                              })</a:t>
            </a:r>
          </a:p>
          <a:p>
            <a:pPr marL="0" indent="0">
              <a:lnSpc>
                <a:spcPct val="100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r>
              <a:rPr lang="en-US" sz="2100" dirty="0" err="1">
                <a:latin typeface="Arial" panose="020B0604020202020204" pitchFamily="34" charset="0"/>
                <a:cs typeface="Arial" panose="020B0604020202020204" pitchFamily="34" charset="0"/>
              </a:rPr>
              <a:t>MetricsEdu_df</a:t>
            </a:r>
            <a:r>
              <a:rPr lang="en-US" sz="2100" dirty="0">
                <a:latin typeface="Arial" panose="020B0604020202020204" pitchFamily="34" charset="0"/>
                <a:cs typeface="Arial" panose="020B0604020202020204" pitchFamily="34" charset="0"/>
              </a:rPr>
              <a:t> = </a:t>
            </a:r>
            <a:r>
              <a:rPr lang="en-US" sz="2100" dirty="0" err="1">
                <a:latin typeface="Arial" panose="020B0604020202020204" pitchFamily="34" charset="0"/>
                <a:cs typeface="Arial" panose="020B0604020202020204" pitchFamily="34" charset="0"/>
              </a:rPr>
              <a:t>MetricsEdu_df.set_index</a:t>
            </a:r>
            <a:r>
              <a:rPr lang="en-US" sz="2100" dirty="0">
                <a:latin typeface="Arial" panose="020B0604020202020204" pitchFamily="34" charset="0"/>
                <a:cs typeface="Arial" panose="020B0604020202020204" pitchFamily="34" charset="0"/>
              </a:rPr>
              <a:t>('state')</a:t>
            </a:r>
          </a:p>
          <a:p>
            <a:pPr marL="0" indent="0">
              <a:lnSpc>
                <a:spcPct val="100000"/>
              </a:lnSpc>
              <a:spcBef>
                <a:spcPts val="0"/>
              </a:spcBef>
              <a:spcAft>
                <a:spcPts val="0"/>
              </a:spcAft>
              <a:buNone/>
            </a:pPr>
            <a:r>
              <a:rPr lang="en-US" sz="2100" dirty="0" err="1">
                <a:latin typeface="Arial" panose="020B0604020202020204" pitchFamily="34" charset="0"/>
                <a:cs typeface="Arial" panose="020B0604020202020204" pitchFamily="34" charset="0"/>
              </a:rPr>
              <a:t>MetricsEdu_df.head</a:t>
            </a:r>
            <a:r>
              <a:rPr lang="en-US" sz="2100" dirty="0">
                <a:latin typeface="Arial" panose="020B0604020202020204" pitchFamily="34" charset="0"/>
                <a:cs typeface="Arial" panose="020B0604020202020204" pitchFamily="34" charset="0"/>
              </a:rPr>
              <a:t>()</a:t>
            </a:r>
          </a:p>
          <a:p>
            <a:pPr marL="0" indent="0">
              <a:lnSpc>
                <a:spcPct val="100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r>
              <a:rPr lang="en-US" sz="2100" dirty="0" err="1">
                <a:latin typeface="Arial" panose="020B0604020202020204" pitchFamily="34" charset="0"/>
                <a:cs typeface="Arial" panose="020B0604020202020204" pitchFamily="34" charset="0"/>
              </a:rPr>
              <a:t>MetricsPeace_cols</a:t>
            </a:r>
            <a:r>
              <a:rPr lang="en-US" sz="2100" dirty="0">
                <a:latin typeface="Arial" panose="020B0604020202020204" pitchFamily="34" charset="0"/>
                <a:cs typeface="Arial" panose="020B0604020202020204" pitchFamily="34" charset="0"/>
              </a:rPr>
              <a:t> = ["State", "Percent Peace Index"]</a:t>
            </a:r>
          </a:p>
          <a:p>
            <a:pPr marL="0" indent="0">
              <a:lnSpc>
                <a:spcPct val="100000"/>
              </a:lnSpc>
              <a:spcBef>
                <a:spcPts val="0"/>
              </a:spcBef>
              <a:spcAft>
                <a:spcPts val="0"/>
              </a:spcAft>
              <a:buNone/>
            </a:pPr>
            <a:r>
              <a:rPr lang="en-US" sz="2100" dirty="0" err="1">
                <a:latin typeface="Arial" panose="020B0604020202020204" pitchFamily="34" charset="0"/>
                <a:cs typeface="Arial" panose="020B0604020202020204" pitchFamily="34" charset="0"/>
              </a:rPr>
              <a:t>MetricsPeace_df</a:t>
            </a:r>
            <a:r>
              <a:rPr lang="en-US" sz="2100" dirty="0">
                <a:latin typeface="Arial" panose="020B0604020202020204" pitchFamily="34" charset="0"/>
                <a:cs typeface="Arial" panose="020B0604020202020204" pitchFamily="34" charset="0"/>
              </a:rPr>
              <a:t> = </a:t>
            </a:r>
            <a:r>
              <a:rPr lang="en-US" sz="2100" dirty="0" err="1">
                <a:latin typeface="Arial" panose="020B0604020202020204" pitchFamily="34" charset="0"/>
                <a:cs typeface="Arial" panose="020B0604020202020204" pitchFamily="34" charset="0"/>
              </a:rPr>
              <a:t>Metrics_df</a:t>
            </a:r>
            <a:r>
              <a:rPr lang="en-US" sz="2100" dirty="0">
                <a:latin typeface="Arial" panose="020B0604020202020204" pitchFamily="34" charset="0"/>
                <a:cs typeface="Arial" panose="020B0604020202020204" pitchFamily="34" charset="0"/>
              </a:rPr>
              <a:t>[</a:t>
            </a:r>
            <a:r>
              <a:rPr lang="en-US" sz="2100" dirty="0" err="1">
                <a:latin typeface="Arial" panose="020B0604020202020204" pitchFamily="34" charset="0"/>
                <a:cs typeface="Arial" panose="020B0604020202020204" pitchFamily="34" charset="0"/>
              </a:rPr>
              <a:t>MetricsPeace_cols</a:t>
            </a:r>
            <a:r>
              <a:rPr lang="en-US" sz="2100" dirty="0">
                <a:latin typeface="Arial" panose="020B0604020202020204" pitchFamily="34" charset="0"/>
                <a:cs typeface="Arial" panose="020B0604020202020204" pitchFamily="34" charset="0"/>
              </a:rPr>
              <a:t>].copy()</a:t>
            </a:r>
          </a:p>
          <a:p>
            <a:pPr marL="0" indent="0">
              <a:lnSpc>
                <a:spcPct val="100000"/>
              </a:lnSpc>
              <a:spcBef>
                <a:spcPts val="0"/>
              </a:spcBef>
              <a:spcAft>
                <a:spcPts val="0"/>
              </a:spcAft>
              <a:buNone/>
            </a:pPr>
            <a:endParaRPr lang="en-US" sz="2100" dirty="0">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r>
              <a:rPr lang="en-US" sz="2100" dirty="0" err="1">
                <a:latin typeface="Arial" panose="020B0604020202020204" pitchFamily="34" charset="0"/>
                <a:cs typeface="Arial" panose="020B0604020202020204" pitchFamily="34" charset="0"/>
              </a:rPr>
              <a:t>MetricsPeace_df</a:t>
            </a:r>
            <a:r>
              <a:rPr lang="en-US" sz="2100" dirty="0">
                <a:latin typeface="Arial" panose="020B0604020202020204" pitchFamily="34" charset="0"/>
                <a:cs typeface="Arial" panose="020B0604020202020204" pitchFamily="34" charset="0"/>
              </a:rPr>
              <a:t> = </a:t>
            </a:r>
            <a:r>
              <a:rPr lang="en-US" sz="2100" dirty="0" err="1">
                <a:latin typeface="Arial" panose="020B0604020202020204" pitchFamily="34" charset="0"/>
                <a:cs typeface="Arial" panose="020B0604020202020204" pitchFamily="34" charset="0"/>
              </a:rPr>
              <a:t>MetricsPeace_df.rename</a:t>
            </a:r>
            <a:r>
              <a:rPr lang="en-US" sz="2100" dirty="0">
                <a:latin typeface="Arial" panose="020B0604020202020204" pitchFamily="34" charset="0"/>
                <a:cs typeface="Arial" panose="020B0604020202020204" pitchFamily="34" charset="0"/>
              </a:rPr>
              <a:t>(columns={"State": "state",</a:t>
            </a:r>
          </a:p>
          <a:p>
            <a:pPr marL="0" indent="0">
              <a:lnSpc>
                <a:spcPct val="100000"/>
              </a:lnSpc>
              <a:spcBef>
                <a:spcPts val="0"/>
              </a:spcBef>
              <a:spcAft>
                <a:spcPts val="0"/>
              </a:spcAft>
              <a:buNone/>
            </a:pPr>
            <a:r>
              <a:rPr lang="en-US" sz="2100" dirty="0">
                <a:latin typeface="Arial" panose="020B0604020202020204" pitchFamily="34" charset="0"/>
                <a:cs typeface="Arial" panose="020B0604020202020204" pitchFamily="34" charset="0"/>
              </a:rPr>
              <a:t>			"Percent Peace Index": "</a:t>
            </a:r>
            <a:r>
              <a:rPr lang="en-US" sz="2100" dirty="0" err="1">
                <a:latin typeface="Arial" panose="020B0604020202020204" pitchFamily="34" charset="0"/>
                <a:cs typeface="Arial" panose="020B0604020202020204" pitchFamily="34" charset="0"/>
              </a:rPr>
              <a:t>peace_percent</a:t>
            </a:r>
            <a:r>
              <a:rPr lang="en-US" sz="2100" dirty="0">
                <a:latin typeface="Arial" panose="020B0604020202020204" pitchFamily="34" charset="0"/>
                <a:cs typeface="Arial" panose="020B0604020202020204" pitchFamily="34" charset="0"/>
              </a:rPr>
              <a:t>"</a:t>
            </a:r>
          </a:p>
          <a:p>
            <a:pPr marL="0" indent="0">
              <a:lnSpc>
                <a:spcPct val="100000"/>
              </a:lnSpc>
              <a:spcBef>
                <a:spcPts val="0"/>
              </a:spcBef>
              <a:spcAft>
                <a:spcPts val="0"/>
              </a:spcAft>
              <a:buNone/>
            </a:pPr>
            <a:r>
              <a:rPr lang="en-US" sz="2100" dirty="0">
                <a:latin typeface="Arial" panose="020B0604020202020204" pitchFamily="34" charset="0"/>
                <a:cs typeface="Arial" panose="020B0604020202020204" pitchFamily="34" charset="0"/>
              </a:rPr>
              <a:t>				})</a:t>
            </a:r>
          </a:p>
          <a:p>
            <a:pPr marL="0" indent="0">
              <a:lnSpc>
                <a:spcPct val="100000"/>
              </a:lnSpc>
              <a:spcBef>
                <a:spcPts val="0"/>
              </a:spcBef>
              <a:spcAft>
                <a:spcPts val="0"/>
              </a:spcAft>
              <a:buNone/>
            </a:pPr>
            <a:r>
              <a:rPr lang="en-US" sz="2100" dirty="0">
                <a:latin typeface="Arial" panose="020B0604020202020204" pitchFamily="34" charset="0"/>
                <a:cs typeface="Arial" panose="020B0604020202020204" pitchFamily="34" charset="0"/>
              </a:rPr>
              <a:t>	</a:t>
            </a:r>
          </a:p>
          <a:p>
            <a:pPr marL="0" indent="0">
              <a:lnSpc>
                <a:spcPct val="100000"/>
              </a:lnSpc>
              <a:spcBef>
                <a:spcPts val="0"/>
              </a:spcBef>
              <a:spcAft>
                <a:spcPts val="0"/>
              </a:spcAft>
              <a:buNone/>
            </a:pPr>
            <a:r>
              <a:rPr lang="en-US" sz="2100" dirty="0" err="1">
                <a:latin typeface="Arial" panose="020B0604020202020204" pitchFamily="34" charset="0"/>
                <a:cs typeface="Arial" panose="020B0604020202020204" pitchFamily="34" charset="0"/>
              </a:rPr>
              <a:t>MetricsPeace_df</a:t>
            </a:r>
            <a:r>
              <a:rPr lang="en-US" sz="2100" dirty="0">
                <a:latin typeface="Arial" panose="020B0604020202020204" pitchFamily="34" charset="0"/>
                <a:cs typeface="Arial" panose="020B0604020202020204" pitchFamily="34" charset="0"/>
              </a:rPr>
              <a:t> = </a:t>
            </a:r>
            <a:r>
              <a:rPr lang="en-US" sz="2100" dirty="0" err="1">
                <a:latin typeface="Arial" panose="020B0604020202020204" pitchFamily="34" charset="0"/>
                <a:cs typeface="Arial" panose="020B0604020202020204" pitchFamily="34" charset="0"/>
              </a:rPr>
              <a:t>MetricsPeace_df.set_index</a:t>
            </a:r>
            <a:r>
              <a:rPr lang="en-US" sz="2100" dirty="0">
                <a:latin typeface="Arial" panose="020B0604020202020204" pitchFamily="34" charset="0"/>
                <a:cs typeface="Arial" panose="020B0604020202020204" pitchFamily="34" charset="0"/>
              </a:rPr>
              <a:t>('state’)</a:t>
            </a:r>
          </a:p>
          <a:p>
            <a:pPr marL="0" indent="0">
              <a:lnSpc>
                <a:spcPct val="100000"/>
              </a:lnSpc>
              <a:spcBef>
                <a:spcPts val="0"/>
              </a:spcBef>
              <a:spcAft>
                <a:spcPts val="0"/>
              </a:spcAft>
              <a:buNone/>
            </a:pPr>
            <a:r>
              <a:rPr lang="en-US" sz="2100" dirty="0" err="1">
                <a:latin typeface="Arial" panose="020B0604020202020204" pitchFamily="34" charset="0"/>
                <a:cs typeface="Arial" panose="020B0604020202020204" pitchFamily="34" charset="0"/>
              </a:rPr>
              <a:t>MetricsPeace_df.head</a:t>
            </a:r>
            <a:r>
              <a:rPr lang="en-US" sz="2100" dirty="0">
                <a:latin typeface="Arial" panose="020B0604020202020204" pitchFamily="34" charset="0"/>
                <a:cs typeface="Arial" panose="020B0604020202020204" pitchFamily="34" charset="0"/>
              </a:rPr>
              <a:t>()</a:t>
            </a:r>
          </a:p>
          <a:p>
            <a:pPr marL="0" indent="0">
              <a:lnSpc>
                <a:spcPct val="120000"/>
              </a:lnSpc>
              <a:spcBef>
                <a:spcPts val="0"/>
              </a:spcBef>
              <a:spcAft>
                <a:spcPts val="0"/>
              </a:spcAft>
              <a:buNone/>
            </a:pPr>
            <a:endParaRPr lang="en-US" dirty="0"/>
          </a:p>
        </p:txBody>
      </p:sp>
      <p:pic>
        <p:nvPicPr>
          <p:cNvPr id="2" name="Picture 1">
            <a:extLst>
              <a:ext uri="{FF2B5EF4-FFF2-40B4-BE49-F238E27FC236}">
                <a16:creationId xmlns:a16="http://schemas.microsoft.com/office/drawing/2014/main" id="{9B02DAD5-9F1C-BF4A-8C98-33191372E173}"/>
              </a:ext>
            </a:extLst>
          </p:cNvPr>
          <p:cNvPicPr>
            <a:picLocks noChangeAspect="1"/>
          </p:cNvPicPr>
          <p:nvPr/>
        </p:nvPicPr>
        <p:blipFill>
          <a:blip r:embed="rId2"/>
          <a:stretch>
            <a:fillRect/>
          </a:stretch>
        </p:blipFill>
        <p:spPr>
          <a:xfrm>
            <a:off x="8586064" y="3804388"/>
            <a:ext cx="2704236" cy="2540000"/>
          </a:xfrm>
          <a:prstGeom prst="rect">
            <a:avLst/>
          </a:prstGeom>
          <a:ln w="12700">
            <a:solidFill>
              <a:schemeClr val="tx1"/>
            </a:solidFill>
          </a:ln>
        </p:spPr>
      </p:pic>
      <p:pic>
        <p:nvPicPr>
          <p:cNvPr id="3" name="Picture 2">
            <a:extLst>
              <a:ext uri="{FF2B5EF4-FFF2-40B4-BE49-F238E27FC236}">
                <a16:creationId xmlns:a16="http://schemas.microsoft.com/office/drawing/2014/main" id="{A42FE1F3-8EA2-9047-87F5-5E580C5A3DA2}"/>
              </a:ext>
            </a:extLst>
          </p:cNvPr>
          <p:cNvPicPr>
            <a:picLocks noChangeAspect="1"/>
          </p:cNvPicPr>
          <p:nvPr/>
        </p:nvPicPr>
        <p:blipFill>
          <a:blip r:embed="rId3"/>
          <a:stretch>
            <a:fillRect/>
          </a:stretch>
        </p:blipFill>
        <p:spPr>
          <a:xfrm>
            <a:off x="8525302" y="1038252"/>
            <a:ext cx="2704236" cy="2540000"/>
          </a:xfrm>
          <a:prstGeom prst="rect">
            <a:avLst/>
          </a:prstGeom>
          <a:ln w="12700">
            <a:solidFill>
              <a:schemeClr val="tx1"/>
            </a:solidFill>
          </a:ln>
        </p:spPr>
      </p:pic>
    </p:spTree>
    <p:extLst>
      <p:ext uri="{BB962C8B-B14F-4D97-AF65-F5344CB8AC3E}">
        <p14:creationId xmlns:p14="http://schemas.microsoft.com/office/powerpoint/2010/main" val="365603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11681-6BC8-FE43-B106-00AEDE2D9075}"/>
              </a:ext>
            </a:extLst>
          </p:cNvPr>
          <p:cNvSpPr>
            <a:spLocks noGrp="1"/>
          </p:cNvSpPr>
          <p:nvPr>
            <p:ph idx="1"/>
          </p:nvPr>
        </p:nvSpPr>
        <p:spPr>
          <a:xfrm>
            <a:off x="776287" y="1414462"/>
            <a:ext cx="11258551" cy="5443538"/>
          </a:xfrm>
        </p:spPr>
        <p:txBody>
          <a:bodyPr>
            <a:normAutofit/>
          </a:bodyPr>
          <a:lstStyle/>
          <a:p>
            <a:pPr fontAlgn="base">
              <a:lnSpc>
                <a:spcPct val="100000"/>
              </a:lnSpc>
              <a:spcBef>
                <a:spcPts val="0"/>
              </a:spcBef>
              <a:spcAft>
                <a:spcPts val="0"/>
              </a:spcAft>
            </a:pPr>
            <a:r>
              <a:rPr lang="en-US" dirty="0">
                <a:solidFill>
                  <a:schemeClr val="tx1"/>
                </a:solidFill>
                <a:latin typeface="Arial" panose="020B0604020202020204" pitchFamily="34" charset="0"/>
                <a:cs typeface="Arial" panose="020B0604020202020204" pitchFamily="34" charset="0"/>
              </a:rPr>
              <a:t>A connection called ‘engine’ was created to connect to </a:t>
            </a:r>
            <a:r>
              <a:rPr lang="en-US" dirty="0" err="1">
                <a:solidFill>
                  <a:schemeClr val="tx1"/>
                </a:solidFill>
                <a:latin typeface="Arial" panose="020B0604020202020204" pitchFamily="34" charset="0"/>
                <a:cs typeface="Arial" panose="020B0604020202020204" pitchFamily="34" charset="0"/>
              </a:rPr>
              <a:t>PostgresSQL</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pgAdmin</a:t>
            </a:r>
            <a:r>
              <a:rPr lang="en-US" dirty="0">
                <a:solidFill>
                  <a:schemeClr val="tx1"/>
                </a:solidFill>
                <a:latin typeface="Arial" panose="020B0604020202020204" pitchFamily="34" charset="0"/>
                <a:cs typeface="Arial" panose="020B0604020202020204" pitchFamily="34" charset="0"/>
              </a:rPr>
              <a:t> 4, and the table column names was confirmed. </a:t>
            </a:r>
          </a:p>
          <a:p>
            <a:pPr marL="0" indent="0" fontAlgn="base">
              <a:lnSpc>
                <a:spcPct val="100000"/>
              </a:lnSpc>
              <a:spcBef>
                <a:spcPts val="0"/>
              </a:spcBef>
              <a:spcAft>
                <a:spcPts val="0"/>
              </a:spcAft>
              <a:buNone/>
            </a:pPr>
            <a:endParaRPr lang="en-US" dirty="0">
              <a:solidFill>
                <a:schemeClr val="tx1"/>
              </a:solidFill>
              <a:latin typeface="Arial" panose="020B0604020202020204" pitchFamily="34" charset="0"/>
              <a:cs typeface="Arial" panose="020B0604020202020204" pitchFamily="34" charset="0"/>
            </a:endParaRPr>
          </a:p>
          <a:p>
            <a:pPr marL="0" indent="0" fontAlgn="base">
              <a:lnSpc>
                <a:spcPct val="100000"/>
              </a:lnSpc>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	engine = </a:t>
            </a:r>
            <a:r>
              <a:rPr lang="en-US" dirty="0" err="1">
                <a:solidFill>
                  <a:schemeClr val="tx1"/>
                </a:solidFill>
                <a:latin typeface="Arial" panose="020B0604020202020204" pitchFamily="34" charset="0"/>
                <a:cs typeface="Arial" panose="020B0604020202020204" pitchFamily="34" charset="0"/>
              </a:rPr>
              <a:t>create_engine</a:t>
            </a:r>
            <a:r>
              <a:rPr lang="en-US" dirty="0">
                <a:solidFill>
                  <a:schemeClr val="tx1"/>
                </a:solidFill>
                <a:latin typeface="Arial" panose="020B0604020202020204" pitchFamily="34" charset="0"/>
                <a:cs typeface="Arial" panose="020B0604020202020204" pitchFamily="34" charset="0"/>
              </a:rPr>
              <a:t>('</a:t>
            </a:r>
            <a:r>
              <a:rPr lang="en-US" dirty="0" err="1">
                <a:solidFill>
                  <a:schemeClr val="tx1"/>
                </a:solidFill>
                <a:latin typeface="Arial" panose="020B0604020202020204" pitchFamily="34" charset="0"/>
                <a:cs typeface="Arial" panose="020B0604020202020204" pitchFamily="34" charset="0"/>
              </a:rPr>
              <a:t>postgresql</a:t>
            </a:r>
            <a:r>
              <a:rPr lang="en-US" dirty="0">
                <a:solidFill>
                  <a:schemeClr val="tx1"/>
                </a:solidFill>
                <a:latin typeface="Arial" panose="020B0604020202020204" pitchFamily="34" charset="0"/>
                <a:cs typeface="Arial" panose="020B0604020202020204" pitchFamily="34" charset="0"/>
              </a:rPr>
              <a:t>://postgres:postgres@localhost:5433/</a:t>
            </a:r>
            <a:r>
              <a:rPr lang="en-US" dirty="0" err="1">
                <a:solidFill>
                  <a:schemeClr val="tx1"/>
                </a:solidFill>
                <a:latin typeface="Arial" panose="020B0604020202020204" pitchFamily="34" charset="0"/>
                <a:cs typeface="Arial" panose="020B0604020202020204" pitchFamily="34" charset="0"/>
              </a:rPr>
              <a:t>ETL_db</a:t>
            </a:r>
            <a:r>
              <a:rPr lang="en-US" dirty="0">
                <a:solidFill>
                  <a:schemeClr val="tx1"/>
                </a:solidFill>
                <a:latin typeface="Arial" panose="020B0604020202020204" pitchFamily="34" charset="0"/>
                <a:cs typeface="Arial" panose="020B0604020202020204" pitchFamily="34" charset="0"/>
              </a:rPr>
              <a:t>’)</a:t>
            </a:r>
          </a:p>
          <a:p>
            <a:pPr marL="0" indent="0" fontAlgn="base">
              <a:lnSpc>
                <a:spcPct val="100000"/>
              </a:lnSpc>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engine.table_names</a:t>
            </a:r>
            <a:r>
              <a:rPr lang="en-US" dirty="0">
                <a:solidFill>
                  <a:schemeClr val="tx1"/>
                </a:solidFill>
                <a:latin typeface="Arial" panose="020B0604020202020204" pitchFamily="34" charset="0"/>
                <a:cs typeface="Arial" panose="020B0604020202020204" pitchFamily="34" charset="0"/>
              </a:rPr>
              <a:t>()</a:t>
            </a:r>
          </a:p>
          <a:p>
            <a:pPr marL="0" indent="0" fontAlgn="base">
              <a:lnSpc>
                <a:spcPct val="100000"/>
              </a:lnSpc>
              <a:spcBef>
                <a:spcPts val="0"/>
              </a:spcBef>
              <a:spcAft>
                <a:spcPts val="0"/>
              </a:spcAft>
              <a:buNone/>
            </a:pPr>
            <a:endParaRPr lang="en-US" dirty="0">
              <a:solidFill>
                <a:schemeClr val="tx1"/>
              </a:solidFill>
              <a:latin typeface="Arial" panose="020B0604020202020204" pitchFamily="34" charset="0"/>
              <a:cs typeface="Arial" panose="020B0604020202020204" pitchFamily="34" charset="0"/>
            </a:endParaRPr>
          </a:p>
          <a:p>
            <a:pPr marL="0" indent="0" fontAlgn="base">
              <a:lnSpc>
                <a:spcPct val="100000"/>
              </a:lnSpc>
              <a:spcBef>
                <a:spcPts val="0"/>
              </a:spcBef>
              <a:spcAft>
                <a:spcPts val="0"/>
              </a:spcAft>
              <a:buNone/>
            </a:pPr>
            <a:endParaRPr lang="en-US" dirty="0">
              <a:solidFill>
                <a:schemeClr val="tx1"/>
              </a:solidFill>
              <a:latin typeface="Arial" panose="020B0604020202020204" pitchFamily="34" charset="0"/>
              <a:cs typeface="Arial" panose="020B0604020202020204" pitchFamily="34" charset="0"/>
            </a:endParaRPr>
          </a:p>
          <a:p>
            <a:pPr fontAlgn="base">
              <a:lnSpc>
                <a:spcPct val="100000"/>
              </a:lnSpc>
              <a:spcBef>
                <a:spcPts val="0"/>
              </a:spcBef>
              <a:spcAft>
                <a:spcPts val="0"/>
              </a:spcAft>
            </a:pPr>
            <a:r>
              <a:rPr lang="en-US" dirty="0">
                <a:solidFill>
                  <a:schemeClr val="tx1"/>
                </a:solidFill>
                <a:latin typeface="Arial" panose="020B0604020202020204" pitchFamily="34" charset="0"/>
                <a:cs typeface="Arial" panose="020B0604020202020204" pitchFamily="34" charset="0"/>
              </a:rPr>
              <a:t>The following commands load the </a:t>
            </a:r>
            <a:r>
              <a:rPr lang="en-US" dirty="0" err="1">
                <a:solidFill>
                  <a:schemeClr val="tx1"/>
                </a:solidFill>
                <a:latin typeface="Arial" panose="020B0604020202020204" pitchFamily="34" charset="0"/>
                <a:cs typeface="Arial" panose="020B0604020202020204" pitchFamily="34" charset="0"/>
              </a:rPr>
              <a:t>DataFrames</a:t>
            </a:r>
            <a:r>
              <a:rPr lang="en-US" dirty="0">
                <a:solidFill>
                  <a:schemeClr val="tx1"/>
                </a:solidFill>
                <a:latin typeface="Arial" panose="020B0604020202020204" pitchFamily="34" charset="0"/>
                <a:cs typeface="Arial" panose="020B0604020202020204" pitchFamily="34" charset="0"/>
              </a:rPr>
              <a:t> into the corresponding tables in </a:t>
            </a:r>
            <a:r>
              <a:rPr lang="en-US" dirty="0" err="1">
                <a:solidFill>
                  <a:schemeClr val="tx1"/>
                </a:solidFill>
                <a:latin typeface="Arial" panose="020B0604020202020204" pitchFamily="34" charset="0"/>
                <a:cs typeface="Arial" panose="020B0604020202020204" pitchFamily="34" charset="0"/>
              </a:rPr>
              <a:t>pgAdmin</a:t>
            </a:r>
            <a:r>
              <a:rPr lang="en-US" dirty="0">
                <a:solidFill>
                  <a:schemeClr val="tx1"/>
                </a:solidFill>
                <a:latin typeface="Arial" panose="020B0604020202020204" pitchFamily="34" charset="0"/>
                <a:cs typeface="Arial" panose="020B0604020202020204" pitchFamily="34" charset="0"/>
              </a:rPr>
              <a:t> 4, using the connection ‘engine’. The command </a:t>
            </a:r>
            <a:r>
              <a:rPr lang="en-US" dirty="0" err="1">
                <a:solidFill>
                  <a:schemeClr val="tx1"/>
                </a:solidFill>
                <a:latin typeface="Arial" panose="020B0604020202020204" pitchFamily="34" charset="0"/>
                <a:cs typeface="Arial" panose="020B0604020202020204" pitchFamily="34" charset="0"/>
              </a:rPr>
              <a:t>if_exists</a:t>
            </a:r>
            <a:r>
              <a:rPr lang="en-US" dirty="0">
                <a:solidFill>
                  <a:schemeClr val="tx1"/>
                </a:solidFill>
                <a:latin typeface="Arial" panose="020B0604020202020204" pitchFamily="34" charset="0"/>
                <a:cs typeface="Arial" panose="020B0604020202020204" pitchFamily="34" charset="0"/>
              </a:rPr>
              <a:t>='append’ adds the columns to an existing table or creates a new table if it does not already exist. The command ‘index=True’ means that we are supplying the index values to be populated in the primary key column. </a:t>
            </a:r>
          </a:p>
          <a:p>
            <a:pPr marL="0" indent="0" fontAlgn="base">
              <a:lnSpc>
                <a:spcPct val="100000"/>
              </a:lnSpc>
              <a:spcBef>
                <a:spcPts val="0"/>
              </a:spcBef>
              <a:spcAft>
                <a:spcPts val="0"/>
              </a:spcAft>
              <a:buNone/>
            </a:pPr>
            <a:endParaRPr lang="en-US" dirty="0">
              <a:solidFill>
                <a:schemeClr val="tx1"/>
              </a:solidFill>
              <a:highlight>
                <a:srgbClr val="FF0000"/>
              </a:highlight>
              <a:latin typeface="Arial" panose="020B0604020202020204" pitchFamily="34" charset="0"/>
              <a:cs typeface="Arial" panose="020B0604020202020204" pitchFamily="34" charset="0"/>
            </a:endParaRPr>
          </a:p>
          <a:p>
            <a:pPr marL="0" indent="0" fontAlgn="base">
              <a:lnSpc>
                <a:spcPct val="100000"/>
              </a:lnSpc>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	MinWage_2009.to_sql(name='wage_2009', con=engine, </a:t>
            </a:r>
            <a:r>
              <a:rPr lang="en-US" dirty="0" err="1">
                <a:solidFill>
                  <a:schemeClr val="tx1"/>
                </a:solidFill>
                <a:latin typeface="Arial" panose="020B0604020202020204" pitchFamily="34" charset="0"/>
                <a:cs typeface="Arial" panose="020B0604020202020204" pitchFamily="34" charset="0"/>
              </a:rPr>
              <a:t>if_exists</a:t>
            </a:r>
            <a:r>
              <a:rPr lang="en-US" dirty="0">
                <a:solidFill>
                  <a:schemeClr val="tx1"/>
                </a:solidFill>
                <a:latin typeface="Arial" panose="020B0604020202020204" pitchFamily="34" charset="0"/>
                <a:cs typeface="Arial" panose="020B0604020202020204" pitchFamily="34" charset="0"/>
              </a:rPr>
              <a:t>='append', index=True)</a:t>
            </a:r>
          </a:p>
          <a:p>
            <a:pPr marL="0" indent="0" fontAlgn="base">
              <a:lnSpc>
                <a:spcPct val="100000"/>
              </a:lnSpc>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	MinWage_2010.to_sql(name='wage_2010', con=engine, </a:t>
            </a:r>
            <a:r>
              <a:rPr lang="en-US" dirty="0" err="1">
                <a:solidFill>
                  <a:schemeClr val="tx1"/>
                </a:solidFill>
                <a:latin typeface="Arial" panose="020B0604020202020204" pitchFamily="34" charset="0"/>
                <a:cs typeface="Arial" panose="020B0604020202020204" pitchFamily="34" charset="0"/>
              </a:rPr>
              <a:t>if_exists</a:t>
            </a:r>
            <a:r>
              <a:rPr lang="en-US" dirty="0">
                <a:solidFill>
                  <a:schemeClr val="tx1"/>
                </a:solidFill>
                <a:latin typeface="Arial" panose="020B0604020202020204" pitchFamily="34" charset="0"/>
                <a:cs typeface="Arial" panose="020B0604020202020204" pitchFamily="34" charset="0"/>
              </a:rPr>
              <a:t>='append', index=True)</a:t>
            </a:r>
          </a:p>
          <a:p>
            <a:pPr marL="0" indent="0" fontAlgn="base">
              <a:lnSpc>
                <a:spcPct val="100000"/>
              </a:lnSpc>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MetricsEdu_df.to_sql</a:t>
            </a:r>
            <a:r>
              <a:rPr lang="en-US" dirty="0">
                <a:solidFill>
                  <a:schemeClr val="tx1"/>
                </a:solidFill>
                <a:latin typeface="Arial" panose="020B0604020202020204" pitchFamily="34" charset="0"/>
                <a:cs typeface="Arial" panose="020B0604020202020204" pitchFamily="34" charset="0"/>
              </a:rPr>
              <a:t>(name='education', con=engine, </a:t>
            </a:r>
            <a:r>
              <a:rPr lang="en-US" dirty="0" err="1">
                <a:solidFill>
                  <a:schemeClr val="tx1"/>
                </a:solidFill>
                <a:latin typeface="Arial" panose="020B0604020202020204" pitchFamily="34" charset="0"/>
                <a:cs typeface="Arial" panose="020B0604020202020204" pitchFamily="34" charset="0"/>
              </a:rPr>
              <a:t>if_exists</a:t>
            </a:r>
            <a:r>
              <a:rPr lang="en-US" dirty="0">
                <a:solidFill>
                  <a:schemeClr val="tx1"/>
                </a:solidFill>
                <a:latin typeface="Arial" panose="020B0604020202020204" pitchFamily="34" charset="0"/>
                <a:cs typeface="Arial" panose="020B0604020202020204" pitchFamily="34" charset="0"/>
              </a:rPr>
              <a:t>='append', index=True)</a:t>
            </a:r>
          </a:p>
          <a:p>
            <a:pPr marL="0" indent="0" fontAlgn="base">
              <a:lnSpc>
                <a:spcPct val="100000"/>
              </a:lnSpc>
              <a:spcBef>
                <a:spcPts val="0"/>
              </a:spcBef>
              <a:spcAft>
                <a:spcPts val="0"/>
              </a:spcAft>
              <a:buNone/>
            </a:pP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MetricsPeace_df.to_sql</a:t>
            </a:r>
            <a:r>
              <a:rPr lang="en-US" dirty="0">
                <a:solidFill>
                  <a:schemeClr val="tx1"/>
                </a:solidFill>
                <a:latin typeface="Arial" panose="020B0604020202020204" pitchFamily="34" charset="0"/>
                <a:cs typeface="Arial" panose="020B0604020202020204" pitchFamily="34" charset="0"/>
              </a:rPr>
              <a:t>(name='peace', con=engine, </a:t>
            </a:r>
            <a:r>
              <a:rPr lang="en-US" dirty="0" err="1">
                <a:solidFill>
                  <a:schemeClr val="tx1"/>
                </a:solidFill>
                <a:latin typeface="Arial" panose="020B0604020202020204" pitchFamily="34" charset="0"/>
                <a:cs typeface="Arial" panose="020B0604020202020204" pitchFamily="34" charset="0"/>
              </a:rPr>
              <a:t>if_exists</a:t>
            </a:r>
            <a:r>
              <a:rPr lang="en-US" dirty="0">
                <a:solidFill>
                  <a:schemeClr val="tx1"/>
                </a:solidFill>
                <a:latin typeface="Arial" panose="020B0604020202020204" pitchFamily="34" charset="0"/>
                <a:cs typeface="Arial" panose="020B0604020202020204" pitchFamily="34" charset="0"/>
              </a:rPr>
              <a:t>='append', index=True)</a:t>
            </a:r>
          </a:p>
          <a:p>
            <a:pPr marL="0" indent="0">
              <a:buNone/>
            </a:pPr>
            <a:endParaRPr lang="en-US" dirty="0"/>
          </a:p>
        </p:txBody>
      </p:sp>
      <p:sp>
        <p:nvSpPr>
          <p:cNvPr id="6" name="Title 1">
            <a:extLst>
              <a:ext uri="{FF2B5EF4-FFF2-40B4-BE49-F238E27FC236}">
                <a16:creationId xmlns:a16="http://schemas.microsoft.com/office/drawing/2014/main" id="{2D102143-917D-5C4A-80A0-3C84B763847A}"/>
              </a:ext>
            </a:extLst>
          </p:cNvPr>
          <p:cNvSpPr>
            <a:spLocks noGrp="1"/>
          </p:cNvSpPr>
          <p:nvPr>
            <p:ph type="title"/>
          </p:nvPr>
        </p:nvSpPr>
        <p:spPr>
          <a:xfrm>
            <a:off x="1485900" y="430485"/>
            <a:ext cx="6457950" cy="798240"/>
          </a:xfrm>
        </p:spPr>
        <p:txBody>
          <a:bodyPr>
            <a:normAutofit/>
          </a:bodyPr>
          <a:lstStyle/>
          <a:p>
            <a:r>
              <a:rPr lang="en-US" b="1" dirty="0"/>
              <a:t>LOAD</a:t>
            </a:r>
          </a:p>
        </p:txBody>
      </p:sp>
    </p:spTree>
    <p:extLst>
      <p:ext uri="{BB962C8B-B14F-4D97-AF65-F5344CB8AC3E}">
        <p14:creationId xmlns:p14="http://schemas.microsoft.com/office/powerpoint/2010/main" val="120921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FB81F-F600-6845-BEAD-B83139146D9E}"/>
              </a:ext>
            </a:extLst>
          </p:cNvPr>
          <p:cNvSpPr>
            <a:spLocks noGrp="1"/>
          </p:cNvSpPr>
          <p:nvPr>
            <p:ph idx="1"/>
          </p:nvPr>
        </p:nvSpPr>
        <p:spPr>
          <a:xfrm>
            <a:off x="7010400" y="1023964"/>
            <a:ext cx="5153024" cy="2958410"/>
          </a:xfrm>
        </p:spPr>
        <p:txBody>
          <a:bodyPr>
            <a:normAutofit/>
          </a:bodyPr>
          <a:lstStyle/>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SELECT wage_2009.year, wage_2009.state, wage_2009.high_wage, wage_2009.low_wage, </a:t>
            </a: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wage_2009.high_2018, wage_2009.low_2018, </a:t>
            </a:r>
            <a:r>
              <a:rPr lang="en-US" dirty="0" err="1">
                <a:latin typeface="Arial" panose="020B0604020202020204" pitchFamily="34" charset="0"/>
                <a:cs typeface="Arial" panose="020B0604020202020204" pitchFamily="34" charset="0"/>
              </a:rPr>
              <a:t>education.education_percent</a:t>
            </a:r>
            <a:r>
              <a:rPr lang="en-US" dirty="0">
                <a:latin typeface="Arial" panose="020B0604020202020204" pitchFamily="34" charset="0"/>
                <a:cs typeface="Arial" panose="020B0604020202020204" pitchFamily="34" charset="0"/>
              </a:rPr>
              <a:t> </a:t>
            </a: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FROM wage_2009</a:t>
            </a: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JOIN education</a:t>
            </a:r>
          </a:p>
          <a:p>
            <a:pPr marL="0" indent="0" fontAlgn="base">
              <a:lnSpc>
                <a:spcPct val="100000"/>
              </a:lnSpc>
              <a:spcBef>
                <a:spcPts val="0"/>
              </a:spcBef>
              <a:spcAft>
                <a:spcPts val="0"/>
              </a:spcAft>
              <a:buNone/>
            </a:pPr>
            <a:r>
              <a:rPr lang="en-US" dirty="0">
                <a:latin typeface="Arial" panose="020B0604020202020204" pitchFamily="34" charset="0"/>
                <a:cs typeface="Arial" panose="020B0604020202020204" pitchFamily="34" charset="0"/>
              </a:rPr>
              <a:t>ON wage_2009.state = </a:t>
            </a:r>
            <a:r>
              <a:rPr lang="en-US" dirty="0" err="1">
                <a:latin typeface="Arial" panose="020B0604020202020204" pitchFamily="34" charset="0"/>
                <a:cs typeface="Arial" panose="020B0604020202020204" pitchFamily="34" charset="0"/>
              </a:rPr>
              <a:t>education.state</a:t>
            </a:r>
            <a:r>
              <a:rPr lang="en-US" dirty="0">
                <a:latin typeface="Arial" panose="020B0604020202020204" pitchFamily="34" charset="0"/>
                <a:cs typeface="Arial" panose="020B0604020202020204" pitchFamily="34" charset="0"/>
              </a:rPr>
              <a:t>;</a:t>
            </a:r>
          </a:p>
          <a:p>
            <a:pPr marL="0" indent="0" fontAlgn="base">
              <a:lnSpc>
                <a:spcPct val="100000"/>
              </a:lnSpc>
              <a:spcBef>
                <a:spcPts val="0"/>
              </a:spcBef>
              <a:spcAft>
                <a:spcPts val="0"/>
              </a:spcAft>
              <a:buNone/>
            </a:pPr>
            <a:endParaRPr lang="en-US" dirty="0">
              <a:latin typeface="Arial" panose="020B0604020202020204" pitchFamily="34" charset="0"/>
              <a:cs typeface="Arial" panose="020B0604020202020204" pitchFamily="34" charset="0"/>
            </a:endParaRPr>
          </a:p>
          <a:p>
            <a:pPr marL="0" indent="0" fontAlgn="base">
              <a:lnSpc>
                <a:spcPct val="100000"/>
              </a:lnSpc>
              <a:spcBef>
                <a:spcPts val="0"/>
              </a:spcBef>
              <a:spcAft>
                <a:spcPts val="0"/>
              </a:spcAft>
              <a:buNone/>
            </a:pPr>
            <a:endParaRPr lang="en-US" dirty="0">
              <a:latin typeface="Arial" panose="020B0604020202020204" pitchFamily="34" charset="0"/>
              <a:cs typeface="Arial" panose="020B0604020202020204" pitchFamily="34" charset="0"/>
            </a:endParaRPr>
          </a:p>
          <a:p>
            <a:pPr marL="0" indent="0">
              <a:buNone/>
            </a:pPr>
            <a:endParaRPr lang="en-US" dirty="0"/>
          </a:p>
        </p:txBody>
      </p:sp>
      <p:sp>
        <p:nvSpPr>
          <p:cNvPr id="4" name="Title 1">
            <a:extLst>
              <a:ext uri="{FF2B5EF4-FFF2-40B4-BE49-F238E27FC236}">
                <a16:creationId xmlns:a16="http://schemas.microsoft.com/office/drawing/2014/main" id="{8978ADCE-9795-BA43-95F2-E0EF60F6D4BB}"/>
              </a:ext>
            </a:extLst>
          </p:cNvPr>
          <p:cNvSpPr>
            <a:spLocks noGrp="1"/>
          </p:cNvSpPr>
          <p:nvPr>
            <p:ph type="title"/>
          </p:nvPr>
        </p:nvSpPr>
        <p:spPr>
          <a:xfrm>
            <a:off x="1485900" y="430485"/>
            <a:ext cx="6443663" cy="1215534"/>
          </a:xfrm>
        </p:spPr>
        <p:txBody>
          <a:bodyPr>
            <a:normAutofit/>
          </a:bodyPr>
          <a:lstStyle/>
          <a:p>
            <a:r>
              <a:rPr lang="en-US" b="1" dirty="0"/>
              <a:t>SQL QUERY</a:t>
            </a:r>
          </a:p>
        </p:txBody>
      </p:sp>
      <p:pic>
        <p:nvPicPr>
          <p:cNvPr id="6" name="Picture 5">
            <a:extLst>
              <a:ext uri="{FF2B5EF4-FFF2-40B4-BE49-F238E27FC236}">
                <a16:creationId xmlns:a16="http://schemas.microsoft.com/office/drawing/2014/main" id="{3F9B3541-8A42-B946-95F4-313F5B28F18C}"/>
              </a:ext>
            </a:extLst>
          </p:cNvPr>
          <p:cNvPicPr>
            <a:picLocks noChangeAspect="1"/>
          </p:cNvPicPr>
          <p:nvPr/>
        </p:nvPicPr>
        <p:blipFill>
          <a:blip r:embed="rId2"/>
          <a:stretch>
            <a:fillRect/>
          </a:stretch>
        </p:blipFill>
        <p:spPr>
          <a:xfrm>
            <a:off x="971550" y="4068102"/>
            <a:ext cx="10991850" cy="2542721"/>
          </a:xfrm>
          <a:prstGeom prst="rect">
            <a:avLst/>
          </a:prstGeom>
          <a:ln w="12700">
            <a:solidFill>
              <a:schemeClr val="tx1"/>
            </a:solidFill>
          </a:ln>
        </p:spPr>
      </p:pic>
      <p:sp>
        <p:nvSpPr>
          <p:cNvPr id="7" name="TextBox 6">
            <a:extLst>
              <a:ext uri="{FF2B5EF4-FFF2-40B4-BE49-F238E27FC236}">
                <a16:creationId xmlns:a16="http://schemas.microsoft.com/office/drawing/2014/main" id="{A2267C88-B01A-DA4F-BCFB-702068265897}"/>
              </a:ext>
            </a:extLst>
          </p:cNvPr>
          <p:cNvSpPr txBox="1"/>
          <p:nvPr/>
        </p:nvSpPr>
        <p:spPr>
          <a:xfrm>
            <a:off x="742086" y="1172468"/>
            <a:ext cx="5872162" cy="2862322"/>
          </a:xfrm>
          <a:prstGeom prst="rect">
            <a:avLst/>
          </a:prstGeom>
          <a:noFill/>
        </p:spPr>
        <p:txBody>
          <a:bodyPr wrap="square" rtlCol="0">
            <a:spAutoFit/>
          </a:bodyPr>
          <a:lstStyle/>
          <a:p>
            <a:pPr marL="342900" indent="-342900">
              <a:buFont typeface="Wingdings" pitchFamily="2" charset="2"/>
              <a:buChar char="§"/>
            </a:pPr>
            <a:r>
              <a:rPr lang="en-US" sz="2000" dirty="0">
                <a:latin typeface="Arial" panose="020B0604020202020204" pitchFamily="34" charset="0"/>
                <a:cs typeface="Arial" panose="020B0604020202020204" pitchFamily="34" charset="0"/>
              </a:rPr>
              <a:t>After the </a:t>
            </a:r>
            <a:r>
              <a:rPr lang="en-US" sz="2000" dirty="0" err="1">
                <a:latin typeface="Arial" panose="020B0604020202020204" pitchFamily="34" charset="0"/>
                <a:cs typeface="Arial" panose="020B0604020202020204" pitchFamily="34" charset="0"/>
              </a:rPr>
              <a:t>DataFrames</a:t>
            </a:r>
            <a:r>
              <a:rPr lang="en-US" sz="2000" dirty="0">
                <a:latin typeface="Arial" panose="020B0604020202020204" pitchFamily="34" charset="0"/>
                <a:cs typeface="Arial" panose="020B0604020202020204" pitchFamily="34" charset="0"/>
              </a:rPr>
              <a:t> were uploaded into the </a:t>
            </a:r>
            <a:r>
              <a:rPr lang="en-US" sz="2000" dirty="0" err="1">
                <a:latin typeface="Arial" panose="020B0604020202020204" pitchFamily="34" charset="0"/>
                <a:cs typeface="Arial" panose="020B0604020202020204" pitchFamily="34" charset="0"/>
              </a:rPr>
              <a:t>pgAdmin</a:t>
            </a:r>
            <a:r>
              <a:rPr lang="en-US" sz="2000" dirty="0">
                <a:latin typeface="Arial" panose="020B0604020202020204" pitchFamily="34" charset="0"/>
                <a:cs typeface="Arial" panose="020B0604020202020204" pitchFamily="34" charset="0"/>
              </a:rPr>
              <a:t> 4 tables, joined tables were made. </a:t>
            </a:r>
          </a:p>
          <a:p>
            <a:pPr marL="342900" indent="-342900">
              <a:buFont typeface="Wingdings"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itchFamily="2" charset="2"/>
              <a:buChar char="§"/>
            </a:pPr>
            <a:r>
              <a:rPr lang="en-US" sz="2000" dirty="0">
                <a:latin typeface="Arial" panose="020B0604020202020204" pitchFamily="34" charset="0"/>
                <a:cs typeface="Arial" panose="020B0604020202020204" pitchFamily="34" charset="0"/>
              </a:rPr>
              <a:t>The following query joins tables ‘wage_2009’ and  ‘education’ at the primary key for each table, which is ‘state.’</a:t>
            </a:r>
          </a:p>
          <a:p>
            <a:pPr marL="342900" indent="-342900">
              <a:buFont typeface="Wingdings" pitchFamily="2" charset="2"/>
              <a:buChar char="§"/>
            </a:pPr>
            <a:r>
              <a:rPr lang="en-US" sz="2000" dirty="0">
                <a:latin typeface="Arial" panose="020B0604020202020204" pitchFamily="34" charset="0"/>
                <a:cs typeface="Arial" panose="020B0604020202020204" pitchFamily="34" charset="0"/>
              </a:rPr>
              <a:t>All the columns for table wage_2009  are shown, as well as column ‘</a:t>
            </a:r>
            <a:r>
              <a:rPr lang="en-US" sz="2000" dirty="0" err="1">
                <a:latin typeface="Arial" panose="020B0604020202020204" pitchFamily="34" charset="0"/>
                <a:cs typeface="Arial" panose="020B0604020202020204" pitchFamily="34" charset="0"/>
              </a:rPr>
              <a:t>education_percent</a:t>
            </a:r>
            <a:r>
              <a:rPr lang="en-US" sz="2000" dirty="0">
                <a:latin typeface="Arial" panose="020B0604020202020204" pitchFamily="34" charset="0"/>
                <a:cs typeface="Arial" panose="020B0604020202020204" pitchFamily="34" charset="0"/>
              </a:rPr>
              <a:t>’ from table education.</a:t>
            </a:r>
          </a:p>
        </p:txBody>
      </p:sp>
    </p:spTree>
    <p:extLst>
      <p:ext uri="{BB962C8B-B14F-4D97-AF65-F5344CB8AC3E}">
        <p14:creationId xmlns:p14="http://schemas.microsoft.com/office/powerpoint/2010/main" val="33682915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{C8C88EDF-30A2-C446-8B05-A80CD2045DD1}tf10001072</Template>
  <TotalTime>2488</TotalTime>
  <Words>2074</Words>
  <Application>Microsoft Macintosh PowerPoint</Application>
  <PresentationFormat>Widescreen</PresentationFormat>
  <Paragraphs>159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Franklin Gothic Book</vt:lpstr>
      <vt:lpstr>Wingdings</vt:lpstr>
      <vt:lpstr>Crop</vt:lpstr>
      <vt:lpstr>ETL PROJECt  Extraction, Transformation and Load</vt:lpstr>
      <vt:lpstr>SQL SCHEMA  AND QUERY</vt:lpstr>
      <vt:lpstr>EXTRACTION</vt:lpstr>
      <vt:lpstr>TRANSFORMATION</vt:lpstr>
      <vt:lpstr>TRANSFORMATION</vt:lpstr>
      <vt:lpstr>TRANSFORMATION</vt:lpstr>
      <vt:lpstr>TRANSFORMATION</vt:lpstr>
      <vt:lpstr>LOAD</vt:lpstr>
      <vt:lpstr>SQL QUERY</vt:lpstr>
      <vt:lpstr>SQL QUERY</vt:lpstr>
      <vt:lpstr>HYPOTHESES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 Extraction, Transformation and Load</dc:title>
  <dc:creator>Hoyos Giraldo, Manuela</dc:creator>
  <cp:lastModifiedBy>Hoyos Giraldo, Manuela</cp:lastModifiedBy>
  <cp:revision>32</cp:revision>
  <dcterms:created xsi:type="dcterms:W3CDTF">2020-01-09T17:29:07Z</dcterms:created>
  <dcterms:modified xsi:type="dcterms:W3CDTF">2020-01-18T22:42:09Z</dcterms:modified>
</cp:coreProperties>
</file>