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81" r:id="rId20"/>
    <p:sldId id="282" r:id="rId21"/>
    <p:sldId id="283" r:id="rId22"/>
    <p:sldId id="277" r:id="rId23"/>
    <p:sldId id="279" r:id="rId24"/>
  </p:sldIdLst>
  <p:sldSz cx="18288000" cy="10287000"/>
  <p:notesSz cx="6858000" cy="9144000"/>
  <p:embeddedFontLst>
    <p:embeddedFont>
      <p:font typeface="Open Sans" panose="020B0606030504020204" pitchFamily="34" charset="0"/>
      <p:regular r:id="rId25"/>
    </p:embeddedFont>
    <p:embeddedFont>
      <p:font typeface="Open Sauce" panose="020B0604020202020204" charset="0"/>
      <p:regular r:id="rId26"/>
    </p:embeddedFont>
    <p:embeddedFont>
      <p:font typeface="Open Sauce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C44D"/>
    <a:srgbClr val="63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234" y="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/>
          <p:cNvSpPr/>
          <p:nvPr/>
        </p:nvSpPr>
        <p:spPr>
          <a:xfrm>
            <a:off x="5265278" y="3889003"/>
            <a:ext cx="2508994" cy="2508994"/>
          </a:xfrm>
          <a:custGeom>
            <a:avLst/>
            <a:gdLst/>
            <a:ahLst/>
            <a:cxnLst/>
            <a:rect l="l" t="t" r="r" b="b"/>
            <a:pathLst>
              <a:path w="2508994" h="2508994">
                <a:moveTo>
                  <a:pt x="0" y="0"/>
                </a:moveTo>
                <a:lnTo>
                  <a:pt x="2508993" y="0"/>
                </a:lnTo>
                <a:lnTo>
                  <a:pt x="2508993" y="2508994"/>
                </a:lnTo>
                <a:lnTo>
                  <a:pt x="0" y="2508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7233909" y="4053440"/>
            <a:ext cx="5982121" cy="196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24"/>
              </a:lnSpc>
              <a:spcBef>
                <a:spcPct val="0"/>
              </a:spcBef>
            </a:pPr>
            <a:r>
              <a:rPr lang="en-US" sz="11517">
                <a:solidFill>
                  <a:srgbClr val="000000"/>
                </a:solidFill>
                <a:latin typeface="Open Sauce"/>
              </a:rPr>
              <a:t>CleanAir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76130" y="5966860"/>
            <a:ext cx="42976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Open Sauce"/>
              </a:rPr>
              <a:t>Juntos fazemos a diferença!</a:t>
            </a:r>
          </a:p>
        </p:txBody>
      </p:sp>
      <p:sp>
        <p:nvSpPr>
          <p:cNvPr id="19" name="Listra Diagonal 18">
            <a:extLst>
              <a:ext uri="{FF2B5EF4-FFF2-40B4-BE49-F238E27FC236}">
                <a16:creationId xmlns:a16="http://schemas.microsoft.com/office/drawing/2014/main" id="{E2409C47-940E-7967-A3A2-A02E383ECF24}"/>
              </a:ext>
            </a:extLst>
          </p:cNvPr>
          <p:cNvSpPr/>
          <p:nvPr/>
        </p:nvSpPr>
        <p:spPr>
          <a:xfrm>
            <a:off x="0" y="-38100"/>
            <a:ext cx="3886200" cy="35814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Listra Diagonal 16">
            <a:extLst>
              <a:ext uri="{FF2B5EF4-FFF2-40B4-BE49-F238E27FC236}">
                <a16:creationId xmlns:a16="http://schemas.microsoft.com/office/drawing/2014/main" id="{D21F457A-E640-5CF2-3619-61E7BFFAE803}"/>
              </a:ext>
            </a:extLst>
          </p:cNvPr>
          <p:cNvSpPr/>
          <p:nvPr/>
        </p:nvSpPr>
        <p:spPr>
          <a:xfrm>
            <a:off x="1" y="-38100"/>
            <a:ext cx="2590800" cy="2494557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Listra Diagonal 21">
            <a:extLst>
              <a:ext uri="{FF2B5EF4-FFF2-40B4-BE49-F238E27FC236}">
                <a16:creationId xmlns:a16="http://schemas.microsoft.com/office/drawing/2014/main" id="{0EE042D3-2E39-6E3D-7198-4330C4E69E03}"/>
              </a:ext>
            </a:extLst>
          </p:cNvPr>
          <p:cNvSpPr/>
          <p:nvPr/>
        </p:nvSpPr>
        <p:spPr>
          <a:xfrm rot="10800000">
            <a:off x="14401800" y="6705600"/>
            <a:ext cx="3886200" cy="35814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Listra Diagonal 22">
            <a:extLst>
              <a:ext uri="{FF2B5EF4-FFF2-40B4-BE49-F238E27FC236}">
                <a16:creationId xmlns:a16="http://schemas.microsoft.com/office/drawing/2014/main" id="{20C8903E-7F16-940C-DCF4-58C7FD135373}"/>
              </a:ext>
            </a:extLst>
          </p:cNvPr>
          <p:cNvSpPr/>
          <p:nvPr/>
        </p:nvSpPr>
        <p:spPr>
          <a:xfrm rot="10800000">
            <a:off x="15697199" y="7792443"/>
            <a:ext cx="2590800" cy="2494557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2111" y="494948"/>
            <a:ext cx="2644608" cy="2210504"/>
          </a:xfrm>
          <a:custGeom>
            <a:avLst/>
            <a:gdLst/>
            <a:ahLst/>
            <a:cxnLst/>
            <a:rect l="l" t="t" r="r" b="b"/>
            <a:pathLst>
              <a:path w="2644608" h="2210504">
                <a:moveTo>
                  <a:pt x="0" y="0"/>
                </a:moveTo>
                <a:lnTo>
                  <a:pt x="2644609" y="0"/>
                </a:lnTo>
                <a:lnTo>
                  <a:pt x="2644609" y="2210504"/>
                </a:lnTo>
                <a:lnTo>
                  <a:pt x="0" y="2210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3226875" y="885825"/>
            <a:ext cx="14318933" cy="1204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6600" dirty="0">
                <a:solidFill>
                  <a:srgbClr val="000000"/>
                </a:solidFill>
                <a:latin typeface="Open Sauce"/>
              </a:rPr>
              <a:t>ONU e as </a:t>
            </a:r>
            <a:r>
              <a:rPr lang="en-US" sz="6600" dirty="0" err="1">
                <a:solidFill>
                  <a:srgbClr val="000000"/>
                </a:solidFill>
                <a:latin typeface="Open Sauce"/>
              </a:rPr>
              <a:t>mudanças</a:t>
            </a:r>
            <a:r>
              <a:rPr lang="en-US" sz="66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6600" dirty="0" err="1">
                <a:solidFill>
                  <a:srgbClr val="000000"/>
                </a:solidFill>
                <a:latin typeface="Open Sauce"/>
              </a:rPr>
              <a:t>climáticas</a:t>
            </a:r>
            <a:endParaRPr lang="en-US" sz="66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95945" y="8115300"/>
            <a:ext cx="14696110" cy="1057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Limitar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o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aumento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da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temperatura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em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1.5 ℃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até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2030;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95945" y="3960112"/>
            <a:ext cx="14696110" cy="1030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Open Sauce"/>
              </a:rPr>
              <a:t>“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Unir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todas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as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nações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do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mundo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em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prol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da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paz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e do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desenvolvimento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, com base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nos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princípios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da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justiça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dignidade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humana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e no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bem-estar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de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todos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”;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12959" y="5515949"/>
            <a:ext cx="12662083" cy="492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</a:rPr>
              <a:t>13° objetivo: </a:t>
            </a:r>
            <a:r>
              <a:rPr lang="en-US" sz="3000">
                <a:solidFill>
                  <a:srgbClr val="000000"/>
                </a:solidFill>
                <a:latin typeface="Open Sauce"/>
              </a:rPr>
              <a:t>Ação contra a mudança global do clima;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57201" y="6533177"/>
            <a:ext cx="12773599" cy="1057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Conferência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COP: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Fórum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multilateral para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tomada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de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decisões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;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Prevenção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das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interveções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humanas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no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cenário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climático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75034" y="1325062"/>
            <a:ext cx="13937933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Meio ambiente e linha da vida </a:t>
            </a:r>
          </a:p>
        </p:txBody>
      </p:sp>
      <p:sp>
        <p:nvSpPr>
          <p:cNvPr id="9" name="Listra Diagonal 8">
            <a:extLst>
              <a:ext uri="{FF2B5EF4-FFF2-40B4-BE49-F238E27FC236}">
                <a16:creationId xmlns:a16="http://schemas.microsoft.com/office/drawing/2014/main" id="{E92B07D0-464F-C042-1EB5-260055716974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Listra Diagonal 9">
            <a:extLst>
              <a:ext uri="{FF2B5EF4-FFF2-40B4-BE49-F238E27FC236}">
                <a16:creationId xmlns:a16="http://schemas.microsoft.com/office/drawing/2014/main" id="{791544D7-7F9C-08F1-0C90-50B87206B495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75034" y="1325062"/>
            <a:ext cx="13937933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Meio ambiente e linha da vida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29414" y="6638925"/>
            <a:ext cx="12829172" cy="165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2024: Vivendo o atual cenário de instabilidade climática com endemias e tragédias ambientais.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60450" y="3353343"/>
            <a:ext cx="896710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Open Sauce"/>
              </a:rPr>
              <a:t>2012: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projeto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“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Desenvolvimento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sustentável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”;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88171" y="4448447"/>
            <a:ext cx="1231165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Open Sauce"/>
              </a:rPr>
              <a:t>2014-2019: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Minha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irmã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e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sua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graduação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em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Engenharia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Ambiental;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37826" y="5543550"/>
            <a:ext cx="1021234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2022: ETEC de Vila Formosa e projeto de TCC “Ybyrá”;</a:t>
            </a:r>
          </a:p>
        </p:txBody>
      </p:sp>
      <p:sp>
        <p:nvSpPr>
          <p:cNvPr id="13" name="Listra Diagonal 12">
            <a:extLst>
              <a:ext uri="{FF2B5EF4-FFF2-40B4-BE49-F238E27FC236}">
                <a16:creationId xmlns:a16="http://schemas.microsoft.com/office/drawing/2014/main" id="{4AFEC9D5-0F81-36F0-53F9-6C40EE6F09BC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Listra Diagonal 13">
            <a:extLst>
              <a:ext uri="{FF2B5EF4-FFF2-40B4-BE49-F238E27FC236}">
                <a16:creationId xmlns:a16="http://schemas.microsoft.com/office/drawing/2014/main" id="{0A8C78D4-03CB-8412-BB1E-F095C036B742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44478" y="4500563"/>
            <a:ext cx="759904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000000"/>
                </a:solidFill>
                <a:latin typeface="Open Sauce"/>
              </a:rPr>
              <a:t>Site </a:t>
            </a:r>
            <a:r>
              <a:rPr lang="en-US" sz="7500" dirty="0" err="1">
                <a:solidFill>
                  <a:srgbClr val="000000"/>
                </a:solidFill>
                <a:latin typeface="Open Sauce"/>
              </a:rPr>
              <a:t>Institucional</a:t>
            </a:r>
            <a:endParaRPr lang="en-US" sz="75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9" name="Listra Diagonal 8">
            <a:extLst>
              <a:ext uri="{FF2B5EF4-FFF2-40B4-BE49-F238E27FC236}">
                <a16:creationId xmlns:a16="http://schemas.microsoft.com/office/drawing/2014/main" id="{AE45E8A6-B8BC-E861-BFDD-85E44F567FA7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Listra Diagonal 9">
            <a:extLst>
              <a:ext uri="{FF2B5EF4-FFF2-40B4-BE49-F238E27FC236}">
                <a16:creationId xmlns:a16="http://schemas.microsoft.com/office/drawing/2014/main" id="{C2226753-F77E-5C8E-5461-613E3373B5DF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02406" y="3223727"/>
            <a:ext cx="4264511" cy="4264511"/>
          </a:xfrm>
          <a:custGeom>
            <a:avLst/>
            <a:gdLst/>
            <a:ahLst/>
            <a:cxnLst/>
            <a:rect l="l" t="t" r="r" b="b"/>
            <a:pathLst>
              <a:path w="4264511" h="4264511">
                <a:moveTo>
                  <a:pt x="0" y="0"/>
                </a:moveTo>
                <a:lnTo>
                  <a:pt x="4264511" y="0"/>
                </a:lnTo>
                <a:lnTo>
                  <a:pt x="4264511" y="4264511"/>
                </a:lnTo>
                <a:lnTo>
                  <a:pt x="0" y="4264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028700" y="5143500"/>
            <a:ext cx="8115300" cy="1667441"/>
          </a:xfrm>
          <a:custGeom>
            <a:avLst/>
            <a:gdLst/>
            <a:ahLst/>
            <a:cxnLst/>
            <a:rect l="l" t="t" r="r" b="b"/>
            <a:pathLst>
              <a:path w="8115300" h="1667441">
                <a:moveTo>
                  <a:pt x="0" y="0"/>
                </a:moveTo>
                <a:lnTo>
                  <a:pt x="8115300" y="0"/>
                </a:lnTo>
                <a:lnTo>
                  <a:pt x="8115300" y="1667441"/>
                </a:lnTo>
                <a:lnTo>
                  <a:pt x="0" y="16674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3738562" y="885825"/>
            <a:ext cx="1081087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Ferramentas de gestão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05092" y="3409471"/>
            <a:ext cx="12077816" cy="5553019"/>
          </a:xfrm>
          <a:custGeom>
            <a:avLst/>
            <a:gdLst/>
            <a:ahLst/>
            <a:cxnLst/>
            <a:rect l="l" t="t" r="r" b="b"/>
            <a:pathLst>
              <a:path w="12077816" h="5553019">
                <a:moveTo>
                  <a:pt x="0" y="0"/>
                </a:moveTo>
                <a:lnTo>
                  <a:pt x="12077816" y="0"/>
                </a:lnTo>
                <a:lnTo>
                  <a:pt x="12077816" y="5553019"/>
                </a:lnTo>
                <a:lnTo>
                  <a:pt x="0" y="55530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405414" y="885825"/>
            <a:ext cx="15477173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Banco de Dados e Modelo lógico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80885" y="577984"/>
            <a:ext cx="412623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VM Linux</a:t>
            </a:r>
          </a:p>
        </p:txBody>
      </p:sp>
      <p:sp>
        <p:nvSpPr>
          <p:cNvPr id="3" name="Freeform 3"/>
          <p:cNvSpPr/>
          <p:nvPr/>
        </p:nvSpPr>
        <p:spPr>
          <a:xfrm>
            <a:off x="1838892" y="2865182"/>
            <a:ext cx="5029317" cy="5029317"/>
          </a:xfrm>
          <a:custGeom>
            <a:avLst/>
            <a:gdLst/>
            <a:ahLst/>
            <a:cxnLst/>
            <a:rect l="l" t="t" r="r" b="b"/>
            <a:pathLst>
              <a:path w="5029317" h="5029317">
                <a:moveTo>
                  <a:pt x="0" y="0"/>
                </a:moveTo>
                <a:lnTo>
                  <a:pt x="5029317" y="0"/>
                </a:lnTo>
                <a:lnTo>
                  <a:pt x="5029317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9411956" y="3470075"/>
            <a:ext cx="6797855" cy="3819530"/>
          </a:xfrm>
          <a:custGeom>
            <a:avLst/>
            <a:gdLst/>
            <a:ahLst/>
            <a:cxnLst/>
            <a:rect l="l" t="t" r="r" b="b"/>
            <a:pathLst>
              <a:path w="6797855" h="3819530">
                <a:moveTo>
                  <a:pt x="0" y="0"/>
                </a:moveTo>
                <a:lnTo>
                  <a:pt x="6797855" y="0"/>
                </a:lnTo>
                <a:lnTo>
                  <a:pt x="6797855" y="3819531"/>
                </a:lnTo>
                <a:lnTo>
                  <a:pt x="0" y="38195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670951" y="1790700"/>
            <a:ext cx="10485902" cy="1222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6600" dirty="0" err="1">
                <a:solidFill>
                  <a:srgbClr val="000000"/>
                </a:solidFill>
                <a:latin typeface="Open Sauce"/>
              </a:rPr>
              <a:t>Dificuldades</a:t>
            </a:r>
            <a:endParaRPr lang="en-US" sz="66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604584" y="1790700"/>
            <a:ext cx="10485902" cy="1222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6600" dirty="0" err="1">
                <a:solidFill>
                  <a:srgbClr val="000000"/>
                </a:solidFill>
                <a:latin typeface="Open Sauce"/>
              </a:rPr>
              <a:t>Superações</a:t>
            </a:r>
            <a:endParaRPr lang="en-US" sz="66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51673" y="4134420"/>
            <a:ext cx="5240655" cy="577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000000"/>
                </a:solidFill>
                <a:latin typeface="Open Sans"/>
              </a:rPr>
              <a:t>Uso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da API Web-Data-Viz;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2000" y="6268092"/>
            <a:ext cx="7620000" cy="1206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000000"/>
                </a:solidFill>
                <a:latin typeface="Open Sans"/>
              </a:rPr>
              <a:t>Inserir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</a:rPr>
              <a:t>os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dados no </a:t>
            </a:r>
            <a:r>
              <a:rPr lang="en-US" sz="3200" dirty="0" err="1">
                <a:solidFill>
                  <a:srgbClr val="000000"/>
                </a:solidFill>
                <a:latin typeface="Open Sans"/>
              </a:rPr>
              <a:t>gráfico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e </a:t>
            </a:r>
            <a:r>
              <a:rPr lang="en-US" sz="3200" dirty="0" err="1">
                <a:solidFill>
                  <a:srgbClr val="000000"/>
                </a:solidFill>
                <a:latin typeface="Open Sans"/>
              </a:rPr>
              <a:t>fazê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-lo </a:t>
            </a:r>
            <a:r>
              <a:rPr lang="en-US" sz="3200" dirty="0" err="1">
                <a:solidFill>
                  <a:srgbClr val="000000"/>
                </a:solidFill>
                <a:latin typeface="Open Sans"/>
              </a:rPr>
              <a:t>atualizar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</a:rPr>
              <a:t>automaticamente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022057" y="4138651"/>
            <a:ext cx="7650956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200" dirty="0" err="1">
                <a:solidFill>
                  <a:srgbClr val="000000"/>
                </a:solidFill>
                <a:latin typeface="Open Sans"/>
              </a:rPr>
              <a:t>Entregar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o </a:t>
            </a:r>
            <a:r>
              <a:rPr lang="en-US" sz="3200" dirty="0" err="1">
                <a:solidFill>
                  <a:srgbClr val="000000"/>
                </a:solidFill>
                <a:latin typeface="Open Sans"/>
              </a:rPr>
              <a:t>projeto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</a:rPr>
              <a:t>funcionando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com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000000"/>
                </a:solidFill>
                <a:latin typeface="Open Sans"/>
              </a:rPr>
              <a:t>todos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</a:rPr>
              <a:t>os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</a:rPr>
              <a:t>entregavéis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;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26271" y="6241086"/>
            <a:ext cx="8442529" cy="1215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200" dirty="0" err="1">
                <a:solidFill>
                  <a:srgbClr val="000000"/>
                </a:solidFill>
                <a:latin typeface="Open Sans"/>
              </a:rPr>
              <a:t>Esforço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e </a:t>
            </a:r>
            <a:r>
              <a:rPr lang="en-US" sz="3200" dirty="0" err="1">
                <a:solidFill>
                  <a:srgbClr val="000000"/>
                </a:solidFill>
                <a:latin typeface="Open Sans"/>
              </a:rPr>
              <a:t>dedicação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que </a:t>
            </a:r>
            <a:r>
              <a:rPr lang="en-US" sz="3200" dirty="0" err="1">
                <a:solidFill>
                  <a:srgbClr val="000000"/>
                </a:solidFill>
                <a:latin typeface="Open Sans"/>
              </a:rPr>
              <a:t>foram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</a:rPr>
              <a:t>superados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algn="ctr">
              <a:lnSpc>
                <a:spcPts val="4900"/>
              </a:lnSpc>
            </a:pPr>
            <a:r>
              <a:rPr lang="en-US" sz="3200" dirty="0" err="1">
                <a:solidFill>
                  <a:srgbClr val="000000"/>
                </a:solidFill>
                <a:latin typeface="Open Sans"/>
              </a:rPr>
              <a:t>durante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US" sz="3200" dirty="0" err="1">
                <a:solidFill>
                  <a:srgbClr val="000000"/>
                </a:solidFill>
                <a:latin typeface="Open Sans"/>
              </a:rPr>
              <a:t>execução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 do </a:t>
            </a:r>
            <a:r>
              <a:rPr lang="en-US" sz="3200" dirty="0" err="1">
                <a:solidFill>
                  <a:srgbClr val="000000"/>
                </a:solidFill>
                <a:latin typeface="Open Sans"/>
              </a:rPr>
              <a:t>projeto</a:t>
            </a:r>
            <a:r>
              <a:rPr lang="en-US" sz="3200" dirty="0">
                <a:solidFill>
                  <a:srgbClr val="000000"/>
                </a:solidFill>
                <a:latin typeface="Open Sans"/>
              </a:rPr>
              <a:t>. </a:t>
            </a:r>
          </a:p>
        </p:txBody>
      </p:sp>
      <p:sp>
        <p:nvSpPr>
          <p:cNvPr id="14" name="Listra Diagonal 13">
            <a:extLst>
              <a:ext uri="{FF2B5EF4-FFF2-40B4-BE49-F238E27FC236}">
                <a16:creationId xmlns:a16="http://schemas.microsoft.com/office/drawing/2014/main" id="{1499E075-6982-0679-44F6-87D909DE77AF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Listra Diagonal 14">
            <a:extLst>
              <a:ext uri="{FF2B5EF4-FFF2-40B4-BE49-F238E27FC236}">
                <a16:creationId xmlns:a16="http://schemas.microsoft.com/office/drawing/2014/main" id="{CFA8DA79-7D9A-19B1-5E98-0D8C68CA416F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01049" y="885825"/>
            <a:ext cx="10485902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Agradecimentos</a:t>
            </a:r>
          </a:p>
        </p:txBody>
      </p:sp>
      <p:sp>
        <p:nvSpPr>
          <p:cNvPr id="13" name="Listra Diagonal 12">
            <a:extLst>
              <a:ext uri="{FF2B5EF4-FFF2-40B4-BE49-F238E27FC236}">
                <a16:creationId xmlns:a16="http://schemas.microsoft.com/office/drawing/2014/main" id="{9C684F95-78EA-7BEC-26E1-05501B4043C1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Listra Diagonal 13">
            <a:extLst>
              <a:ext uri="{FF2B5EF4-FFF2-40B4-BE49-F238E27FC236}">
                <a16:creationId xmlns:a16="http://schemas.microsoft.com/office/drawing/2014/main" id="{80D30287-67AC-2285-46C7-66F7FFF25247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6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01049" y="885825"/>
            <a:ext cx="10485902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Agradecimentos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01060" y="2840275"/>
            <a:ext cx="1068588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Professores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e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monitores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da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SPTech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por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todo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apoio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dedicação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e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paciência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;</a:t>
            </a:r>
          </a:p>
        </p:txBody>
      </p:sp>
      <p:sp>
        <p:nvSpPr>
          <p:cNvPr id="13" name="Listra Diagonal 12">
            <a:extLst>
              <a:ext uri="{FF2B5EF4-FFF2-40B4-BE49-F238E27FC236}">
                <a16:creationId xmlns:a16="http://schemas.microsoft.com/office/drawing/2014/main" id="{9C684F95-78EA-7BEC-26E1-05501B4043C1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Listra Diagonal 13">
            <a:extLst>
              <a:ext uri="{FF2B5EF4-FFF2-40B4-BE49-F238E27FC236}">
                <a16:creationId xmlns:a16="http://schemas.microsoft.com/office/drawing/2014/main" id="{80D30287-67AC-2285-46C7-66F7FFF25247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5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3105" y="1748694"/>
            <a:ext cx="670179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Quem somos?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96553" y="4582342"/>
            <a:ext cx="12494895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Open Sauce"/>
              </a:rPr>
              <a:t>Blog </a:t>
            </a:r>
            <a:r>
              <a:rPr lang="en-US" sz="3500" dirty="0" err="1">
                <a:solidFill>
                  <a:srgbClr val="000000"/>
                </a:solidFill>
                <a:latin typeface="Open Sauce"/>
              </a:rPr>
              <a:t>informativo</a:t>
            </a:r>
            <a:r>
              <a:rPr lang="en-US" sz="3500" dirty="0">
                <a:solidFill>
                  <a:srgbClr val="000000"/>
                </a:solidFill>
                <a:latin typeface="Open Sauce"/>
              </a:rPr>
              <a:t> que visa </a:t>
            </a:r>
            <a:r>
              <a:rPr lang="en-US" sz="3500" dirty="0" err="1">
                <a:solidFill>
                  <a:srgbClr val="000000"/>
                </a:solidFill>
                <a:latin typeface="Open Sauce"/>
              </a:rPr>
              <a:t>conscientizar</a:t>
            </a:r>
            <a:r>
              <a:rPr lang="en-US" sz="3500" dirty="0">
                <a:solidFill>
                  <a:srgbClr val="000000"/>
                </a:solidFill>
                <a:latin typeface="Open Sauce"/>
              </a:rPr>
              <a:t> a </a:t>
            </a:r>
            <a:r>
              <a:rPr lang="en-US" sz="3500" dirty="0" err="1">
                <a:solidFill>
                  <a:srgbClr val="000000"/>
                </a:solidFill>
                <a:latin typeface="Open Sauce"/>
              </a:rPr>
              <a:t>população</a:t>
            </a:r>
            <a:r>
              <a:rPr lang="en-US" sz="35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Open Sauce"/>
              </a:rPr>
              <a:t>sobre</a:t>
            </a:r>
            <a:r>
              <a:rPr lang="en-US" sz="3500" dirty="0">
                <a:solidFill>
                  <a:srgbClr val="000000"/>
                </a:solidFill>
                <a:latin typeface="Open Sauce"/>
              </a:rPr>
              <a:t> as </a:t>
            </a:r>
            <a:r>
              <a:rPr lang="en-US" sz="3500" dirty="0" err="1">
                <a:solidFill>
                  <a:srgbClr val="000000"/>
                </a:solidFill>
                <a:latin typeface="Open Sauce"/>
              </a:rPr>
              <a:t>mudanças</a:t>
            </a:r>
            <a:r>
              <a:rPr lang="en-US" sz="35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Open Sauce"/>
              </a:rPr>
              <a:t>climáticas</a:t>
            </a:r>
            <a:r>
              <a:rPr lang="en-US" sz="3500" dirty="0">
                <a:solidFill>
                  <a:srgbClr val="000000"/>
                </a:solidFill>
                <a:latin typeface="Open Sauce"/>
              </a:rPr>
              <a:t>, e </a:t>
            </a:r>
            <a:r>
              <a:rPr lang="en-US" sz="3500" dirty="0" err="1">
                <a:solidFill>
                  <a:srgbClr val="000000"/>
                </a:solidFill>
                <a:latin typeface="Open Sauce"/>
              </a:rPr>
              <a:t>assim</a:t>
            </a:r>
            <a:r>
              <a:rPr lang="en-US" sz="3500" dirty="0">
                <a:solidFill>
                  <a:srgbClr val="000000"/>
                </a:solidFill>
                <a:latin typeface="Open Sauce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Open Sauce"/>
              </a:rPr>
              <a:t>gerar</a:t>
            </a:r>
            <a:r>
              <a:rPr lang="en-US" sz="35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Open Sauce"/>
              </a:rPr>
              <a:t>uma</a:t>
            </a:r>
            <a:r>
              <a:rPr lang="en-US" sz="35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Open Sauce"/>
              </a:rPr>
              <a:t>mudança</a:t>
            </a:r>
            <a:r>
              <a:rPr lang="en-US" sz="35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Open Sauce"/>
              </a:rPr>
              <a:t>comportamental</a:t>
            </a:r>
            <a:endParaRPr lang="en-US" sz="35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12" name="Listra Diagonal 11">
            <a:extLst>
              <a:ext uri="{FF2B5EF4-FFF2-40B4-BE49-F238E27FC236}">
                <a16:creationId xmlns:a16="http://schemas.microsoft.com/office/drawing/2014/main" id="{DD7440E7-FAB7-87B2-5CCE-870003B5B73E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Listra Diagonal 12">
            <a:extLst>
              <a:ext uri="{FF2B5EF4-FFF2-40B4-BE49-F238E27FC236}">
                <a16:creationId xmlns:a16="http://schemas.microsoft.com/office/drawing/2014/main" id="{DA5A83B3-2018-1DBA-3DBB-EB445180AD5C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01049" y="885825"/>
            <a:ext cx="10485902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Agradecimentos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01060" y="2840275"/>
            <a:ext cx="1068588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Professores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e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monitores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da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SPTech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por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todo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apoio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dedicação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e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paciência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01060" y="4581525"/>
            <a:ext cx="106858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Família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pelo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incentivo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e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acreditar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na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minha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dedicação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; </a:t>
            </a:r>
          </a:p>
        </p:txBody>
      </p:sp>
      <p:sp>
        <p:nvSpPr>
          <p:cNvPr id="13" name="Listra Diagonal 12">
            <a:extLst>
              <a:ext uri="{FF2B5EF4-FFF2-40B4-BE49-F238E27FC236}">
                <a16:creationId xmlns:a16="http://schemas.microsoft.com/office/drawing/2014/main" id="{9C684F95-78EA-7BEC-26E1-05501B4043C1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Listra Diagonal 13">
            <a:extLst>
              <a:ext uri="{FF2B5EF4-FFF2-40B4-BE49-F238E27FC236}">
                <a16:creationId xmlns:a16="http://schemas.microsoft.com/office/drawing/2014/main" id="{80D30287-67AC-2285-46C7-66F7FFF25247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72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01049" y="885825"/>
            <a:ext cx="10485902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Agradecimentos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01060" y="2840275"/>
            <a:ext cx="1068588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Professores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e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monitores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da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SPTech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por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todo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apoio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dedicação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e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paciência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01060" y="4581525"/>
            <a:ext cx="106858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Família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pelo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incentivo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e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acreditar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na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minha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dedicação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;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01060" y="5772150"/>
            <a:ext cx="1068588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Colegas de turma que me incentivaram durante o projeto e por toda troca de experiências e conhecimentos;</a:t>
            </a:r>
          </a:p>
        </p:txBody>
      </p:sp>
      <p:sp>
        <p:nvSpPr>
          <p:cNvPr id="13" name="Listra Diagonal 12">
            <a:extLst>
              <a:ext uri="{FF2B5EF4-FFF2-40B4-BE49-F238E27FC236}">
                <a16:creationId xmlns:a16="http://schemas.microsoft.com/office/drawing/2014/main" id="{9C684F95-78EA-7BEC-26E1-05501B4043C1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Listra Diagonal 13">
            <a:extLst>
              <a:ext uri="{FF2B5EF4-FFF2-40B4-BE49-F238E27FC236}">
                <a16:creationId xmlns:a16="http://schemas.microsoft.com/office/drawing/2014/main" id="{80D30287-67AC-2285-46C7-66F7FFF25247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0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01049" y="885825"/>
            <a:ext cx="10485902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Agradecimentos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01060" y="2840275"/>
            <a:ext cx="1068588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Professores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e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monitores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da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SPTech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por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todo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apoio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dedicação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e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paciência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01060" y="4581525"/>
            <a:ext cx="106858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Família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pelo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incentivo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e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acreditar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na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minha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dedicação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;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01060" y="5772150"/>
            <a:ext cx="1068588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Colegas de turma que me incentivaram durante o projeto e por toda troca de experiências e conhecimentos;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99809" y="7515225"/>
            <a:ext cx="11488382" cy="1030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À mim, por todo empenho e comprometimento durante a relização de todos os trabalhos propostos pela faculdade.</a:t>
            </a:r>
          </a:p>
        </p:txBody>
      </p:sp>
      <p:sp>
        <p:nvSpPr>
          <p:cNvPr id="13" name="Listra Diagonal 12">
            <a:extLst>
              <a:ext uri="{FF2B5EF4-FFF2-40B4-BE49-F238E27FC236}">
                <a16:creationId xmlns:a16="http://schemas.microsoft.com/office/drawing/2014/main" id="{9C684F95-78EA-7BEC-26E1-05501B4043C1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Listra Diagonal 13">
            <a:extLst>
              <a:ext uri="{FF2B5EF4-FFF2-40B4-BE49-F238E27FC236}">
                <a16:creationId xmlns:a16="http://schemas.microsoft.com/office/drawing/2014/main" id="{80D30287-67AC-2285-46C7-66F7FFF25247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/>
          <p:cNvSpPr/>
          <p:nvPr/>
        </p:nvSpPr>
        <p:spPr>
          <a:xfrm>
            <a:off x="5265278" y="3889003"/>
            <a:ext cx="2508994" cy="2508994"/>
          </a:xfrm>
          <a:custGeom>
            <a:avLst/>
            <a:gdLst/>
            <a:ahLst/>
            <a:cxnLst/>
            <a:rect l="l" t="t" r="r" b="b"/>
            <a:pathLst>
              <a:path w="2508994" h="2508994">
                <a:moveTo>
                  <a:pt x="0" y="0"/>
                </a:moveTo>
                <a:lnTo>
                  <a:pt x="2508993" y="0"/>
                </a:lnTo>
                <a:lnTo>
                  <a:pt x="2508993" y="2508994"/>
                </a:lnTo>
                <a:lnTo>
                  <a:pt x="0" y="2508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7233909" y="4053440"/>
            <a:ext cx="5982121" cy="196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24"/>
              </a:lnSpc>
              <a:spcBef>
                <a:spcPct val="0"/>
              </a:spcBef>
            </a:pPr>
            <a:r>
              <a:rPr lang="en-US" sz="11517">
                <a:solidFill>
                  <a:srgbClr val="000000"/>
                </a:solidFill>
                <a:latin typeface="Open Sauce"/>
              </a:rPr>
              <a:t>CleanAir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76130" y="5966860"/>
            <a:ext cx="429768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Open Sauce"/>
              </a:rPr>
              <a:t>Juntos fazemos a diferença!</a:t>
            </a:r>
          </a:p>
        </p:txBody>
      </p:sp>
      <p:sp>
        <p:nvSpPr>
          <p:cNvPr id="19" name="Listra Diagonal 18">
            <a:extLst>
              <a:ext uri="{FF2B5EF4-FFF2-40B4-BE49-F238E27FC236}">
                <a16:creationId xmlns:a16="http://schemas.microsoft.com/office/drawing/2014/main" id="{E2409C47-940E-7967-A3A2-A02E383ECF24}"/>
              </a:ext>
            </a:extLst>
          </p:cNvPr>
          <p:cNvSpPr/>
          <p:nvPr/>
        </p:nvSpPr>
        <p:spPr>
          <a:xfrm>
            <a:off x="0" y="-38100"/>
            <a:ext cx="3886200" cy="35814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Listra Diagonal 16">
            <a:extLst>
              <a:ext uri="{FF2B5EF4-FFF2-40B4-BE49-F238E27FC236}">
                <a16:creationId xmlns:a16="http://schemas.microsoft.com/office/drawing/2014/main" id="{D21F457A-E640-5CF2-3619-61E7BFFAE803}"/>
              </a:ext>
            </a:extLst>
          </p:cNvPr>
          <p:cNvSpPr/>
          <p:nvPr/>
        </p:nvSpPr>
        <p:spPr>
          <a:xfrm>
            <a:off x="1" y="-38100"/>
            <a:ext cx="2590800" cy="2494557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Listra Diagonal 21">
            <a:extLst>
              <a:ext uri="{FF2B5EF4-FFF2-40B4-BE49-F238E27FC236}">
                <a16:creationId xmlns:a16="http://schemas.microsoft.com/office/drawing/2014/main" id="{0EE042D3-2E39-6E3D-7198-4330C4E69E03}"/>
              </a:ext>
            </a:extLst>
          </p:cNvPr>
          <p:cNvSpPr/>
          <p:nvPr/>
        </p:nvSpPr>
        <p:spPr>
          <a:xfrm rot="10800000">
            <a:off x="14401800" y="6705600"/>
            <a:ext cx="3886200" cy="35814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Listra Diagonal 22">
            <a:extLst>
              <a:ext uri="{FF2B5EF4-FFF2-40B4-BE49-F238E27FC236}">
                <a16:creationId xmlns:a16="http://schemas.microsoft.com/office/drawing/2014/main" id="{20C8903E-7F16-940C-DCF4-58C7FD135373}"/>
              </a:ext>
            </a:extLst>
          </p:cNvPr>
          <p:cNvSpPr/>
          <p:nvPr/>
        </p:nvSpPr>
        <p:spPr>
          <a:xfrm rot="10800000">
            <a:off x="15697199" y="7792443"/>
            <a:ext cx="2590800" cy="2494557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433423" y="885255"/>
            <a:ext cx="5421154" cy="1231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000000"/>
                </a:solidFill>
                <a:latin typeface="Open Sauce"/>
              </a:rPr>
              <a:t>Contexto</a:t>
            </a:r>
            <a:endParaRPr lang="en-US" sz="75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24006" y="6741658"/>
            <a:ext cx="14439988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uce Bold"/>
              </a:rPr>
              <a:t>Impacto</a:t>
            </a:r>
            <a:r>
              <a:rPr lang="en-US" sz="3000" dirty="0">
                <a:solidFill>
                  <a:srgbClr val="000000"/>
                </a:solidFill>
                <a:latin typeface="Open Sauce Bold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 Bold"/>
              </a:rPr>
              <a:t>abiental</a:t>
            </a:r>
            <a:r>
              <a:rPr lang="en-US" sz="3000" dirty="0">
                <a:solidFill>
                  <a:srgbClr val="000000"/>
                </a:solidFill>
                <a:latin typeface="Open Sauce Bold"/>
              </a:rPr>
              <a:t>: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“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Qualquer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alteração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das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propriedades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fisico-químicas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do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ambiente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causado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por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ações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uce"/>
              </a:rPr>
              <a:t>antrópicas</a:t>
            </a:r>
            <a:r>
              <a:rPr lang="en-US" sz="3000" dirty="0">
                <a:solidFill>
                  <a:srgbClr val="000000"/>
                </a:solidFill>
                <a:latin typeface="Open Sauce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33932" y="3169783"/>
            <a:ext cx="1442013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Primeira Revolução Industrial e intensificação do uso de combustíveis fósseis;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4684258"/>
            <a:ext cx="1828800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Desmatamento, descarte irregular de resíduos, energia, indústria, transporte e agricultura intensificam as mudanças climáticas;</a:t>
            </a:r>
          </a:p>
        </p:txBody>
      </p:sp>
      <p:sp>
        <p:nvSpPr>
          <p:cNvPr id="12" name="Listra Diagonal 11">
            <a:extLst>
              <a:ext uri="{FF2B5EF4-FFF2-40B4-BE49-F238E27FC236}">
                <a16:creationId xmlns:a16="http://schemas.microsoft.com/office/drawing/2014/main" id="{9932CA32-784E-825F-2371-55CBCB95055C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Listra Diagonal 12">
            <a:extLst>
              <a:ext uri="{FF2B5EF4-FFF2-40B4-BE49-F238E27FC236}">
                <a16:creationId xmlns:a16="http://schemas.microsoft.com/office/drawing/2014/main" id="{797E3E71-C15C-1B0D-B287-BE037CFCC02B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4086225"/>
            <a:ext cx="1637157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Consequências para os seres vivos</a:t>
            </a:r>
          </a:p>
        </p:txBody>
      </p:sp>
      <p:sp>
        <p:nvSpPr>
          <p:cNvPr id="9" name="Listra Diagonal 8">
            <a:extLst>
              <a:ext uri="{FF2B5EF4-FFF2-40B4-BE49-F238E27FC236}">
                <a16:creationId xmlns:a16="http://schemas.microsoft.com/office/drawing/2014/main" id="{8ADA8A39-ABBD-3445-FCD3-5723C8C38242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Listra Diagonal 9">
            <a:extLst>
              <a:ext uri="{FF2B5EF4-FFF2-40B4-BE49-F238E27FC236}">
                <a16:creationId xmlns:a16="http://schemas.microsoft.com/office/drawing/2014/main" id="{8C25AF38-940D-B81F-F68E-7FD8362EF3FD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4086225"/>
            <a:ext cx="1637157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Consequências para os seres vivos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790390"/>
            <a:ext cx="8590347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Contaminação e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degradação do solo</a:t>
            </a:r>
          </a:p>
        </p:txBody>
      </p:sp>
      <p:sp>
        <p:nvSpPr>
          <p:cNvPr id="10" name="Listra Diagonal 9">
            <a:extLst>
              <a:ext uri="{FF2B5EF4-FFF2-40B4-BE49-F238E27FC236}">
                <a16:creationId xmlns:a16="http://schemas.microsoft.com/office/drawing/2014/main" id="{F8E0A77A-39BD-1ED3-337F-55511A609038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Listra Diagonal 10">
            <a:extLst>
              <a:ext uri="{FF2B5EF4-FFF2-40B4-BE49-F238E27FC236}">
                <a16:creationId xmlns:a16="http://schemas.microsoft.com/office/drawing/2014/main" id="{54DD372D-522A-B0C2-8A1D-29F2194CAAED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4086225"/>
            <a:ext cx="1637157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Consequências para os seres vivos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790390"/>
            <a:ext cx="8590347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Contaminação e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degradação do solo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96237" y="733425"/>
            <a:ext cx="545853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Poluição de cursos da água</a:t>
            </a:r>
          </a:p>
        </p:txBody>
      </p:sp>
      <p:sp>
        <p:nvSpPr>
          <p:cNvPr id="11" name="Listra Diagonal 10">
            <a:extLst>
              <a:ext uri="{FF2B5EF4-FFF2-40B4-BE49-F238E27FC236}">
                <a16:creationId xmlns:a16="http://schemas.microsoft.com/office/drawing/2014/main" id="{E9BD4439-72C0-5071-BFD9-3AA50392612A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Listra Diagonal 11">
            <a:extLst>
              <a:ext uri="{FF2B5EF4-FFF2-40B4-BE49-F238E27FC236}">
                <a16:creationId xmlns:a16="http://schemas.microsoft.com/office/drawing/2014/main" id="{416CBA93-BF1D-2BE3-1F47-5668CA38E259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4086225"/>
            <a:ext cx="1637157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Consequências para os seres vivos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790390"/>
            <a:ext cx="8590347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Contaminação e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degradação do solo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96237" y="733425"/>
            <a:ext cx="545853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Poluição de cursos da água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3527" y="8963025"/>
            <a:ext cx="547889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Alagamentos e inundações </a:t>
            </a:r>
          </a:p>
        </p:txBody>
      </p:sp>
      <p:sp>
        <p:nvSpPr>
          <p:cNvPr id="12" name="Listra Diagonal 11">
            <a:extLst>
              <a:ext uri="{FF2B5EF4-FFF2-40B4-BE49-F238E27FC236}">
                <a16:creationId xmlns:a16="http://schemas.microsoft.com/office/drawing/2014/main" id="{9594C59E-DBA6-36C1-2628-10A0DABA3BF4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Listra Diagonal 12">
            <a:extLst>
              <a:ext uri="{FF2B5EF4-FFF2-40B4-BE49-F238E27FC236}">
                <a16:creationId xmlns:a16="http://schemas.microsoft.com/office/drawing/2014/main" id="{24FB3214-F29E-C51A-AA4A-776843B24B2C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4086225"/>
            <a:ext cx="1637157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Open Sauce"/>
              </a:rPr>
              <a:t>Consequências para os seres vivos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99304" y="6293625"/>
            <a:ext cx="948869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</a:rPr>
              <a:t>Proliferação de endemias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790390"/>
            <a:ext cx="8590347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Contaminação e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degradação do solo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96237" y="733425"/>
            <a:ext cx="545853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Poluição de cursos da água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3527" y="8963025"/>
            <a:ext cx="547889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uce"/>
              </a:rPr>
              <a:t>Alagamentos e inundações </a:t>
            </a:r>
          </a:p>
        </p:txBody>
      </p:sp>
      <p:sp>
        <p:nvSpPr>
          <p:cNvPr id="13" name="Listra Diagonal 12">
            <a:extLst>
              <a:ext uri="{FF2B5EF4-FFF2-40B4-BE49-F238E27FC236}">
                <a16:creationId xmlns:a16="http://schemas.microsoft.com/office/drawing/2014/main" id="{50B212A1-63D1-5B60-F944-A9FC3D4C9A24}"/>
              </a:ext>
            </a:extLst>
          </p:cNvPr>
          <p:cNvSpPr/>
          <p:nvPr/>
        </p:nvSpPr>
        <p:spPr>
          <a:xfrm>
            <a:off x="0" y="-38100"/>
            <a:ext cx="3048000" cy="2971800"/>
          </a:xfrm>
          <a:prstGeom prst="diagStripe">
            <a:avLst/>
          </a:prstGeom>
          <a:solidFill>
            <a:srgbClr val="6330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Listra Diagonal 13">
            <a:extLst>
              <a:ext uri="{FF2B5EF4-FFF2-40B4-BE49-F238E27FC236}">
                <a16:creationId xmlns:a16="http://schemas.microsoft.com/office/drawing/2014/main" id="{5E12A552-7657-741F-E100-298799139C1D}"/>
              </a:ext>
            </a:extLst>
          </p:cNvPr>
          <p:cNvSpPr/>
          <p:nvPr/>
        </p:nvSpPr>
        <p:spPr>
          <a:xfrm rot="10800000">
            <a:off x="15239999" y="7200900"/>
            <a:ext cx="3048001" cy="3086100"/>
          </a:xfrm>
          <a:prstGeom prst="diagStripe">
            <a:avLst/>
          </a:prstGeom>
          <a:solidFill>
            <a:srgbClr val="8AC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2111" y="494948"/>
            <a:ext cx="2644608" cy="2210504"/>
          </a:xfrm>
          <a:custGeom>
            <a:avLst/>
            <a:gdLst/>
            <a:ahLst/>
            <a:cxnLst/>
            <a:rect l="l" t="t" r="r" b="b"/>
            <a:pathLst>
              <a:path w="2644608" h="2210504">
                <a:moveTo>
                  <a:pt x="0" y="0"/>
                </a:moveTo>
                <a:lnTo>
                  <a:pt x="2644609" y="0"/>
                </a:lnTo>
                <a:lnTo>
                  <a:pt x="2644609" y="2210504"/>
                </a:lnTo>
                <a:lnTo>
                  <a:pt x="0" y="2210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EB520-FCD5-3B44-31E2-5A17BC3EEB9A}"/>
              </a:ext>
            </a:extLst>
          </p:cNvPr>
          <p:cNvSpPr txBox="1"/>
          <p:nvPr/>
        </p:nvSpPr>
        <p:spPr>
          <a:xfrm>
            <a:off x="3226875" y="885825"/>
            <a:ext cx="14318933" cy="1204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6600" dirty="0">
                <a:solidFill>
                  <a:srgbClr val="000000"/>
                </a:solidFill>
                <a:latin typeface="Open Sauce"/>
              </a:rPr>
              <a:t>ONU e as </a:t>
            </a:r>
            <a:r>
              <a:rPr lang="en-US" sz="6600" dirty="0" err="1">
                <a:solidFill>
                  <a:srgbClr val="000000"/>
                </a:solidFill>
                <a:latin typeface="Open Sauce"/>
              </a:rPr>
              <a:t>mudanças</a:t>
            </a:r>
            <a:r>
              <a:rPr lang="en-US" sz="6600" dirty="0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6600" dirty="0" err="1">
                <a:solidFill>
                  <a:srgbClr val="000000"/>
                </a:solidFill>
                <a:latin typeface="Open Sauce"/>
              </a:rPr>
              <a:t>climáticas</a:t>
            </a:r>
            <a:endParaRPr lang="en-US" sz="6600" dirty="0">
              <a:solidFill>
                <a:srgbClr val="000000"/>
              </a:solidFill>
              <a:latin typeface="Open Sau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479</Words>
  <Application>Microsoft Office PowerPoint</Application>
  <PresentationFormat>Personalizar</PresentationFormat>
  <Paragraphs>69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Open Sauce</vt:lpstr>
      <vt:lpstr>Open Sauce Bold</vt:lpstr>
      <vt:lpstr>Calibri</vt:lpstr>
      <vt:lpstr>Arial</vt:lpstr>
      <vt:lpstr>Open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CleanAir</dc:title>
  <dc:creator>Manuela Monteiro</dc:creator>
  <cp:lastModifiedBy>Manuela Monteiro</cp:lastModifiedBy>
  <cp:revision>2</cp:revision>
  <dcterms:created xsi:type="dcterms:W3CDTF">2006-08-16T00:00:00Z</dcterms:created>
  <dcterms:modified xsi:type="dcterms:W3CDTF">2024-06-14T00:33:49Z</dcterms:modified>
  <dc:identifier>DAGF4LcFzsw</dc:identifier>
</cp:coreProperties>
</file>