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8" r:id="rId4"/>
    <p:sldId id="257" r:id="rId5"/>
    <p:sldId id="259" r:id="rId6"/>
    <p:sldId id="260" r:id="rId7"/>
    <p:sldId id="262" r:id="rId8"/>
    <p:sldId id="261" r:id="rId9"/>
    <p:sldId id="263" r:id="rId10"/>
    <p:sldId id="274" r:id="rId11"/>
    <p:sldId id="272" r:id="rId12"/>
    <p:sldId id="266" r:id="rId13"/>
    <p:sldId id="264" r:id="rId14"/>
    <p:sldId id="267" r:id="rId15"/>
    <p:sldId id="268" r:id="rId16"/>
    <p:sldId id="269" r:id="rId17"/>
    <p:sldId id="270" r:id="rId18"/>
    <p:sldId id="271" r:id="rId19"/>
    <p:sldId id="275" r:id="rId20"/>
    <p:sldId id="276" r:id="rId21"/>
    <p:sldId id="277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52"/>
  </p:normalViewPr>
  <p:slideViewPr>
    <p:cSldViewPr snapToGrid="0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F861-91D4-ECD3-7A0B-7B483C732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AF840-B4AB-B2F4-D10D-B822B07EE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87C4F-09FD-D602-38EB-5A893714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2C2-3259-A649-961A-7C3CBA5C8E6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63D2E-8B0F-4DFD-E911-7125B00B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355F6-B405-7666-6627-82E8F5B4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1D69-0D04-1D4B-A49E-C0A2C15D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0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40D2-939F-F2C8-3AE4-123A5F21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35C57-E421-C50C-6D31-9836668E0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7BBC-C56B-2DCF-D302-C8968FFB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2C2-3259-A649-961A-7C3CBA5C8E6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D17F-C70C-D4E6-1DBF-56ECFCD7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029C9-16FC-A0A7-3A1C-21521E35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1D69-0D04-1D4B-A49E-C0A2C15D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1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C520C-65BA-4F21-1CE7-29E329B74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9AA94-A0C9-D642-07AA-E3FE298EA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0A1D-FBAE-B541-0CAF-4BCEF858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2C2-3259-A649-961A-7C3CBA5C8E6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BD11-6787-9962-5535-96B61048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0725A-3E45-073D-3F08-9202FE32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1D69-0D04-1D4B-A49E-C0A2C15D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9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D3B4-B2E4-EE7D-FA05-2008A6A8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4449-5C9B-4418-F9B8-1F6D18E66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A68A1-A297-14FC-697B-A0D2C0B7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2C2-3259-A649-961A-7C3CBA5C8E6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EBEA3-C6A6-21FD-E076-03DBA9CB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A1885-2CD5-00EB-B7C6-47E0774B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1D69-0D04-1D4B-A49E-C0A2C15D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8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AE8F-1102-3830-CB36-270B86F1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538FD-1BE2-84A9-A5FC-D2DFAA7B8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D10D-2D1C-1FE3-A11B-E4BFD45D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2C2-3259-A649-961A-7C3CBA5C8E6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1161F-FAA3-35C2-42DF-8515BF11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AEEC2-4B9C-5B2E-AB03-2D821FBC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1D69-0D04-1D4B-A49E-C0A2C15D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98C0-5035-C599-7BE3-D8160288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6F3A-07A3-12C3-5073-6646BAC72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B2810-8D5A-5390-2743-9BA3C6573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86288-857E-FD81-B4C3-4DF893B9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2C2-3259-A649-961A-7C3CBA5C8E6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3FD18-0F7B-5F3F-D2BA-248FA83E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CA81C-418A-69E8-48D3-3D84203F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1D69-0D04-1D4B-A49E-C0A2C15D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E470-03F5-7E89-18FD-26C33A75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AD040-0EA1-7631-E5EA-ACC976E3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2AB42-9C24-25BE-9989-726271323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D7039-E9CE-F32D-16BF-4E921BFB9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83F97-1E3D-98C0-B9DD-0F099DA08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FF16D-D5B9-9402-6ED1-8873F1EE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2C2-3259-A649-961A-7C3CBA5C8E6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CFA24-42FF-52E6-BC10-CD249CDB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4D281-C37E-E955-7E05-70B12E97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1D69-0D04-1D4B-A49E-C0A2C15D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0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6A51-1AE1-AF22-2BAC-F25F9BD8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360CC-F558-7D2D-B512-804C3B22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2C2-3259-A649-961A-7C3CBA5C8E6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090F3-0B38-D0B4-C2F2-985DA283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2B72E-9AE3-299C-0F23-EE8816EE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1D69-0D04-1D4B-A49E-C0A2C15D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CD57B-2112-9417-A386-58F1C6DF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2C2-3259-A649-961A-7C3CBA5C8E6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61E04-5999-C0E9-677C-89F710C5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F0C56-EE7F-02BF-CD24-7BD7AB9B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1D69-0D04-1D4B-A49E-C0A2C15D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0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F967-DC04-A64E-1F42-14D7A89B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68C9-C722-81A1-C0C0-2AFF4803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91412-7CFC-1BE3-D852-D0C452CBC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FF5FB-6686-DC41-FB34-0761BAB5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2C2-3259-A649-961A-7C3CBA5C8E6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3FE1C-0140-284F-9486-A5CFE502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DCA2F-24CB-A56A-E81D-D83CAE90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1D69-0D04-1D4B-A49E-C0A2C15D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3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96F0-2684-80A0-582C-63DB7120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D1C02-4831-8722-F2E6-3B2A8CB36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C211F-C9C4-C304-BC49-A5DCF5DCE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21CAB-C7EE-C220-13B1-3C9CF3E1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22C2-3259-A649-961A-7C3CBA5C8E6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B6308-86F6-EFB0-DC88-F71C9E96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B4C9B-4D9F-1B19-4E0C-52927DB7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1D69-0D04-1D4B-A49E-C0A2C15D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0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04207-F0E2-E528-66D1-FF57B985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BC91A-7947-BC8C-701E-621B620D7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C3ED9-C5A2-606E-C416-1AF03BA55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622C2-3259-A649-961A-7C3CBA5C8E60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F58B-B860-7A23-E95C-C9CBAE303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C90D2-BD0F-E8B1-5C10-86A86D43F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331D69-0D04-1D4B-A49E-C0A2C15D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4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44A4-B015-5728-1D9C-EB4B9EC8B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The Cognitive Constraints of Musical Scales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CEED2-4E3B-FD43-8CB9-DB0544744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239889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CF7EB-B4A7-FCF2-319E-B003DC507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6A25-F8F5-5E66-1EF0-1C769CC7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b="1" dirty="0">
                <a:solidFill>
                  <a:srgbClr val="FF0000"/>
                </a:solidFill>
              </a:rPr>
              <a:t>To do: validate if the key-finding works more or less ok</a:t>
            </a:r>
          </a:p>
        </p:txBody>
      </p:sp>
      <p:pic>
        <p:nvPicPr>
          <p:cNvPr id="6" name="Picture 5" descr="A graph of a number of keys&#10;&#10;Description automatically generated">
            <a:extLst>
              <a:ext uri="{FF2B5EF4-FFF2-40B4-BE49-F238E27FC236}">
                <a16:creationId xmlns:a16="http://schemas.microsoft.com/office/drawing/2014/main" id="{8E10725E-DE6B-1D87-BD30-B82DFB4E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1" y="1594995"/>
            <a:ext cx="6316705" cy="474310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3FCD52-4DEE-E21E-A09C-3CDB736F0EBE}"/>
              </a:ext>
            </a:extLst>
          </p:cNvPr>
          <p:cNvSpPr txBox="1">
            <a:spLocks/>
          </p:cNvSpPr>
          <p:nvPr/>
        </p:nvSpPr>
        <p:spPr>
          <a:xfrm>
            <a:off x="6953692" y="1825625"/>
            <a:ext cx="4997303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Steps</a:t>
            </a:r>
          </a:p>
          <a:p>
            <a:r>
              <a:rPr lang="en-US" sz="1800" dirty="0"/>
              <a:t>Estimate key by ear using a subsample of melodies (for example):</a:t>
            </a:r>
          </a:p>
          <a:p>
            <a:pPr lvl="1"/>
            <a:r>
              <a:rPr lang="en-US" sz="1400" dirty="0"/>
              <a:t>20 melodies form degree 0</a:t>
            </a:r>
          </a:p>
          <a:p>
            <a:pPr lvl="1"/>
            <a:r>
              <a:rPr lang="en-US" sz="1400" dirty="0"/>
              <a:t>20 melodies form degree 8</a:t>
            </a:r>
          </a:p>
          <a:p>
            <a:pPr lvl="1"/>
            <a:r>
              <a:rPr lang="en-US" sz="1400" dirty="0"/>
              <a:t>20 melodies form degree 9</a:t>
            </a:r>
          </a:p>
          <a:p>
            <a:pPr lvl="1"/>
            <a:r>
              <a:rPr lang="en-US" sz="1400" dirty="0"/>
              <a:t>20 melodies form degree 10</a:t>
            </a:r>
          </a:p>
          <a:p>
            <a:pPr lvl="1"/>
            <a:endParaRPr lang="en-US" sz="1400" dirty="0"/>
          </a:p>
          <a:p>
            <a:r>
              <a:rPr lang="en-US" sz="1800" dirty="0"/>
              <a:t>Compare human annotated key with estimated key using algorithm</a:t>
            </a:r>
          </a:p>
          <a:p>
            <a:r>
              <a:rPr lang="en-US" sz="1800" dirty="0"/>
              <a:t>Try to find out if there is a lot of noise or bad participants in the data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E23BC-7A28-5565-DBB3-38359F8F3FB3}"/>
              </a:ext>
            </a:extLst>
          </p:cNvPr>
          <p:cNvSpPr txBox="1"/>
          <p:nvPr/>
        </p:nvSpPr>
        <p:spPr>
          <a:xfrm>
            <a:off x="1905254" y="2085386"/>
            <a:ext cx="35751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500" dirty="0"/>
              <a:t>Albrecht and Shanahan (2013)</a:t>
            </a:r>
          </a:p>
        </p:txBody>
      </p:sp>
    </p:spTree>
    <p:extLst>
      <p:ext uri="{BB962C8B-B14F-4D97-AF65-F5344CB8AC3E}">
        <p14:creationId xmlns:p14="http://schemas.microsoft.com/office/powerpoint/2010/main" val="333959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72E44-7946-09EC-12FE-00407D8B9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CB16-9E7D-AE64-57D6-694354E85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Trends in melodic features</a:t>
            </a:r>
          </a:p>
        </p:txBody>
      </p:sp>
    </p:spTree>
    <p:extLst>
      <p:ext uri="{BB962C8B-B14F-4D97-AF65-F5344CB8AC3E}">
        <p14:creationId xmlns:p14="http://schemas.microsoft.com/office/powerpoint/2010/main" val="419407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018CB-C2E7-DE10-6196-6E5833749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6441-4E87-E944-1C04-5BC97100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907"/>
          </a:xfrm>
        </p:spPr>
        <p:txBody>
          <a:bodyPr>
            <a:normAutofit/>
          </a:bodyPr>
          <a:lstStyle/>
          <a:p>
            <a:r>
              <a:rPr lang="en-US" sz="3300" dirty="0"/>
              <a:t>Melodies become easier to learn and transmit over time </a:t>
            </a:r>
          </a:p>
        </p:txBody>
      </p:sp>
      <p:pic>
        <p:nvPicPr>
          <p:cNvPr id="4" name="Picture 3" descr="A graph and chart of error&#10;&#10;Description automatically generated with medium confidence">
            <a:extLst>
              <a:ext uri="{FF2B5EF4-FFF2-40B4-BE49-F238E27FC236}">
                <a16:creationId xmlns:a16="http://schemas.microsoft.com/office/drawing/2014/main" id="{B3A19C4C-90CA-F9D3-C759-74088A2BB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69" y="1610839"/>
            <a:ext cx="8709461" cy="434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9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61767-DCFB-9C07-9B03-B0AAE20CA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9C35-34EF-1625-A384-03FB2532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907"/>
          </a:xfrm>
        </p:spPr>
        <p:txBody>
          <a:bodyPr>
            <a:normAutofit/>
          </a:bodyPr>
          <a:lstStyle/>
          <a:p>
            <a:r>
              <a:rPr lang="en-US" sz="3300" dirty="0"/>
              <a:t>Last note becomes longer than the other notes over time</a:t>
            </a:r>
          </a:p>
        </p:txBody>
      </p:sp>
      <p:pic>
        <p:nvPicPr>
          <p:cNvPr id="9" name="Picture 8" descr="A graph of a number of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535B0641-8CA7-0A46-0F0E-9FB06B79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57" y="1248032"/>
            <a:ext cx="7188200" cy="5397500"/>
          </a:xfrm>
          <a:prstGeom prst="rect">
            <a:avLst/>
          </a:prstGeom>
        </p:spPr>
      </p:pic>
      <p:pic>
        <p:nvPicPr>
          <p:cNvPr id="11" name="Picture 10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35E7D3C-47DD-3548-0FC5-41220A6BD5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511"/>
          <a:stretch/>
        </p:blipFill>
        <p:spPr>
          <a:xfrm>
            <a:off x="599315" y="1693904"/>
            <a:ext cx="3779095" cy="450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97B3-CE44-29A7-7AAA-49C974C13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5EB4-3865-7FBC-232E-9B2CAC01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907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Last note becomes longer over time, but melodies become faster</a:t>
            </a:r>
          </a:p>
        </p:txBody>
      </p:sp>
      <p:pic>
        <p:nvPicPr>
          <p:cNvPr id="6" name="Picture 5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6835E40-D931-301A-BB8D-00444DA8B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21"/>
          <a:stretch/>
        </p:blipFill>
        <p:spPr>
          <a:xfrm>
            <a:off x="2316905" y="1672624"/>
            <a:ext cx="7558189" cy="450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54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9848B-4020-D63A-4513-43B5E106A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72A8-802F-AA39-1C13-D467FF6A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907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Last note becomes longer over time, and tends to finish with the same note that the first one in the melody</a:t>
            </a:r>
          </a:p>
        </p:txBody>
      </p:sp>
      <p:pic>
        <p:nvPicPr>
          <p:cNvPr id="4" name="Picture 3" descr="A graph of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803F81CE-22EE-77C9-60FD-7EE789E5E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09" y="1623197"/>
            <a:ext cx="9157581" cy="48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8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4B1EB-43F6-984B-3099-F1CC861C5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CC3D-279D-9E25-1F43-C7888AC89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Distribution intervals</a:t>
            </a:r>
          </a:p>
        </p:txBody>
      </p:sp>
    </p:spTree>
    <p:extLst>
      <p:ext uri="{BB962C8B-B14F-4D97-AF65-F5344CB8AC3E}">
        <p14:creationId xmlns:p14="http://schemas.microsoft.com/office/powerpoint/2010/main" val="323558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4F677-AE86-34E5-B0EA-0C61EBB82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3D2B-8E60-9F58-C9B2-A32733A0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907"/>
          </a:xfrm>
        </p:spPr>
        <p:txBody>
          <a:bodyPr>
            <a:normAutofit/>
          </a:bodyPr>
          <a:lstStyle/>
          <a:p>
            <a:r>
              <a:rPr lang="en-US" sz="3300" dirty="0"/>
              <a:t>Joint distribution of sung intervals 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4DA52C1-EA62-0691-DB24-EFB848E5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38" y="1838068"/>
            <a:ext cx="7865076" cy="3932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D14712-69F2-B547-2C79-6DBF9CCC7A9D}"/>
              </a:ext>
            </a:extLst>
          </p:cNvPr>
          <p:cNvSpPr txBox="1"/>
          <p:nvPr/>
        </p:nvSpPr>
        <p:spPr>
          <a:xfrm>
            <a:off x="5251622" y="5770606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FB316-F33A-23A0-F875-A9987F913C73}"/>
              </a:ext>
            </a:extLst>
          </p:cNvPr>
          <p:cNvSpPr txBox="1"/>
          <p:nvPr/>
        </p:nvSpPr>
        <p:spPr>
          <a:xfrm rot="16200000">
            <a:off x="777102" y="3513439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Density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94EEFE-DBAC-53F7-8CEA-82A90A423A43}"/>
              </a:ext>
            </a:extLst>
          </p:cNvPr>
          <p:cNvCxnSpPr>
            <a:cxnSpLocks/>
          </p:cNvCxnSpPr>
          <p:nvPr/>
        </p:nvCxnSpPr>
        <p:spPr>
          <a:xfrm flipV="1">
            <a:off x="9179011" y="3637519"/>
            <a:ext cx="1400432" cy="9547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D647B0-DAEF-43B7-32F6-1C99C9FA4BCF}"/>
              </a:ext>
            </a:extLst>
          </p:cNvPr>
          <p:cNvCxnSpPr>
            <a:cxnSpLocks/>
          </p:cNvCxnSpPr>
          <p:nvPr/>
        </p:nvCxnSpPr>
        <p:spPr>
          <a:xfrm flipV="1">
            <a:off x="9358184" y="4905632"/>
            <a:ext cx="521043" cy="119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88F5F2-254D-50F4-9990-32D6548B07D9}"/>
              </a:ext>
            </a:extLst>
          </p:cNvPr>
          <p:cNvSpPr txBox="1"/>
          <p:nvPr/>
        </p:nvSpPr>
        <p:spPr>
          <a:xfrm>
            <a:off x="9627973" y="4407587"/>
            <a:ext cx="190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Last 3 generations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C1D7C2-DF57-B2C3-66FD-79B129143610}"/>
              </a:ext>
            </a:extLst>
          </p:cNvPr>
          <p:cNvSpPr txBox="1"/>
          <p:nvPr/>
        </p:nvSpPr>
        <p:spPr>
          <a:xfrm>
            <a:off x="9897762" y="2991188"/>
            <a:ext cx="190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 melodies</a:t>
            </a:r>
          </a:p>
        </p:txBody>
      </p:sp>
    </p:spTree>
    <p:extLst>
      <p:ext uri="{BB962C8B-B14F-4D97-AF65-F5344CB8AC3E}">
        <p14:creationId xmlns:p14="http://schemas.microsoft.com/office/powerpoint/2010/main" val="394237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9199-F578-09AB-628C-DE99306E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3A25A42-E01B-740D-5F47-9D7A3888E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27" y="0"/>
            <a:ext cx="5538573" cy="692321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0576505-5161-D40F-C482-57A272AB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03357" cy="882907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Separate distribution of sung intervals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E65CB-34BB-8AA3-3787-DABDC2602C7E}"/>
              </a:ext>
            </a:extLst>
          </p:cNvPr>
          <p:cNvSpPr txBox="1"/>
          <p:nvPr/>
        </p:nvSpPr>
        <p:spPr>
          <a:xfrm>
            <a:off x="4750486" y="180459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Interval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0A87C-A63D-1478-8613-18E7189712FD}"/>
              </a:ext>
            </a:extLst>
          </p:cNvPr>
          <p:cNvSpPr txBox="1"/>
          <p:nvPr/>
        </p:nvSpPr>
        <p:spPr>
          <a:xfrm>
            <a:off x="4750486" y="1951594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Interval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DB2EF8-3F89-906E-7F3A-EAEA8F07123D}"/>
              </a:ext>
            </a:extLst>
          </p:cNvPr>
          <p:cNvSpPr txBox="1"/>
          <p:nvPr/>
        </p:nvSpPr>
        <p:spPr>
          <a:xfrm>
            <a:off x="4750485" y="3871011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Interval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E68579-BE23-CF2C-770B-AD52AC3692D4}"/>
              </a:ext>
            </a:extLst>
          </p:cNvPr>
          <p:cNvSpPr txBox="1"/>
          <p:nvPr/>
        </p:nvSpPr>
        <p:spPr>
          <a:xfrm>
            <a:off x="4750485" y="5212447"/>
            <a:ext cx="190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Interval 4</a:t>
            </a:r>
          </a:p>
        </p:txBody>
      </p:sp>
    </p:spTree>
    <p:extLst>
      <p:ext uri="{BB962C8B-B14F-4D97-AF65-F5344CB8AC3E}">
        <p14:creationId xmlns:p14="http://schemas.microsoft.com/office/powerpoint/2010/main" val="339638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91FCB-8390-F83F-AA17-E3ACAD478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7005-67DD-04DE-08AB-B1159C4A1F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Melodic Contours</a:t>
            </a:r>
          </a:p>
        </p:txBody>
      </p:sp>
    </p:spTree>
    <p:extLst>
      <p:ext uri="{BB962C8B-B14F-4D97-AF65-F5344CB8AC3E}">
        <p14:creationId xmlns:p14="http://schemas.microsoft.com/office/powerpoint/2010/main" val="422850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9761-9A40-02D7-EC3B-98812F31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A84E-5B37-BEA1-9AA7-28A41B41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Compare the interval between the estimated KEY and each note in the melody</a:t>
            </a:r>
          </a:p>
          <a:p>
            <a:r>
              <a:rPr lang="en-US" dirty="0">
                <a:solidFill>
                  <a:srgbClr val="FF0000"/>
                </a:solidFill>
              </a:rPr>
              <a:t>Repeat experiment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More data (300 chains)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Extract IOI from scratch including error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Fixed duration in each recording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Filter participants a bit better based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0467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94885-24A1-615D-0315-02372C38A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15AC-039F-ADE1-037C-ADDD36F3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907"/>
          </a:xfrm>
        </p:spPr>
        <p:txBody>
          <a:bodyPr>
            <a:normAutofit/>
          </a:bodyPr>
          <a:lstStyle/>
          <a:p>
            <a:r>
              <a:rPr lang="en-US" sz="3300" dirty="0"/>
              <a:t>Melodies converge towards melodic prototypes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91E622D-0B70-71C2-4A25-8112CBD0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6" y="1425840"/>
            <a:ext cx="11916167" cy="2373134"/>
          </a:xfrm>
          <a:prstGeom prst="rect">
            <a:avLst/>
          </a:prstGeom>
        </p:spPr>
      </p:pic>
      <p:pic>
        <p:nvPicPr>
          <p:cNvPr id="9" name="Picture 8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6F84E478-3E36-A6EB-F9E8-C483BA69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999" y="3976782"/>
            <a:ext cx="4318000" cy="287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E2C2CF-D4DA-C8DF-CF7A-361A1FC8B4D8}"/>
              </a:ext>
            </a:extLst>
          </p:cNvPr>
          <p:cNvSpPr txBox="1"/>
          <p:nvPr/>
        </p:nvSpPr>
        <p:spPr>
          <a:xfrm>
            <a:off x="1398372" y="4076956"/>
            <a:ext cx="2538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Average four melodic prototypes</a:t>
            </a:r>
          </a:p>
        </p:txBody>
      </p:sp>
    </p:spTree>
    <p:extLst>
      <p:ext uri="{BB962C8B-B14F-4D97-AF65-F5344CB8AC3E}">
        <p14:creationId xmlns:p14="http://schemas.microsoft.com/office/powerpoint/2010/main" val="302681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7DCB8-D5A9-81FD-E8D8-45F25F9E4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01B9-89CA-A745-B8D4-7DB1124CF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907"/>
          </a:xfrm>
        </p:spPr>
        <p:txBody>
          <a:bodyPr>
            <a:normAutofit/>
          </a:bodyPr>
          <a:lstStyle/>
          <a:p>
            <a:r>
              <a:rPr lang="en-US" sz="3300" dirty="0"/>
              <a:t>Evolution of melodic prototypes</a:t>
            </a:r>
          </a:p>
        </p:txBody>
      </p:sp>
      <p:pic>
        <p:nvPicPr>
          <p:cNvPr id="4" name="Picture 3" descr="A graph and diagram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A7224C97-E434-CCFE-2945-9E16695E7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3" y="1709695"/>
            <a:ext cx="11717572" cy="467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0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26F3B-EC56-60EE-A3B8-9A8EFF58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49F1-960F-69FD-5220-85DE2E554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Figures</a:t>
            </a:r>
            <a:br>
              <a:rPr lang="en-US" sz="5500" dirty="0"/>
            </a:b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1042427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12391-6474-D31C-81C0-4BDF0C5FD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0136-19AB-A4D6-706E-B61B4E692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96" y="274064"/>
            <a:ext cx="9144000" cy="981859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dirty="0"/>
              <a:t>Figure 1</a:t>
            </a:r>
            <a:br>
              <a:rPr lang="en-US" sz="3300" dirty="0"/>
            </a:br>
            <a:endParaRPr lang="en-US" sz="3300" dirty="0"/>
          </a:p>
        </p:txBody>
      </p:sp>
      <p:pic>
        <p:nvPicPr>
          <p:cNvPr id="4" name="Picture 3" descr="A graph of a number of notes&#10;&#10;Description automatically generated with medium confidence">
            <a:extLst>
              <a:ext uri="{FF2B5EF4-FFF2-40B4-BE49-F238E27FC236}">
                <a16:creationId xmlns:a16="http://schemas.microsoft.com/office/drawing/2014/main" id="{58191274-0094-ED7A-BD5A-D67888BA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4064"/>
            <a:ext cx="7772400" cy="64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00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ED624-6662-34C0-AD11-FB3703A47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3358-B4B0-B985-C79D-9BB535637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96" y="274064"/>
            <a:ext cx="9144000" cy="981859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dirty="0"/>
              <a:t>Figure 3</a:t>
            </a:r>
            <a:br>
              <a:rPr lang="en-US" sz="3300" dirty="0"/>
            </a:b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67425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4C0AA-7E70-90F5-F41B-EC6773482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27AD-C245-0710-E282-6C550AB8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5DB9-0EAD-9658-0654-6C46D8E7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Iterated singing experiment with 5-tone melodies</a:t>
            </a:r>
          </a:p>
          <a:p>
            <a:r>
              <a:rPr lang="en-US" dirty="0"/>
              <a:t>Melodies evolve over 10 generation</a:t>
            </a:r>
          </a:p>
          <a:p>
            <a:r>
              <a:rPr lang="en-US" dirty="0"/>
              <a:t>Raw recordings are sent from participant to participant</a:t>
            </a:r>
          </a:p>
          <a:p>
            <a:r>
              <a:rPr lang="en-US" dirty="0"/>
              <a:t>About 64 UK participants (Prolific)</a:t>
            </a:r>
          </a:p>
        </p:txBody>
      </p:sp>
    </p:spTree>
    <p:extLst>
      <p:ext uri="{BB962C8B-B14F-4D97-AF65-F5344CB8AC3E}">
        <p14:creationId xmlns:p14="http://schemas.microsoft.com/office/powerpoint/2010/main" val="126288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68AB-2EED-622E-2941-93DD2B27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Key-finding algorithm</a:t>
            </a:r>
          </a:p>
        </p:txBody>
      </p:sp>
      <p:pic>
        <p:nvPicPr>
          <p:cNvPr id="6" name="Picture 5" descr="A graph of a number of keys&#10;&#10;Description automatically generated">
            <a:extLst>
              <a:ext uri="{FF2B5EF4-FFF2-40B4-BE49-F238E27FC236}">
                <a16:creationId xmlns:a16="http://schemas.microsoft.com/office/drawing/2014/main" id="{361A489E-B792-ADD4-8879-FE2347D60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1" y="1594995"/>
            <a:ext cx="6316705" cy="474310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ACDB01-9802-4847-0EAF-17093C9EEEB1}"/>
              </a:ext>
            </a:extLst>
          </p:cNvPr>
          <p:cNvSpPr txBox="1">
            <a:spLocks/>
          </p:cNvSpPr>
          <p:nvPr/>
        </p:nvSpPr>
        <p:spPr>
          <a:xfrm>
            <a:off x="6953692" y="1825625"/>
            <a:ext cx="4997303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Steps</a:t>
            </a:r>
          </a:p>
          <a:p>
            <a:r>
              <a:rPr lang="en-US" sz="1800" dirty="0"/>
              <a:t>Melody notes are rounded to nearest integer</a:t>
            </a:r>
          </a:p>
          <a:p>
            <a:r>
              <a:rPr lang="en-US" sz="1800" dirty="0"/>
              <a:t>Melodies are all transposed to start in the middle C (Midi note = 60)</a:t>
            </a:r>
          </a:p>
          <a:p>
            <a:r>
              <a:rPr lang="en-US" sz="1800" dirty="0"/>
              <a:t>Note durations (in sec) are normalized by total duration: (</a:t>
            </a:r>
            <a:r>
              <a:rPr lang="en-US" sz="1800" dirty="0" err="1"/>
              <a:t>note_duration</a:t>
            </a:r>
            <a:r>
              <a:rPr lang="en-US" sz="1800" dirty="0"/>
              <a:t> / </a:t>
            </a:r>
            <a:r>
              <a:rPr lang="en-US" sz="1800" dirty="0" err="1"/>
              <a:t>total_duration</a:t>
            </a:r>
            <a:r>
              <a:rPr lang="en-US" sz="1800" dirty="0"/>
              <a:t>) * 5</a:t>
            </a:r>
          </a:p>
          <a:p>
            <a:r>
              <a:rPr lang="en-US" sz="1800" dirty="0"/>
              <a:t>Key-finding algorithms applied to each melody</a:t>
            </a:r>
          </a:p>
          <a:p>
            <a:pPr lvl="1"/>
            <a:r>
              <a:rPr lang="en-US" sz="1400" dirty="0" err="1"/>
              <a:t>Krumhansl-Schmuckler</a:t>
            </a:r>
            <a:endParaRPr lang="en-US" sz="1400" dirty="0"/>
          </a:p>
          <a:p>
            <a:pPr lvl="1"/>
            <a:r>
              <a:rPr lang="en-US" sz="1400" dirty="0"/>
              <a:t>Albrecht and Shanahan (2013)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11009-6C3A-5C91-B1AC-2DBFE4C8B354}"/>
              </a:ext>
            </a:extLst>
          </p:cNvPr>
          <p:cNvSpPr txBox="1"/>
          <p:nvPr/>
        </p:nvSpPr>
        <p:spPr>
          <a:xfrm>
            <a:off x="1905254" y="2085386"/>
            <a:ext cx="35751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500" dirty="0"/>
              <a:t>Albrecht and Shanahan (2013)</a:t>
            </a:r>
          </a:p>
        </p:txBody>
      </p:sp>
    </p:spTree>
    <p:extLst>
      <p:ext uri="{BB962C8B-B14F-4D97-AF65-F5344CB8AC3E}">
        <p14:creationId xmlns:p14="http://schemas.microsoft.com/office/powerpoint/2010/main" val="359692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6EFED-17EF-B8AC-2874-DF877E25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AA64-3B8F-79D6-131D-8969AB00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Key-finding algorithm</a:t>
            </a:r>
          </a:p>
        </p:txBody>
      </p:sp>
      <p:pic>
        <p:nvPicPr>
          <p:cNvPr id="6" name="Picture 5" descr="A graph of a number of keys&#10;&#10;Description automatically generated">
            <a:extLst>
              <a:ext uri="{FF2B5EF4-FFF2-40B4-BE49-F238E27FC236}">
                <a16:creationId xmlns:a16="http://schemas.microsoft.com/office/drawing/2014/main" id="{2E9802CD-9A71-15EC-646A-5345CDB83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1" y="1594995"/>
            <a:ext cx="5753223" cy="432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FA49A1-6C23-E57A-7669-D0229F2EBDB3}"/>
              </a:ext>
            </a:extLst>
          </p:cNvPr>
          <p:cNvSpPr txBox="1"/>
          <p:nvPr/>
        </p:nvSpPr>
        <p:spPr>
          <a:xfrm>
            <a:off x="1868183" y="1912391"/>
            <a:ext cx="35751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500" b="1" dirty="0"/>
              <a:t>Albrecht and Shanahan (2013)</a:t>
            </a:r>
          </a:p>
        </p:txBody>
      </p:sp>
      <p:pic>
        <p:nvPicPr>
          <p:cNvPr id="4" name="Picture 3" descr="A graph of a number of keys&#10;&#10;Description automatically generated">
            <a:extLst>
              <a:ext uri="{FF2B5EF4-FFF2-40B4-BE49-F238E27FC236}">
                <a16:creationId xmlns:a16="http://schemas.microsoft.com/office/drawing/2014/main" id="{63A8CD2F-9842-C867-F34B-2796E67D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724" y="1594995"/>
            <a:ext cx="5753223" cy="43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DE307-1856-9B53-A594-DD55F1536DBE}"/>
              </a:ext>
            </a:extLst>
          </p:cNvPr>
          <p:cNvSpPr txBox="1"/>
          <p:nvPr/>
        </p:nvSpPr>
        <p:spPr>
          <a:xfrm>
            <a:off x="7698369" y="1912390"/>
            <a:ext cx="35751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500" b="1" dirty="0" err="1"/>
              <a:t>Krumhansl-Schmuckler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14693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4160B-9142-A28A-BBD1-D469B3AD2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4A7D-D91D-A89B-37F8-9AFE710C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907"/>
          </a:xfrm>
        </p:spPr>
        <p:txBody>
          <a:bodyPr>
            <a:normAutofit/>
          </a:bodyPr>
          <a:lstStyle/>
          <a:p>
            <a:r>
              <a:rPr lang="en-US" sz="3300" dirty="0"/>
              <a:t>Most melodies converge towards three keys: C, c, and f</a:t>
            </a:r>
          </a:p>
        </p:txBody>
      </p:sp>
      <p:pic>
        <p:nvPicPr>
          <p:cNvPr id="7" name="Picture 6" descr="A diagram of melody sequence&#10;&#10;Description automatically generated">
            <a:extLst>
              <a:ext uri="{FF2B5EF4-FFF2-40B4-BE49-F238E27FC236}">
                <a16:creationId xmlns:a16="http://schemas.microsoft.com/office/drawing/2014/main" id="{CECE993C-FBF7-F4A3-786D-C64B4D8F6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1460500"/>
            <a:ext cx="7188200" cy="539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2ED4E3-B796-B75A-1C8B-850A29E752B9}"/>
              </a:ext>
            </a:extLst>
          </p:cNvPr>
          <p:cNvSpPr txBox="1"/>
          <p:nvPr/>
        </p:nvSpPr>
        <p:spPr>
          <a:xfrm>
            <a:off x="6563751" y="1460500"/>
            <a:ext cx="35751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500" dirty="0"/>
              <a:t>Albrecht and Shanahan (2013)</a:t>
            </a:r>
          </a:p>
        </p:txBody>
      </p:sp>
    </p:spTree>
    <p:extLst>
      <p:ext uri="{BB962C8B-B14F-4D97-AF65-F5344CB8AC3E}">
        <p14:creationId xmlns:p14="http://schemas.microsoft.com/office/powerpoint/2010/main" val="67568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34F18-9D58-7EEE-795F-D61A609CB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6713-C47D-0D52-7C64-DC55931B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907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Extracting tonal features from melodies: </a:t>
            </a:r>
            <a:r>
              <a:rPr lang="en-US" sz="3300" dirty="0" err="1"/>
              <a:t>tonalness</a:t>
            </a:r>
            <a:r>
              <a:rPr lang="en-US" sz="3300" dirty="0"/>
              <a:t>, tonal clarity, and tonal spike</a:t>
            </a:r>
          </a:p>
        </p:txBody>
      </p:sp>
      <p:pic>
        <p:nvPicPr>
          <p:cNvPr id="7" name="Picture 6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21DC25B2-85F6-0D8E-A0C6-14FE38B20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86" y="1425575"/>
            <a:ext cx="9429027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2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6634A-3F3A-B81B-ABD2-D2F26ADD0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49A9-07EB-28CC-20EE-DD81C09C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907"/>
          </a:xfrm>
        </p:spPr>
        <p:txBody>
          <a:bodyPr>
            <a:normAutofit/>
          </a:bodyPr>
          <a:lstStyle/>
          <a:p>
            <a:r>
              <a:rPr lang="en-US" sz="3300" dirty="0"/>
              <a:t>Tonal features from melodies over time</a:t>
            </a:r>
          </a:p>
        </p:txBody>
      </p:sp>
      <p:pic>
        <p:nvPicPr>
          <p:cNvPr id="4" name="Picture 3" descr="A graph of different levels of a chart&#10;&#10;Description automatically generated with medium confidence">
            <a:extLst>
              <a:ext uri="{FF2B5EF4-FFF2-40B4-BE49-F238E27FC236}">
                <a16:creationId xmlns:a16="http://schemas.microsoft.com/office/drawing/2014/main" id="{81D41FF3-8C94-DD62-7174-7A51D4118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28" y="2451675"/>
            <a:ext cx="7188200" cy="287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3CA85F-4018-1610-C898-9D25D3C548D5}"/>
              </a:ext>
            </a:extLst>
          </p:cNvPr>
          <p:cNvSpPr txBox="1"/>
          <p:nvPr/>
        </p:nvSpPr>
        <p:spPr>
          <a:xfrm>
            <a:off x="1907552" y="1931877"/>
            <a:ext cx="4280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Albrecht and Shanahan (2013)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78020-7458-5646-6724-CFEEE9A0716E}"/>
              </a:ext>
            </a:extLst>
          </p:cNvPr>
          <p:cNvSpPr txBox="1"/>
          <p:nvPr/>
        </p:nvSpPr>
        <p:spPr>
          <a:xfrm>
            <a:off x="838200" y="5657007"/>
            <a:ext cx="1001764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Small but some effect of melodies becoming “more tonal”, especially with tonal spike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Noisy effects (peaks and dips) of bad participants and small number of melodies (100)</a:t>
            </a:r>
          </a:p>
        </p:txBody>
      </p:sp>
    </p:spTree>
    <p:extLst>
      <p:ext uri="{BB962C8B-B14F-4D97-AF65-F5344CB8AC3E}">
        <p14:creationId xmlns:p14="http://schemas.microsoft.com/office/powerpoint/2010/main" val="198229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D968D-576F-CC25-E8F4-7348EE73B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FB6F-B603-3194-C2E7-3CF159A3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907"/>
          </a:xfrm>
        </p:spPr>
        <p:txBody>
          <a:bodyPr>
            <a:normAutofit/>
          </a:bodyPr>
          <a:lstStyle/>
          <a:p>
            <a:r>
              <a:rPr lang="en-US" sz="3300" dirty="0"/>
              <a:t>Tonal features from melodies over time</a:t>
            </a:r>
          </a:p>
        </p:txBody>
      </p:sp>
      <p:pic>
        <p:nvPicPr>
          <p:cNvPr id="4" name="Picture 3" descr="A graph of different levels of a chart&#10;&#10;Description automatically generated with medium confidence">
            <a:extLst>
              <a:ext uri="{FF2B5EF4-FFF2-40B4-BE49-F238E27FC236}">
                <a16:creationId xmlns:a16="http://schemas.microsoft.com/office/drawing/2014/main" id="{BCD45CC7-F8F1-643F-60DF-60386B6C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10" y="1333093"/>
            <a:ext cx="7188200" cy="287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703C38-5298-95E2-DC0E-9676905A278B}"/>
              </a:ext>
            </a:extLst>
          </p:cNvPr>
          <p:cNvSpPr txBox="1"/>
          <p:nvPr/>
        </p:nvSpPr>
        <p:spPr>
          <a:xfrm>
            <a:off x="507303" y="1248032"/>
            <a:ext cx="24624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1" dirty="0"/>
              <a:t>Albrecht and Shanahan (2013)</a:t>
            </a:r>
          </a:p>
        </p:txBody>
      </p:sp>
      <p:pic>
        <p:nvPicPr>
          <p:cNvPr id="7" name="Picture 6" descr="A graph of different levels of a chart&#10;&#10;Description automatically generated with medium confidence">
            <a:extLst>
              <a:ext uri="{FF2B5EF4-FFF2-40B4-BE49-F238E27FC236}">
                <a16:creationId xmlns:a16="http://schemas.microsoft.com/office/drawing/2014/main" id="{45B0DC9B-E204-968A-2E74-C4287AACE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10" y="3987800"/>
            <a:ext cx="7188200" cy="287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C79122-6A82-DC20-2056-C692A31C89C2}"/>
              </a:ext>
            </a:extLst>
          </p:cNvPr>
          <p:cNvSpPr txBox="1"/>
          <p:nvPr/>
        </p:nvSpPr>
        <p:spPr>
          <a:xfrm>
            <a:off x="507303" y="3703579"/>
            <a:ext cx="24624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1" dirty="0" err="1"/>
              <a:t>Krumhansl-Schmuckler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1054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428</Words>
  <Application>Microsoft Macintosh PowerPoint</Application>
  <PresentationFormat>Widescreen</PresentationFormat>
  <Paragraphs>70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The Cognitive Constraints of Musical Scales </vt:lpstr>
      <vt:lpstr>TODO</vt:lpstr>
      <vt:lpstr>Design</vt:lpstr>
      <vt:lpstr>Key-finding algorithm</vt:lpstr>
      <vt:lpstr>Key-finding algorithm</vt:lpstr>
      <vt:lpstr>Most melodies converge towards three keys: C, c, and f</vt:lpstr>
      <vt:lpstr>Extracting tonal features from melodies: tonalness, tonal clarity, and tonal spike</vt:lpstr>
      <vt:lpstr>Tonal features from melodies over time</vt:lpstr>
      <vt:lpstr>Tonal features from melodies over time</vt:lpstr>
      <vt:lpstr>To do: validate if the key-finding works more or less ok</vt:lpstr>
      <vt:lpstr>Trends in melodic features</vt:lpstr>
      <vt:lpstr>Melodies become easier to learn and transmit over time </vt:lpstr>
      <vt:lpstr>Last note becomes longer than the other notes over time</vt:lpstr>
      <vt:lpstr>Last note becomes longer over time, but melodies become faster</vt:lpstr>
      <vt:lpstr>Last note becomes longer over time, and tends to finish with the same note that the first one in the melody</vt:lpstr>
      <vt:lpstr>Distribution intervals</vt:lpstr>
      <vt:lpstr>Joint distribution of sung intervals </vt:lpstr>
      <vt:lpstr>Separate distribution of sung intervals </vt:lpstr>
      <vt:lpstr>Melodic Contours</vt:lpstr>
      <vt:lpstr>Melodies converge towards melodic prototypes</vt:lpstr>
      <vt:lpstr>Evolution of melodic prototypes</vt:lpstr>
      <vt:lpstr>Figures </vt:lpstr>
      <vt:lpstr>Figure 1 </vt:lpstr>
      <vt:lpstr>Figure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Anglada Tort</dc:creator>
  <cp:lastModifiedBy>Manuel Anglada Tort</cp:lastModifiedBy>
  <cp:revision>5</cp:revision>
  <dcterms:created xsi:type="dcterms:W3CDTF">2024-10-02T08:02:47Z</dcterms:created>
  <dcterms:modified xsi:type="dcterms:W3CDTF">2024-10-15T14:52:07Z</dcterms:modified>
</cp:coreProperties>
</file>