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d951d2da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d951d2da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d951d2da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d951d2da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d951d2da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d951d2da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6e25f5fb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6e25f5f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6e25f5f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6e25f5f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6e25f5fb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6e25f5fb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6e25f5f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6e25f5f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d951d2d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d951d2d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d951d2da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d951d2da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d951d2da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d951d2da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d951d2da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d951d2da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Figures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January</a:t>
            </a:r>
            <a:r>
              <a:rPr lang="en-GB"/>
              <a:t>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17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2: emerge of tonal structures</a:t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43400" y="744663"/>
            <a:ext cx="46113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Optional</a:t>
            </a:r>
            <a:endParaRPr b="1" i="1"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1163"/>
            <a:ext cx="4946580" cy="37099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050" y="1281175"/>
            <a:ext cx="4539848" cy="22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17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3: emerge of musical scales with a few notes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663" y="838050"/>
            <a:ext cx="4951666" cy="4094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/>
          <p:nvPr/>
        </p:nvSpPr>
        <p:spPr>
          <a:xfrm>
            <a:off x="341250" y="3926975"/>
            <a:ext cx="3076500" cy="850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 could repeat this experiment using our current pipeline and then we </a:t>
            </a:r>
            <a:r>
              <a:rPr lang="en-GB" sz="1200"/>
              <a:t>could</a:t>
            </a:r>
            <a:r>
              <a:rPr lang="en-GB" sz="1200"/>
              <a:t> study tonal features of the melodies that emerge too (like most common scales)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17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4: emerge of </a:t>
            </a:r>
            <a:r>
              <a:rPr lang="en-GB"/>
              <a:t>melodic</a:t>
            </a:r>
            <a:r>
              <a:rPr lang="en-GB"/>
              <a:t> contours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92900"/>
            <a:ext cx="4697750" cy="375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9126" y="1084775"/>
            <a:ext cx="3475876" cy="15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/>
          <p:nvPr/>
        </p:nvSpPr>
        <p:spPr>
          <a:xfrm>
            <a:off x="5307625" y="3617025"/>
            <a:ext cx="3076500" cy="850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One option would be to introduce the </a:t>
            </a:r>
            <a:r>
              <a:rPr lang="en-GB" sz="1200"/>
              <a:t>emergence</a:t>
            </a:r>
            <a:r>
              <a:rPr lang="en-GB" sz="1200"/>
              <a:t> of these contours and study </a:t>
            </a:r>
            <a:r>
              <a:rPr lang="en-GB" sz="1200"/>
              <a:t>differences</a:t>
            </a:r>
            <a:r>
              <a:rPr lang="en-GB" sz="1200"/>
              <a:t> in tonal structures on these contour types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506200" y="2798200"/>
            <a:ext cx="30765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Interval (semitones)</a:t>
            </a:r>
            <a:endParaRPr sz="8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50" y="270125"/>
            <a:ext cx="5239576" cy="261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9450" y="498725"/>
            <a:ext cx="3475699" cy="43440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5741050" y="498725"/>
            <a:ext cx="30765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Interval 1</a:t>
            </a:r>
            <a:endParaRPr sz="1200"/>
          </a:p>
        </p:txBody>
      </p:sp>
      <p:sp>
        <p:nvSpPr>
          <p:cNvPr id="64" name="Google Shape;64;p14"/>
          <p:cNvSpPr/>
          <p:nvPr/>
        </p:nvSpPr>
        <p:spPr>
          <a:xfrm>
            <a:off x="5741050" y="1580825"/>
            <a:ext cx="30765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Interval 2</a:t>
            </a:r>
            <a:endParaRPr sz="1200"/>
          </a:p>
        </p:txBody>
      </p:sp>
      <p:sp>
        <p:nvSpPr>
          <p:cNvPr id="65" name="Google Shape;65;p14"/>
          <p:cNvSpPr/>
          <p:nvPr/>
        </p:nvSpPr>
        <p:spPr>
          <a:xfrm>
            <a:off x="5741050" y="2662925"/>
            <a:ext cx="30765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Interval 3</a:t>
            </a:r>
            <a:endParaRPr sz="1200"/>
          </a:p>
        </p:txBody>
      </p:sp>
      <p:sp>
        <p:nvSpPr>
          <p:cNvPr id="66" name="Google Shape;66;p14"/>
          <p:cNvSpPr/>
          <p:nvPr/>
        </p:nvSpPr>
        <p:spPr>
          <a:xfrm>
            <a:off x="5741050" y="3745025"/>
            <a:ext cx="30765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Interval 4</a:t>
            </a:r>
            <a:endParaRPr sz="1200"/>
          </a:p>
        </p:txBody>
      </p:sp>
      <p:sp>
        <p:nvSpPr>
          <p:cNvPr id="67" name="Google Shape;67;p14"/>
          <p:cNvSpPr/>
          <p:nvPr/>
        </p:nvSpPr>
        <p:spPr>
          <a:xfrm>
            <a:off x="556600" y="270125"/>
            <a:ext cx="46113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Distribution of pitch intervals</a:t>
            </a:r>
            <a:endParaRPr sz="1200"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5">
            <a:alphaModFix/>
          </a:blip>
          <a:srcRect b="0" l="0" r="35107" t="0"/>
          <a:stretch/>
        </p:blipFill>
        <p:spPr>
          <a:xfrm>
            <a:off x="541825" y="3391234"/>
            <a:ext cx="1926624" cy="162354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type="title"/>
          </p:nvPr>
        </p:nvSpPr>
        <p:spPr>
          <a:xfrm>
            <a:off x="0" y="0"/>
            <a:ext cx="48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/>
              <a:t>A</a:t>
            </a:r>
            <a:endParaRPr b="1" sz="2020"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5295900" y="98075"/>
            <a:ext cx="48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/>
              <a:t>B</a:t>
            </a:r>
            <a:endParaRPr b="1" sz="2020"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198150" y="2891525"/>
            <a:ext cx="48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/>
              <a:t>C</a:t>
            </a:r>
            <a:endParaRPr b="1" sz="2020"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5">
            <a:alphaModFix/>
          </a:blip>
          <a:srcRect b="0" l="0" r="35107" t="0"/>
          <a:stretch/>
        </p:blipFill>
        <p:spPr>
          <a:xfrm>
            <a:off x="2929200" y="3431409"/>
            <a:ext cx="1926624" cy="162354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2585525" y="2931700"/>
            <a:ext cx="48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/>
              <a:t>D</a:t>
            </a:r>
            <a:endParaRPr b="1" sz="2020"/>
          </a:p>
        </p:txBody>
      </p:sp>
      <p:sp>
        <p:nvSpPr>
          <p:cNvPr id="74" name="Google Shape;74;p14"/>
          <p:cNvSpPr/>
          <p:nvPr/>
        </p:nvSpPr>
        <p:spPr>
          <a:xfrm>
            <a:off x="819700" y="3162625"/>
            <a:ext cx="10548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Ent</a:t>
            </a:r>
            <a:r>
              <a:rPr lang="en-GB" sz="1200"/>
              <a:t>ropy </a:t>
            </a:r>
            <a:endParaRPr sz="1200"/>
          </a:p>
        </p:txBody>
      </p:sp>
      <p:sp>
        <p:nvSpPr>
          <p:cNvPr id="75" name="Google Shape;75;p14"/>
          <p:cNvSpPr/>
          <p:nvPr/>
        </p:nvSpPr>
        <p:spPr>
          <a:xfrm>
            <a:off x="3189800" y="3202800"/>
            <a:ext cx="13167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1F1F"/>
                </a:solidFill>
                <a:highlight>
                  <a:srgbClr val="FFFFFF"/>
                </a:highlight>
              </a:rPr>
              <a:t>Learnability</a:t>
            </a:r>
            <a:endParaRPr sz="1200"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5">
            <a:alphaModFix/>
          </a:blip>
          <a:srcRect b="41001" l="65891" r="0" t="38480"/>
          <a:stretch/>
        </p:blipFill>
        <p:spPr>
          <a:xfrm>
            <a:off x="4225075" y="3570512"/>
            <a:ext cx="1174126" cy="47053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/>
          <p:nvPr/>
        </p:nvSpPr>
        <p:spPr>
          <a:xfrm>
            <a:off x="556600" y="3426900"/>
            <a:ext cx="1970400" cy="1552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00" y="340825"/>
            <a:ext cx="4696227" cy="234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851" y="3081801"/>
            <a:ext cx="4490798" cy="17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/>
          <p:nvPr/>
        </p:nvSpPr>
        <p:spPr>
          <a:xfrm>
            <a:off x="1270663" y="2621100"/>
            <a:ext cx="30765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Interval between notes and key</a:t>
            </a:r>
            <a:r>
              <a:rPr lang="en-GB" sz="800"/>
              <a:t> (semitones)</a:t>
            </a:r>
            <a:endParaRPr sz="800"/>
          </a:p>
        </p:txBody>
      </p:sp>
      <p:sp>
        <p:nvSpPr>
          <p:cNvPr id="85" name="Google Shape;85;p15"/>
          <p:cNvSpPr/>
          <p:nvPr/>
        </p:nvSpPr>
        <p:spPr>
          <a:xfrm>
            <a:off x="766275" y="340825"/>
            <a:ext cx="46113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Distribution of intervals relative to key</a:t>
            </a:r>
            <a:endParaRPr sz="1200"/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383725" y="81175"/>
            <a:ext cx="48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/>
              <a:t>A</a:t>
            </a:r>
            <a:endParaRPr b="1" sz="202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3500" y="569425"/>
            <a:ext cx="3382099" cy="42270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>
            <p:ph idx="4294967295" type="title"/>
          </p:nvPr>
        </p:nvSpPr>
        <p:spPr>
          <a:xfrm>
            <a:off x="5257075" y="168775"/>
            <a:ext cx="48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/>
              <a:t>B</a:t>
            </a:r>
            <a:endParaRPr b="1" sz="2020"/>
          </a:p>
        </p:txBody>
      </p:sp>
      <p:sp>
        <p:nvSpPr>
          <p:cNvPr id="89" name="Google Shape;89;p15"/>
          <p:cNvSpPr txBox="1"/>
          <p:nvPr>
            <p:ph idx="4294967295" type="title"/>
          </p:nvPr>
        </p:nvSpPr>
        <p:spPr>
          <a:xfrm>
            <a:off x="460800" y="2735225"/>
            <a:ext cx="48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/>
              <a:t>C</a:t>
            </a:r>
            <a:endParaRPr b="1" sz="20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00" y="340825"/>
            <a:ext cx="4696227" cy="234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140775"/>
            <a:ext cx="4435727" cy="17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/>
          <p:nvPr/>
        </p:nvSpPr>
        <p:spPr>
          <a:xfrm>
            <a:off x="1270663" y="2621100"/>
            <a:ext cx="30765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Interval between notes and key (semitones)</a:t>
            </a:r>
            <a:endParaRPr sz="800"/>
          </a:p>
        </p:txBody>
      </p:sp>
      <p:sp>
        <p:nvSpPr>
          <p:cNvPr id="97" name="Google Shape;97;p16"/>
          <p:cNvSpPr/>
          <p:nvPr/>
        </p:nvSpPr>
        <p:spPr>
          <a:xfrm>
            <a:off x="766275" y="340825"/>
            <a:ext cx="46113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Distribution of intervals relative to key</a:t>
            </a:r>
            <a:endParaRPr sz="1200"/>
          </a:p>
        </p:txBody>
      </p:sp>
      <p:sp>
        <p:nvSpPr>
          <p:cNvPr id="98" name="Google Shape;98;p16"/>
          <p:cNvSpPr txBox="1"/>
          <p:nvPr>
            <p:ph idx="4294967295" type="title"/>
          </p:nvPr>
        </p:nvSpPr>
        <p:spPr>
          <a:xfrm>
            <a:off x="383725" y="81175"/>
            <a:ext cx="48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/>
              <a:t>A</a:t>
            </a:r>
            <a:endParaRPr b="1" sz="2020"/>
          </a:p>
        </p:txBody>
      </p:sp>
      <p:sp>
        <p:nvSpPr>
          <p:cNvPr id="99" name="Google Shape;99;p16"/>
          <p:cNvSpPr txBox="1"/>
          <p:nvPr>
            <p:ph idx="4294967295" type="title"/>
          </p:nvPr>
        </p:nvSpPr>
        <p:spPr>
          <a:xfrm>
            <a:off x="4942100" y="168775"/>
            <a:ext cx="48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/>
              <a:t>B</a:t>
            </a:r>
            <a:endParaRPr b="1" sz="2020"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7625" y="3021400"/>
            <a:ext cx="3182248" cy="21221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>
            <p:ph idx="4294967295" type="title"/>
          </p:nvPr>
        </p:nvSpPr>
        <p:spPr>
          <a:xfrm>
            <a:off x="4347175" y="2750000"/>
            <a:ext cx="48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/>
              <a:t>D</a:t>
            </a:r>
            <a:endParaRPr b="1" sz="2020"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4025" y="471163"/>
            <a:ext cx="3578524" cy="208600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>
            <p:ph idx="4294967295" type="title"/>
          </p:nvPr>
        </p:nvSpPr>
        <p:spPr>
          <a:xfrm>
            <a:off x="870925" y="2750000"/>
            <a:ext cx="48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/>
              <a:t>C</a:t>
            </a:r>
            <a:endParaRPr b="1" sz="20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2</a:t>
            </a:r>
            <a:endParaRPr/>
          </a:p>
        </p:txBody>
      </p:sp>
      <p:sp>
        <p:nvSpPr>
          <p:cNvPr id="109" name="Google Shape;109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December 2024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17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1: emerge of musical structures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25" y="1165975"/>
            <a:ext cx="5239576" cy="261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>
            <a:off x="510050" y="3852750"/>
            <a:ext cx="3076500" cy="408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Evolution marginals</a:t>
            </a:r>
            <a:r>
              <a:rPr lang="en-GB" sz="1200"/>
              <a:t>: we could show the same marginals over iterations</a:t>
            </a:r>
            <a:endParaRPr sz="1200"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0400" y="799500"/>
            <a:ext cx="3475699" cy="4344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/>
          <p:nvPr/>
        </p:nvSpPr>
        <p:spPr>
          <a:xfrm>
            <a:off x="5755800" y="769875"/>
            <a:ext cx="30765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Interval 1</a:t>
            </a:r>
            <a:endParaRPr sz="1200"/>
          </a:p>
        </p:txBody>
      </p:sp>
      <p:sp>
        <p:nvSpPr>
          <p:cNvPr id="119" name="Google Shape;119;p18"/>
          <p:cNvSpPr/>
          <p:nvPr/>
        </p:nvSpPr>
        <p:spPr>
          <a:xfrm>
            <a:off x="5755800" y="1874225"/>
            <a:ext cx="30765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Interval 2</a:t>
            </a:r>
            <a:endParaRPr sz="1200"/>
          </a:p>
        </p:txBody>
      </p:sp>
      <p:sp>
        <p:nvSpPr>
          <p:cNvPr id="120" name="Google Shape;120;p18"/>
          <p:cNvSpPr/>
          <p:nvPr/>
        </p:nvSpPr>
        <p:spPr>
          <a:xfrm>
            <a:off x="5755800" y="2978575"/>
            <a:ext cx="30765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Interval 3</a:t>
            </a:r>
            <a:endParaRPr sz="1200"/>
          </a:p>
        </p:txBody>
      </p:sp>
      <p:sp>
        <p:nvSpPr>
          <p:cNvPr id="121" name="Google Shape;121;p18"/>
          <p:cNvSpPr/>
          <p:nvPr/>
        </p:nvSpPr>
        <p:spPr>
          <a:xfrm>
            <a:off x="5755800" y="4032750"/>
            <a:ext cx="30765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Interval 4</a:t>
            </a:r>
            <a:endParaRPr sz="1200"/>
          </a:p>
        </p:txBody>
      </p:sp>
      <p:sp>
        <p:nvSpPr>
          <p:cNvPr id="122" name="Google Shape;122;p18"/>
          <p:cNvSpPr/>
          <p:nvPr/>
        </p:nvSpPr>
        <p:spPr>
          <a:xfrm>
            <a:off x="510050" y="1165975"/>
            <a:ext cx="46113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Distribution of pitch intervals in the last 3 generations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25" y="1533450"/>
            <a:ext cx="4189750" cy="279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5565925" y="1654100"/>
            <a:ext cx="3076500" cy="850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Emergence of structure</a:t>
            </a:r>
            <a:r>
              <a:rPr lang="en-GB" sz="1200"/>
              <a:t>: add plot showing the how the entropy of intervals and IOIs decreases over time (structure emerges)</a:t>
            </a:r>
            <a:endParaRPr sz="1200"/>
          </a:p>
        </p:txBody>
      </p:sp>
      <p:sp>
        <p:nvSpPr>
          <p:cNvPr id="129" name="Google Shape;129;p19"/>
          <p:cNvSpPr/>
          <p:nvPr/>
        </p:nvSpPr>
        <p:spPr>
          <a:xfrm>
            <a:off x="710225" y="1161275"/>
            <a:ext cx="46113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Melodies become easier to learn and transmit</a:t>
            </a:r>
            <a:endParaRPr sz="1200"/>
          </a:p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17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1: emerge of musical structures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17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2: emerge of tonal structures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525" y="1209977"/>
            <a:ext cx="5892949" cy="294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/>
          <p:nvPr/>
        </p:nvSpPr>
        <p:spPr>
          <a:xfrm>
            <a:off x="2037600" y="1247150"/>
            <a:ext cx="46113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Distribution of intervals </a:t>
            </a:r>
            <a:r>
              <a:rPr lang="en-GB" sz="1200"/>
              <a:t>between melody notes and estimated key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17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2: emerge of tonal structures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726" y="1372802"/>
            <a:ext cx="5996252" cy="23979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/>
          <p:nvPr/>
        </p:nvSpPr>
        <p:spPr>
          <a:xfrm>
            <a:off x="1860475" y="944438"/>
            <a:ext cx="46113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Emergence of tonality and tonal features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