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2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6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y Phoen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B5DAE276-DC3F-7F4D-8C26-D2C187FF2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</a:blip>
          <a:srcRect/>
          <a:stretch/>
        </p:blipFill>
        <p:spPr>
          <a:xfrm>
            <a:off x="8307457" y="750290"/>
            <a:ext cx="5773549" cy="505185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9CD9831-3B3C-754B-A7A8-952190E4C5A3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914400" y="1201106"/>
            <a:ext cx="5583936" cy="2387600"/>
          </a:xfrm>
        </p:spPr>
        <p:txBody>
          <a:bodyPr anchor="b">
            <a:normAutofit/>
          </a:bodyPr>
          <a:lstStyle>
            <a:lvl1pPr algn="l">
              <a:defRPr sz="4800" b="0" i="0">
                <a:solidFill>
                  <a:schemeClr val="accent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053998-B21C-2143-A93B-FEA89D63FCCC}"/>
              </a:ext>
            </a:extLst>
          </p:cNvPr>
          <p:cNvSpPr/>
          <p:nvPr userDrawn="1"/>
        </p:nvSpPr>
        <p:spPr>
          <a:xfrm>
            <a:off x="0" y="6400222"/>
            <a:ext cx="12192000" cy="46634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8463C2-D23C-D848-9189-3E0C7F383ABD}"/>
              </a:ext>
            </a:extLst>
          </p:cNvPr>
          <p:cNvCxnSpPr>
            <a:cxnSpLocks/>
          </p:cNvCxnSpPr>
          <p:nvPr userDrawn="1"/>
        </p:nvCxnSpPr>
        <p:spPr>
          <a:xfrm>
            <a:off x="0" y="6395648"/>
            <a:ext cx="12192000" cy="0"/>
          </a:xfrm>
          <a:prstGeom prst="line">
            <a:avLst/>
          </a:prstGeom>
          <a:ln w="635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ubtitle 2">
            <a:extLst>
              <a:ext uri="{FF2B5EF4-FFF2-40B4-BE49-F238E27FC236}">
                <a16:creationId xmlns:a16="http://schemas.microsoft.com/office/drawing/2014/main" id="{16BDA11F-C7EA-8E41-AB78-A68AE2718AE7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950579" y="3680781"/>
            <a:ext cx="5551823" cy="623598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2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C4D26A-BBA1-B2EC-134F-E0669B7BA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6713" y="6401337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sz="16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33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Maro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8B395A-ABD1-784B-A94A-7A6283C5448E}"/>
              </a:ext>
            </a:extLst>
          </p:cNvPr>
          <p:cNvSpPr/>
          <p:nvPr/>
        </p:nvSpPr>
        <p:spPr>
          <a:xfrm>
            <a:off x="0" y="3"/>
            <a:ext cx="12192000" cy="6865237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968566"/>
            <a:ext cx="10515600" cy="925510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359716"/>
            <a:ext cx="10515600" cy="2581861"/>
          </a:xfrm>
        </p:spPr>
        <p:txBody>
          <a:bodyPr anchor="b">
            <a:normAutofit/>
          </a:bodyPr>
          <a:lstStyle>
            <a:lvl1pPr>
              <a:defRPr sz="4000" b="0" i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4CFDE2-E6EB-A345-957E-50A4ECD423D1}"/>
              </a:ext>
            </a:extLst>
          </p:cNvPr>
          <p:cNvSpPr/>
          <p:nvPr userDrawn="1"/>
        </p:nvSpPr>
        <p:spPr>
          <a:xfrm>
            <a:off x="0" y="6400222"/>
            <a:ext cx="12192000" cy="46634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D39B1C-C9BE-9F4C-88E3-EF2E97B7E504}"/>
              </a:ext>
            </a:extLst>
          </p:cNvPr>
          <p:cNvCxnSpPr>
            <a:cxnSpLocks/>
          </p:cNvCxnSpPr>
          <p:nvPr userDrawn="1"/>
        </p:nvCxnSpPr>
        <p:spPr>
          <a:xfrm>
            <a:off x="0" y="6395648"/>
            <a:ext cx="12192000" cy="0"/>
          </a:xfrm>
          <a:prstGeom prst="line">
            <a:avLst/>
          </a:prstGeom>
          <a:ln w="635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853C0E5-BAE9-8B41-90FD-2C57873CF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 trans="8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9427464" y="0"/>
            <a:ext cx="3836416" cy="3356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266DED-8726-520F-5B18-A63F98742D2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36713" y="6401337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5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1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 i="0">
                <a:solidFill>
                  <a:srgbClr val="8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8"/>
            <a:ext cx="5157787" cy="3400425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b="0" i="0">
                <a:solidFill>
                  <a:srgbClr val="8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8"/>
            <a:ext cx="5183188" cy="3400425"/>
          </a:xfrm>
        </p:spPr>
        <p:txBody>
          <a:bodyPr/>
          <a:lstStyle>
            <a:lvl1pPr>
              <a:defRPr sz="2400" b="0" i="0"/>
            </a:lvl1pPr>
            <a:lvl2pPr>
              <a:defRPr sz="2000" b="0" i="0"/>
            </a:lvl2pPr>
            <a:lvl3pPr>
              <a:defRPr sz="1800" b="0" i="0"/>
            </a:lvl3pPr>
            <a:lvl4pPr>
              <a:defRPr sz="1600" b="0" i="0"/>
            </a:lvl4pPr>
            <a:lvl5pPr>
              <a:defRPr sz="1400" b="0" i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49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08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326AB-2B19-2B4B-A7BC-8A991C83D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1811871"/>
            <a:ext cx="7315200" cy="4049183"/>
          </a:xfrm>
        </p:spPr>
        <p:txBody>
          <a:bodyPr/>
          <a:lstStyle>
            <a:lvl1pPr marL="0" indent="0">
              <a:buNone/>
              <a:defRPr sz="2400" b="0" i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9BB38-E405-0644-A47A-B0875B53B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10600" y="1811868"/>
            <a:ext cx="2743200" cy="4057121"/>
          </a:xfrm>
        </p:spPr>
        <p:txBody>
          <a:bodyPr/>
          <a:lstStyle>
            <a:lvl1pPr marL="0" indent="0">
              <a:buNone/>
              <a:defRPr sz="1200" b="0" i="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CFD0A-EE5E-3E41-9808-9D111F54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0B90FFB-1D8E-AF4C-A20C-D4A3B8A3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158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B326AB-2B19-2B4B-A7BC-8A991C83D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8200" y="1811871"/>
            <a:ext cx="4919133" cy="4049183"/>
          </a:xfrm>
        </p:spPr>
        <p:txBody>
          <a:bodyPr/>
          <a:lstStyle>
            <a:lvl1pPr marL="0" indent="0">
              <a:buNone/>
              <a:defRPr sz="2400" b="0" i="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CFD0A-EE5E-3E41-9808-9D111F540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 i="0"/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856875-E70E-F044-B7AD-961CE18586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34671" y="1809751"/>
            <a:ext cx="4919133" cy="4059238"/>
          </a:xfrm>
        </p:spPr>
        <p:txBody>
          <a:bodyPr/>
          <a:lstStyle>
            <a:lvl1pPr>
              <a:defRPr sz="2400" b="0" i="0"/>
            </a:lvl1pPr>
            <a:lvl2pPr>
              <a:defRPr sz="2100" b="0" i="0"/>
            </a:lvl2pPr>
            <a:lvl3pPr>
              <a:defRPr sz="1800" b="0" i="0"/>
            </a:lvl3pPr>
            <a:lvl4pPr>
              <a:defRPr sz="1500" b="0" i="0"/>
            </a:lvl4pPr>
            <a:lvl5pPr>
              <a:defRPr sz="1500" b="0" i="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B2F242-CA0B-5440-B148-FC652EC0D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"/>
            <a:ext cx="10515600" cy="1325563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56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3803185-146A-A14A-A4BF-97AB80981521}"/>
              </a:ext>
            </a:extLst>
          </p:cNvPr>
          <p:cNvSpPr/>
          <p:nvPr userDrawn="1"/>
        </p:nvSpPr>
        <p:spPr>
          <a:xfrm>
            <a:off x="0" y="6400222"/>
            <a:ext cx="12192000" cy="466344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Helvetica" pitchFamily="2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C432EE2-7792-3845-B4F9-855AEA81B940}"/>
              </a:ext>
            </a:extLst>
          </p:cNvPr>
          <p:cNvCxnSpPr>
            <a:cxnSpLocks/>
          </p:cNvCxnSpPr>
          <p:nvPr userDrawn="1"/>
        </p:nvCxnSpPr>
        <p:spPr>
          <a:xfrm>
            <a:off x="0" y="6395648"/>
            <a:ext cx="12192000" cy="0"/>
          </a:xfrm>
          <a:prstGeom prst="line">
            <a:avLst/>
          </a:prstGeom>
          <a:ln w="6350">
            <a:solidFill>
              <a:srgbClr val="D6D6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838200" y="0"/>
            <a:ext cx="10515600" cy="13127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838200" y="1534136"/>
            <a:ext cx="10515600" cy="442949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8610601" y="6459132"/>
            <a:ext cx="3432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0">
                <a:solidFill>
                  <a:schemeClr val="bg1"/>
                </a:solidFill>
                <a:latin typeface="Helvetica" pitchFamily="2" charset="0"/>
                <a:cs typeface="Arial" panose="020B0604020202020204" pitchFamily="34" charset="0"/>
              </a:defRPr>
            </a:lvl1pPr>
          </a:lstStyle>
          <a:p>
            <a:fld id="{7DFC1CBA-4892-A140-A01E-A83B9C8F6E3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61B0B-37CC-031F-062E-4972D3E0D7A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536713" y="6401337"/>
            <a:ext cx="2844942" cy="4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8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800000"/>
          </a:solidFill>
          <a:latin typeface="Helvetica" pitchFamily="2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" pitchFamily="2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8058-EF14-0448-8D16-08A8DE8F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(Data frame)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BECAA-FBFA-4148-B81F-9611C0EEB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Using </a:t>
            </a:r>
            <a:r>
              <a:rPr lang="en-US" b="0" i="0" dirty="0" err="1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mtcars</a:t>
            </a:r>
            <a:r>
              <a:rPr lang="en-U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 data create a subse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 to compare </a:t>
            </a:r>
            <a:r>
              <a:rPr lang="en-U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3 cars (</a:t>
            </a:r>
            <a:r>
              <a:rPr lang="en-US" dirty="0">
                <a:effectLst/>
              </a:rPr>
              <a:t>Merc 450SL</a:t>
            </a:r>
            <a:r>
              <a:rPr lang="en-U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>
                <a:effectLst/>
              </a:rPr>
              <a:t>Camaro Z28</a:t>
            </a:r>
            <a:r>
              <a:rPr lang="en-US" dirty="0"/>
              <a:t>, </a:t>
            </a:r>
            <a:r>
              <a:rPr lang="en-US" dirty="0">
                <a:effectLst/>
              </a:rPr>
              <a:t>Ferrari Dino</a:t>
            </a:r>
            <a:r>
              <a:rPr lang="en-US" b="0" i="0" dirty="0"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) by mpg, hp and weight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result should look like that:</a:t>
            </a:r>
          </a:p>
          <a:p>
            <a:pPr marL="0" indent="0">
              <a:buNone/>
            </a:pPr>
            <a:endParaRPr lang="en-US" b="0" i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b="0" i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b="0" i="0" dirty="0"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09879-8A60-8A43-BAAB-73D27B47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DFC1CBA-4892-A140-A01E-A83B9C8F6E3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 pitchFamily="2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" pitchFamily="2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4CE5C1D-D096-E571-A258-76C5179FE738}"/>
              </a:ext>
            </a:extLst>
          </p:cNvPr>
          <p:cNvGraphicFramePr>
            <a:graphicFrameLocks noGrp="1"/>
          </p:cNvGraphicFramePr>
          <p:nvPr/>
        </p:nvGraphicFramePr>
        <p:xfrm>
          <a:off x="1585331" y="3300637"/>
          <a:ext cx="847306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267">
                  <a:extLst>
                    <a:ext uri="{9D8B030D-6E8A-4147-A177-3AD203B41FA5}">
                      <a16:colId xmlns:a16="http://schemas.microsoft.com/office/drawing/2014/main" val="2428531777"/>
                    </a:ext>
                  </a:extLst>
                </a:gridCol>
                <a:gridCol w="2118267">
                  <a:extLst>
                    <a:ext uri="{9D8B030D-6E8A-4147-A177-3AD203B41FA5}">
                      <a16:colId xmlns:a16="http://schemas.microsoft.com/office/drawing/2014/main" val="1724950373"/>
                    </a:ext>
                  </a:extLst>
                </a:gridCol>
                <a:gridCol w="2118267">
                  <a:extLst>
                    <a:ext uri="{9D8B030D-6E8A-4147-A177-3AD203B41FA5}">
                      <a16:colId xmlns:a16="http://schemas.microsoft.com/office/drawing/2014/main" val="388185167"/>
                    </a:ext>
                  </a:extLst>
                </a:gridCol>
                <a:gridCol w="2118267">
                  <a:extLst>
                    <a:ext uri="{9D8B030D-6E8A-4147-A177-3AD203B41FA5}">
                      <a16:colId xmlns:a16="http://schemas.microsoft.com/office/drawing/2014/main" val="5683025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Miles/(US) gallon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Gross horsepower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Weight (1000 </a:t>
                      </a:r>
                      <a:r>
                        <a:rPr lang="en-US" sz="18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lbs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35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Merc 450SL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09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Camaro Z28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17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Ferrari Dino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6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846997"/>
      </p:ext>
    </p:extLst>
  </p:cSld>
  <p:clrMapOvr>
    <a:masterClrMapping/>
  </p:clrMapOvr>
</p:sld>
</file>

<file path=ppt/theme/theme1.xml><?xml version="1.0" encoding="utf-8"?>
<a:theme xmlns:a="http://schemas.openxmlformats.org/drawingml/2006/main" name="UChicago">
  <a:themeElements>
    <a:clrScheme name="Custom 1">
      <a:dk1>
        <a:srgbClr val="000000"/>
      </a:dk1>
      <a:lt1>
        <a:srgbClr val="FFFFFF"/>
      </a:lt1>
      <a:dk2>
        <a:srgbClr val="737373"/>
      </a:dk2>
      <a:lt2>
        <a:srgbClr val="D9D9D9"/>
      </a:lt2>
      <a:accent1>
        <a:srgbClr val="800000"/>
      </a:accent1>
      <a:accent2>
        <a:srgbClr val="D9D9D9"/>
      </a:accent2>
      <a:accent3>
        <a:srgbClr val="A6A6A6"/>
      </a:accent3>
      <a:accent4>
        <a:srgbClr val="EAAA00"/>
      </a:accent4>
      <a:accent5>
        <a:srgbClr val="B36955"/>
      </a:accent5>
      <a:accent6>
        <a:srgbClr val="002A3A"/>
      </a:accent6>
      <a:hlink>
        <a:srgbClr val="0000EE"/>
      </a:hlink>
      <a:folHlink>
        <a:srgbClr val="73737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Chicago" id="{CFAA2610-EF68-2342-A71B-BDE9C170BA18}" vid="{B0365B56-F18B-384A-96E5-38458130AA7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Helvetica</vt:lpstr>
      <vt:lpstr>UChicago</vt:lpstr>
      <vt:lpstr>Exercise 2 (Data frame)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Dmitri Sidorov</dc:creator>
  <cp:lastModifiedBy>Dmitri Sidorov</cp:lastModifiedBy>
  <cp:revision>1</cp:revision>
  <dcterms:created xsi:type="dcterms:W3CDTF">2024-08-20T14:55:58Z</dcterms:created>
  <dcterms:modified xsi:type="dcterms:W3CDTF">2024-08-20T14:58:25Z</dcterms:modified>
</cp:coreProperties>
</file>