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97" r:id="rId4"/>
    <p:sldId id="299" r:id="rId5"/>
    <p:sldId id="303" r:id="rId6"/>
    <p:sldId id="266" r:id="rId7"/>
    <p:sldId id="302" r:id="rId8"/>
    <p:sldId id="305" r:id="rId9"/>
    <p:sldId id="307" r:id="rId10"/>
    <p:sldId id="304" r:id="rId11"/>
    <p:sldId id="308" r:id="rId12"/>
    <p:sldId id="306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9" r:id="rId22"/>
    <p:sldId id="320" r:id="rId23"/>
    <p:sldId id="29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FB"/>
    <a:srgbClr val="F0F2F4"/>
    <a:srgbClr val="DBEAFE"/>
    <a:srgbClr val="4966E9"/>
    <a:srgbClr val="000000"/>
    <a:srgbClr val="C00000"/>
    <a:srgbClr val="3B8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691" autoAdjust="0"/>
  </p:normalViewPr>
  <p:slideViewPr>
    <p:cSldViewPr snapToGrid="0">
      <p:cViewPr>
        <p:scale>
          <a:sx n="66" d="100"/>
          <a:sy n="66" d="100"/>
        </p:scale>
        <p:origin x="231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AFB579-FE59-4FDD-A689-3F2EC306C301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70D228-4B59-48EA-AB24-5C98E98E0D64}">
      <dgm:prSet phldrT="[Texto]" custT="1"/>
      <dgm:spPr>
        <a:solidFill>
          <a:srgbClr val="DBEAFE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rgbClr val="4966E9"/>
              </a:solidFill>
            </a:rPr>
            <a:t>Code Review Focus</a:t>
          </a:r>
        </a:p>
      </dgm:t>
    </dgm:pt>
    <dgm:pt modelId="{D79C7778-26EF-4300-8AE7-5E46BD13260C}" type="parTrans" cxnId="{A310FF8A-FA8B-440B-B130-95B56EE75062}">
      <dgm:prSet/>
      <dgm:spPr/>
      <dgm:t>
        <a:bodyPr/>
        <a:lstStyle/>
        <a:p>
          <a:endParaRPr lang="en-US" sz="600"/>
        </a:p>
      </dgm:t>
    </dgm:pt>
    <dgm:pt modelId="{B97B57F1-A98C-46DF-8E3D-52FDC8EF67C0}" type="sibTrans" cxnId="{A310FF8A-FA8B-440B-B130-95B56EE75062}">
      <dgm:prSet/>
      <dgm:spPr/>
      <dgm:t>
        <a:bodyPr/>
        <a:lstStyle/>
        <a:p>
          <a:endParaRPr lang="en-US" sz="600"/>
        </a:p>
      </dgm:t>
    </dgm:pt>
    <dgm:pt modelId="{D5F69677-C6D3-4044-9CDA-44088AFC31A9}">
      <dgm:prSet phldrT="[Texto]" custT="1"/>
      <dgm:spPr>
        <a:solidFill>
          <a:srgbClr val="F9FAFB"/>
        </a:solidFill>
        <a:ln>
          <a:noFill/>
        </a:ln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/>
              </a:solidFill>
            </a:rPr>
            <a:t>Review Documentation</a:t>
          </a:r>
          <a:endParaRPr lang="en-US" sz="1400" dirty="0">
            <a:solidFill>
              <a:srgbClr val="000000"/>
            </a:solidFill>
          </a:endParaRPr>
        </a:p>
      </dgm:t>
    </dgm:pt>
    <dgm:pt modelId="{121A4B07-1746-42BC-9C54-107118196090}" type="parTrans" cxnId="{D05FB2AD-79FC-4C9A-A871-D8C1D8300821}">
      <dgm:prSet/>
      <dgm:spPr/>
      <dgm:t>
        <a:bodyPr/>
        <a:lstStyle/>
        <a:p>
          <a:endParaRPr lang="en-US" sz="600"/>
        </a:p>
      </dgm:t>
    </dgm:pt>
    <dgm:pt modelId="{BB31D708-4342-4EE6-821F-F5B1E65EBA95}" type="sibTrans" cxnId="{D05FB2AD-79FC-4C9A-A871-D8C1D8300821}">
      <dgm:prSet/>
      <dgm:spPr/>
      <dgm:t>
        <a:bodyPr/>
        <a:lstStyle/>
        <a:p>
          <a:endParaRPr lang="en-US" sz="600"/>
        </a:p>
      </dgm:t>
    </dgm:pt>
    <dgm:pt modelId="{13C776C7-B89F-45FB-91B7-0BFBCF555618}">
      <dgm:prSet phldrT="[Texto]" custT="1"/>
      <dgm:spPr>
        <a:solidFill>
          <a:srgbClr val="F9FAFB"/>
        </a:solidFill>
        <a:ln>
          <a:noFill/>
        </a:ln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/>
              </a:solidFill>
            </a:rPr>
            <a:t>Validate Key Formulas</a:t>
          </a:r>
          <a:endParaRPr lang="en-US" sz="1400" dirty="0">
            <a:solidFill>
              <a:srgbClr val="000000"/>
            </a:solidFill>
          </a:endParaRPr>
        </a:p>
      </dgm:t>
    </dgm:pt>
    <dgm:pt modelId="{CB53262F-0AB2-4D74-8B06-09503A7C7233}" type="parTrans" cxnId="{29F5B305-B1AE-487B-9AA4-AD78C1B21259}">
      <dgm:prSet/>
      <dgm:spPr/>
      <dgm:t>
        <a:bodyPr/>
        <a:lstStyle/>
        <a:p>
          <a:endParaRPr lang="en-US" sz="600"/>
        </a:p>
      </dgm:t>
    </dgm:pt>
    <dgm:pt modelId="{AA3C6946-0EFC-4A4D-A3D3-4B55F4E40322}" type="sibTrans" cxnId="{29F5B305-B1AE-487B-9AA4-AD78C1B21259}">
      <dgm:prSet/>
      <dgm:spPr/>
      <dgm:t>
        <a:bodyPr/>
        <a:lstStyle/>
        <a:p>
          <a:endParaRPr lang="en-US" sz="600"/>
        </a:p>
      </dgm:t>
    </dgm:pt>
    <dgm:pt modelId="{FF939075-8DF2-4E1A-A5D2-1C2E417676E5}">
      <dgm:prSet phldrT="[Texto]" custT="1"/>
      <dgm:spPr>
        <a:solidFill>
          <a:srgbClr val="DBEAFE"/>
        </a:solidFill>
        <a:ln>
          <a:noFill/>
        </a:ln>
      </dgm:spPr>
      <dgm:t>
        <a:bodyPr/>
        <a:lstStyle/>
        <a:p>
          <a:r>
            <a:rPr lang="en-US" sz="1600" dirty="0">
              <a:solidFill>
                <a:srgbClr val="4966E9"/>
              </a:solidFill>
            </a:rPr>
            <a:t>Manual Testing Focus</a:t>
          </a:r>
        </a:p>
      </dgm:t>
    </dgm:pt>
    <dgm:pt modelId="{E58A22A4-E0E8-40D9-805F-2848036EEA5B}" type="parTrans" cxnId="{0A486EB9-E152-489E-90A2-D58EB9F8B1DA}">
      <dgm:prSet/>
      <dgm:spPr/>
      <dgm:t>
        <a:bodyPr/>
        <a:lstStyle/>
        <a:p>
          <a:endParaRPr lang="en-US" sz="600"/>
        </a:p>
      </dgm:t>
    </dgm:pt>
    <dgm:pt modelId="{0BBDA4F9-3DB7-4DE8-9971-FAB8E0C21E5A}" type="sibTrans" cxnId="{0A486EB9-E152-489E-90A2-D58EB9F8B1DA}">
      <dgm:prSet/>
      <dgm:spPr/>
      <dgm:t>
        <a:bodyPr/>
        <a:lstStyle/>
        <a:p>
          <a:endParaRPr lang="en-US" sz="600"/>
        </a:p>
      </dgm:t>
    </dgm:pt>
    <dgm:pt modelId="{180BB6A8-799D-4B63-8B80-01AACED1F764}">
      <dgm:prSet phldrT="[Texto]" custT="1"/>
      <dgm:spPr>
        <a:solidFill>
          <a:srgbClr val="F9FAFB"/>
        </a:solidFill>
        <a:ln>
          <a:noFill/>
        </a:ln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/>
              </a:solidFill>
            </a:rPr>
            <a:t>Develop Test Scripts</a:t>
          </a:r>
          <a:endParaRPr lang="en-US" sz="1400" dirty="0">
            <a:solidFill>
              <a:srgbClr val="000000"/>
            </a:solidFill>
          </a:endParaRPr>
        </a:p>
      </dgm:t>
    </dgm:pt>
    <dgm:pt modelId="{CE69D01D-B267-455A-BD39-4AC7B25260D9}" type="parTrans" cxnId="{A51E59F1-3EA3-4B11-A61B-82ED38BE5E7B}">
      <dgm:prSet/>
      <dgm:spPr/>
      <dgm:t>
        <a:bodyPr/>
        <a:lstStyle/>
        <a:p>
          <a:endParaRPr lang="en-US" sz="600"/>
        </a:p>
      </dgm:t>
    </dgm:pt>
    <dgm:pt modelId="{658E6FCD-5600-4646-A66B-A60650FA1768}" type="sibTrans" cxnId="{A51E59F1-3EA3-4B11-A61B-82ED38BE5E7B}">
      <dgm:prSet/>
      <dgm:spPr/>
      <dgm:t>
        <a:bodyPr/>
        <a:lstStyle/>
        <a:p>
          <a:endParaRPr lang="en-US" sz="600"/>
        </a:p>
      </dgm:t>
    </dgm:pt>
    <dgm:pt modelId="{748EB6ED-22AD-42E4-BA0E-AFED17779D6D}">
      <dgm:prSet phldrT="[Texto]" custT="1"/>
      <dgm:spPr>
        <a:solidFill>
          <a:srgbClr val="F9FAFB"/>
        </a:solidFill>
        <a:ln>
          <a:noFill/>
        </a:ln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/>
              </a:solidFill>
            </a:rPr>
            <a:t>Create Benchmarks</a:t>
          </a:r>
          <a:endParaRPr lang="en-US" sz="1400" dirty="0">
            <a:solidFill>
              <a:srgbClr val="000000"/>
            </a:solidFill>
          </a:endParaRPr>
        </a:p>
      </dgm:t>
    </dgm:pt>
    <dgm:pt modelId="{2C1F4654-A15B-44FA-A695-FC405484CE30}" type="parTrans" cxnId="{A1FBFD88-3DC9-44F4-BA2F-985A113E192C}">
      <dgm:prSet/>
      <dgm:spPr/>
      <dgm:t>
        <a:bodyPr/>
        <a:lstStyle/>
        <a:p>
          <a:endParaRPr lang="en-US" sz="600"/>
        </a:p>
      </dgm:t>
    </dgm:pt>
    <dgm:pt modelId="{002684AF-0FE3-4D5D-B12C-895B7D34A09E}" type="sibTrans" cxnId="{A1FBFD88-3DC9-44F4-BA2F-985A113E192C}">
      <dgm:prSet/>
      <dgm:spPr/>
      <dgm:t>
        <a:bodyPr/>
        <a:lstStyle/>
        <a:p>
          <a:endParaRPr lang="en-US" sz="600"/>
        </a:p>
      </dgm:t>
    </dgm:pt>
    <dgm:pt modelId="{3FAD43CF-029A-45BE-B355-3179E35DEF09}">
      <dgm:prSet phldrT="[Texto]" custT="1"/>
      <dgm:spPr>
        <a:solidFill>
          <a:srgbClr val="F9FAFB"/>
        </a:solidFill>
        <a:ln>
          <a:noFill/>
        </a:ln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/>
              </a:solidFill>
            </a:rPr>
            <a:t>Analyze Input/Output</a:t>
          </a:r>
          <a:endParaRPr lang="en-US" sz="1400" dirty="0">
            <a:solidFill>
              <a:srgbClr val="000000"/>
            </a:solidFill>
          </a:endParaRPr>
        </a:p>
      </dgm:t>
    </dgm:pt>
    <dgm:pt modelId="{8F3C059D-264C-4981-AA0B-89291F21B481}" type="parTrans" cxnId="{4070D3AF-7617-4254-9F5E-BDA228ED4F9D}">
      <dgm:prSet/>
      <dgm:spPr/>
      <dgm:t>
        <a:bodyPr/>
        <a:lstStyle/>
        <a:p>
          <a:endParaRPr lang="en-US" sz="800"/>
        </a:p>
      </dgm:t>
    </dgm:pt>
    <dgm:pt modelId="{C28E348F-7CC4-4EA8-8943-9ECFE64B8997}" type="sibTrans" cxnId="{4070D3AF-7617-4254-9F5E-BDA228ED4F9D}">
      <dgm:prSet/>
      <dgm:spPr/>
      <dgm:t>
        <a:bodyPr/>
        <a:lstStyle/>
        <a:p>
          <a:endParaRPr lang="en-US" sz="800"/>
        </a:p>
      </dgm:t>
    </dgm:pt>
    <dgm:pt modelId="{817B71A6-1013-4722-B502-DEB41601C02F}">
      <dgm:prSet phldrT="[Texto]" custT="1"/>
      <dgm:spPr>
        <a:solidFill>
          <a:srgbClr val="F9FAFB"/>
        </a:solidFill>
        <a:ln>
          <a:noFill/>
        </a:ln>
      </dgm:spPr>
      <dgm:t>
        <a:bodyPr/>
        <a:lstStyle/>
        <a:p>
          <a:r>
            <a:rPr lang="en-US" sz="1400" dirty="0">
              <a:solidFill>
                <a:srgbClr val="000000"/>
              </a:solidFill>
            </a:rPr>
            <a:t>Performance</a:t>
          </a:r>
        </a:p>
      </dgm:t>
    </dgm:pt>
    <dgm:pt modelId="{57F6B51C-2CD0-4346-81F8-C377BD5F9758}" type="parTrans" cxnId="{502E8783-3077-43F6-A812-D150C701C139}">
      <dgm:prSet/>
      <dgm:spPr/>
      <dgm:t>
        <a:bodyPr/>
        <a:lstStyle/>
        <a:p>
          <a:endParaRPr lang="en-US" sz="800"/>
        </a:p>
      </dgm:t>
    </dgm:pt>
    <dgm:pt modelId="{2733DAEA-C542-4B38-A5EE-904E05C82869}" type="sibTrans" cxnId="{502E8783-3077-43F6-A812-D150C701C139}">
      <dgm:prSet/>
      <dgm:spPr/>
      <dgm:t>
        <a:bodyPr/>
        <a:lstStyle/>
        <a:p>
          <a:endParaRPr lang="en-US" sz="800"/>
        </a:p>
      </dgm:t>
    </dgm:pt>
    <dgm:pt modelId="{29748D0F-131D-49E0-9299-27535C2DA670}" type="pres">
      <dgm:prSet presAssocID="{20AFB579-FE59-4FDD-A689-3F2EC306C301}" presName="list" presStyleCnt="0">
        <dgm:presLayoutVars>
          <dgm:dir/>
          <dgm:animLvl val="lvl"/>
        </dgm:presLayoutVars>
      </dgm:prSet>
      <dgm:spPr/>
    </dgm:pt>
    <dgm:pt modelId="{B9A7ADAD-D246-4645-933C-7B7D386499E4}" type="pres">
      <dgm:prSet presAssocID="{3370D228-4B59-48EA-AB24-5C98E98E0D64}" presName="posSpace" presStyleCnt="0"/>
      <dgm:spPr/>
    </dgm:pt>
    <dgm:pt modelId="{0693DFDC-149F-4F72-8336-3A76E1BD3FAA}" type="pres">
      <dgm:prSet presAssocID="{3370D228-4B59-48EA-AB24-5C98E98E0D64}" presName="vertFlow" presStyleCnt="0"/>
      <dgm:spPr/>
    </dgm:pt>
    <dgm:pt modelId="{A2603C33-43DE-4FAC-AC37-941F059D253E}" type="pres">
      <dgm:prSet presAssocID="{3370D228-4B59-48EA-AB24-5C98E98E0D64}" presName="topSpace" presStyleCnt="0"/>
      <dgm:spPr/>
    </dgm:pt>
    <dgm:pt modelId="{89DE1BDD-FCE9-434D-97EF-D06BCF7C2722}" type="pres">
      <dgm:prSet presAssocID="{3370D228-4B59-48EA-AB24-5C98E98E0D64}" presName="firstComp" presStyleCnt="0"/>
      <dgm:spPr/>
    </dgm:pt>
    <dgm:pt modelId="{3BB7D3B6-6805-4888-BBF1-F46CA4513BE6}" type="pres">
      <dgm:prSet presAssocID="{3370D228-4B59-48EA-AB24-5C98E98E0D64}" presName="firstChild" presStyleLbl="bgAccFollowNode1" presStyleIdx="0" presStyleCnt="6" custScaleX="133396"/>
      <dgm:spPr/>
    </dgm:pt>
    <dgm:pt modelId="{C7F734E7-5249-4DBF-981B-C2167A3BC9B7}" type="pres">
      <dgm:prSet presAssocID="{3370D228-4B59-48EA-AB24-5C98E98E0D64}" presName="firstChildTx" presStyleLbl="bgAccFollowNode1" presStyleIdx="0" presStyleCnt="6">
        <dgm:presLayoutVars>
          <dgm:bulletEnabled val="1"/>
        </dgm:presLayoutVars>
      </dgm:prSet>
      <dgm:spPr/>
    </dgm:pt>
    <dgm:pt modelId="{B13093AE-D6B4-4BC2-BBE5-933810671000}" type="pres">
      <dgm:prSet presAssocID="{13C776C7-B89F-45FB-91B7-0BFBCF555618}" presName="comp" presStyleCnt="0"/>
      <dgm:spPr/>
    </dgm:pt>
    <dgm:pt modelId="{EED49A93-4CA2-4DB0-AD29-594C06CFA7EB}" type="pres">
      <dgm:prSet presAssocID="{13C776C7-B89F-45FB-91B7-0BFBCF555618}" presName="child" presStyleLbl="bgAccFollowNode1" presStyleIdx="1" presStyleCnt="6" custScaleX="133396"/>
      <dgm:spPr/>
    </dgm:pt>
    <dgm:pt modelId="{61F10C35-FD84-4D87-B68B-5240243C1352}" type="pres">
      <dgm:prSet presAssocID="{13C776C7-B89F-45FB-91B7-0BFBCF555618}" presName="childTx" presStyleLbl="bgAccFollowNode1" presStyleIdx="1" presStyleCnt="6">
        <dgm:presLayoutVars>
          <dgm:bulletEnabled val="1"/>
        </dgm:presLayoutVars>
      </dgm:prSet>
      <dgm:spPr/>
    </dgm:pt>
    <dgm:pt modelId="{511310B1-3BE2-48EB-8061-8797E546E0F5}" type="pres">
      <dgm:prSet presAssocID="{3FAD43CF-029A-45BE-B355-3179E35DEF09}" presName="comp" presStyleCnt="0"/>
      <dgm:spPr/>
    </dgm:pt>
    <dgm:pt modelId="{04CFA26F-F0CF-442C-949B-A92C848BAAD0}" type="pres">
      <dgm:prSet presAssocID="{3FAD43CF-029A-45BE-B355-3179E35DEF09}" presName="child" presStyleLbl="bgAccFollowNode1" presStyleIdx="2" presStyleCnt="6" custScaleX="133396"/>
      <dgm:spPr/>
    </dgm:pt>
    <dgm:pt modelId="{CE01A56F-A8AD-4C8A-AEED-DACDC611C50C}" type="pres">
      <dgm:prSet presAssocID="{3FAD43CF-029A-45BE-B355-3179E35DEF09}" presName="childTx" presStyleLbl="bgAccFollowNode1" presStyleIdx="2" presStyleCnt="6">
        <dgm:presLayoutVars>
          <dgm:bulletEnabled val="1"/>
        </dgm:presLayoutVars>
      </dgm:prSet>
      <dgm:spPr/>
    </dgm:pt>
    <dgm:pt modelId="{2360A777-2FE4-4146-B72B-EA1D72A5FAA8}" type="pres">
      <dgm:prSet presAssocID="{3370D228-4B59-48EA-AB24-5C98E98E0D64}" presName="negSpace" presStyleCnt="0"/>
      <dgm:spPr/>
    </dgm:pt>
    <dgm:pt modelId="{9D364F30-D436-4534-9E9A-67FFE4EA23D1}" type="pres">
      <dgm:prSet presAssocID="{3370D228-4B59-48EA-AB24-5C98E98E0D64}" presName="circle" presStyleLbl="node1" presStyleIdx="0" presStyleCnt="2" custLinFactNeighborX="-59795" custLinFactNeighborY="-236"/>
      <dgm:spPr/>
    </dgm:pt>
    <dgm:pt modelId="{CF83BF5E-A67E-44B2-AD19-83D11EC2997C}" type="pres">
      <dgm:prSet presAssocID="{B97B57F1-A98C-46DF-8E3D-52FDC8EF67C0}" presName="transSpace" presStyleCnt="0"/>
      <dgm:spPr/>
    </dgm:pt>
    <dgm:pt modelId="{F82E38F9-BA7A-46A6-ACC3-8AA8B5083D7A}" type="pres">
      <dgm:prSet presAssocID="{FF939075-8DF2-4E1A-A5D2-1C2E417676E5}" presName="posSpace" presStyleCnt="0"/>
      <dgm:spPr/>
    </dgm:pt>
    <dgm:pt modelId="{D92F0857-A5DC-4F94-8A8B-73178B6571DD}" type="pres">
      <dgm:prSet presAssocID="{FF939075-8DF2-4E1A-A5D2-1C2E417676E5}" presName="vertFlow" presStyleCnt="0"/>
      <dgm:spPr/>
    </dgm:pt>
    <dgm:pt modelId="{0411D9CA-177A-40DE-9125-AB931B379225}" type="pres">
      <dgm:prSet presAssocID="{FF939075-8DF2-4E1A-A5D2-1C2E417676E5}" presName="topSpace" presStyleCnt="0"/>
      <dgm:spPr/>
    </dgm:pt>
    <dgm:pt modelId="{7880EC95-8526-4213-856B-DF06863A399D}" type="pres">
      <dgm:prSet presAssocID="{FF939075-8DF2-4E1A-A5D2-1C2E417676E5}" presName="firstComp" presStyleCnt="0"/>
      <dgm:spPr/>
    </dgm:pt>
    <dgm:pt modelId="{9D8FC543-6857-44BF-BA61-C7A17D13DDA9}" type="pres">
      <dgm:prSet presAssocID="{FF939075-8DF2-4E1A-A5D2-1C2E417676E5}" presName="firstChild" presStyleLbl="bgAccFollowNode1" presStyleIdx="3" presStyleCnt="6" custScaleX="133396"/>
      <dgm:spPr/>
    </dgm:pt>
    <dgm:pt modelId="{9170334F-AA1A-4179-8462-992DA1735966}" type="pres">
      <dgm:prSet presAssocID="{FF939075-8DF2-4E1A-A5D2-1C2E417676E5}" presName="firstChildTx" presStyleLbl="bgAccFollowNode1" presStyleIdx="3" presStyleCnt="6">
        <dgm:presLayoutVars>
          <dgm:bulletEnabled val="1"/>
        </dgm:presLayoutVars>
      </dgm:prSet>
      <dgm:spPr/>
    </dgm:pt>
    <dgm:pt modelId="{F9B47D77-F7F2-485A-8CD6-6B2173BC1E6F}" type="pres">
      <dgm:prSet presAssocID="{748EB6ED-22AD-42E4-BA0E-AFED17779D6D}" presName="comp" presStyleCnt="0"/>
      <dgm:spPr/>
    </dgm:pt>
    <dgm:pt modelId="{7EF7AA5C-A1D3-4591-A1B7-B7B28197C561}" type="pres">
      <dgm:prSet presAssocID="{748EB6ED-22AD-42E4-BA0E-AFED17779D6D}" presName="child" presStyleLbl="bgAccFollowNode1" presStyleIdx="4" presStyleCnt="6" custScaleX="133396"/>
      <dgm:spPr/>
    </dgm:pt>
    <dgm:pt modelId="{9E19A4A0-48A4-4F25-8360-FBAF51193E18}" type="pres">
      <dgm:prSet presAssocID="{748EB6ED-22AD-42E4-BA0E-AFED17779D6D}" presName="childTx" presStyleLbl="bgAccFollowNode1" presStyleIdx="4" presStyleCnt="6">
        <dgm:presLayoutVars>
          <dgm:bulletEnabled val="1"/>
        </dgm:presLayoutVars>
      </dgm:prSet>
      <dgm:spPr/>
    </dgm:pt>
    <dgm:pt modelId="{C3FFFF3A-C5F2-4F86-8F42-364812FEA8DE}" type="pres">
      <dgm:prSet presAssocID="{817B71A6-1013-4722-B502-DEB41601C02F}" presName="comp" presStyleCnt="0"/>
      <dgm:spPr/>
    </dgm:pt>
    <dgm:pt modelId="{D13BABA9-6448-4347-AE7C-70C51E3BD45C}" type="pres">
      <dgm:prSet presAssocID="{817B71A6-1013-4722-B502-DEB41601C02F}" presName="child" presStyleLbl="bgAccFollowNode1" presStyleIdx="5" presStyleCnt="6" custScaleX="133396"/>
      <dgm:spPr/>
    </dgm:pt>
    <dgm:pt modelId="{367461AA-1A04-4D09-9E54-051AFF5F9F5F}" type="pres">
      <dgm:prSet presAssocID="{817B71A6-1013-4722-B502-DEB41601C02F}" presName="childTx" presStyleLbl="bgAccFollowNode1" presStyleIdx="5" presStyleCnt="6">
        <dgm:presLayoutVars>
          <dgm:bulletEnabled val="1"/>
        </dgm:presLayoutVars>
      </dgm:prSet>
      <dgm:spPr/>
    </dgm:pt>
    <dgm:pt modelId="{FCE550DA-C4A4-42EB-8DC4-D964E8ADBCFF}" type="pres">
      <dgm:prSet presAssocID="{FF939075-8DF2-4E1A-A5D2-1C2E417676E5}" presName="negSpace" presStyleCnt="0"/>
      <dgm:spPr/>
    </dgm:pt>
    <dgm:pt modelId="{225D5ADB-DF4E-4836-90FA-1B884BD2BFB0}" type="pres">
      <dgm:prSet presAssocID="{FF939075-8DF2-4E1A-A5D2-1C2E417676E5}" presName="circle" presStyleLbl="node1" presStyleIdx="1" presStyleCnt="2" custLinFactNeighborX="-39538" custLinFactNeighborY="-236"/>
      <dgm:spPr/>
    </dgm:pt>
  </dgm:ptLst>
  <dgm:cxnLst>
    <dgm:cxn modelId="{29F5B305-B1AE-487B-9AA4-AD78C1B21259}" srcId="{3370D228-4B59-48EA-AB24-5C98E98E0D64}" destId="{13C776C7-B89F-45FB-91B7-0BFBCF555618}" srcOrd="1" destOrd="0" parTransId="{CB53262F-0AB2-4D74-8B06-09503A7C7233}" sibTransId="{AA3C6946-0EFC-4A4D-A3D3-4B55F4E40322}"/>
    <dgm:cxn modelId="{C654E722-2C5D-461E-91BE-272532421A94}" type="presOf" srcId="{13C776C7-B89F-45FB-91B7-0BFBCF555618}" destId="{EED49A93-4CA2-4DB0-AD29-594C06CFA7EB}" srcOrd="0" destOrd="0" presId="urn:microsoft.com/office/officeart/2005/8/layout/hList9"/>
    <dgm:cxn modelId="{211B3E4A-6BE9-4041-BB1F-424ABF4B14DE}" type="presOf" srcId="{FF939075-8DF2-4E1A-A5D2-1C2E417676E5}" destId="{225D5ADB-DF4E-4836-90FA-1B884BD2BFB0}" srcOrd="0" destOrd="0" presId="urn:microsoft.com/office/officeart/2005/8/layout/hList9"/>
    <dgm:cxn modelId="{502E8783-3077-43F6-A812-D150C701C139}" srcId="{FF939075-8DF2-4E1A-A5D2-1C2E417676E5}" destId="{817B71A6-1013-4722-B502-DEB41601C02F}" srcOrd="2" destOrd="0" parTransId="{57F6B51C-2CD0-4346-81F8-C377BD5F9758}" sibTransId="{2733DAEA-C542-4B38-A5EE-904E05C82869}"/>
    <dgm:cxn modelId="{56390585-19CC-4FE3-989B-C13B48CDCE77}" type="presOf" srcId="{3370D228-4B59-48EA-AB24-5C98E98E0D64}" destId="{9D364F30-D436-4534-9E9A-67FFE4EA23D1}" srcOrd="0" destOrd="0" presId="urn:microsoft.com/office/officeart/2005/8/layout/hList9"/>
    <dgm:cxn modelId="{0287F286-8135-4269-87E5-583DC0AC827D}" type="presOf" srcId="{13C776C7-B89F-45FB-91B7-0BFBCF555618}" destId="{61F10C35-FD84-4D87-B68B-5240243C1352}" srcOrd="1" destOrd="0" presId="urn:microsoft.com/office/officeart/2005/8/layout/hList9"/>
    <dgm:cxn modelId="{A1FBFD88-3DC9-44F4-BA2F-985A113E192C}" srcId="{FF939075-8DF2-4E1A-A5D2-1C2E417676E5}" destId="{748EB6ED-22AD-42E4-BA0E-AFED17779D6D}" srcOrd="1" destOrd="0" parTransId="{2C1F4654-A15B-44FA-A695-FC405484CE30}" sibTransId="{002684AF-0FE3-4D5D-B12C-895B7D34A09E}"/>
    <dgm:cxn modelId="{A310FF8A-FA8B-440B-B130-95B56EE75062}" srcId="{20AFB579-FE59-4FDD-A689-3F2EC306C301}" destId="{3370D228-4B59-48EA-AB24-5C98E98E0D64}" srcOrd="0" destOrd="0" parTransId="{D79C7778-26EF-4300-8AE7-5E46BD13260C}" sibTransId="{B97B57F1-A98C-46DF-8E3D-52FDC8EF67C0}"/>
    <dgm:cxn modelId="{2BF96D8B-A615-42B1-9BE6-57F94C6DEF99}" type="presOf" srcId="{20AFB579-FE59-4FDD-A689-3F2EC306C301}" destId="{29748D0F-131D-49E0-9299-27535C2DA670}" srcOrd="0" destOrd="0" presId="urn:microsoft.com/office/officeart/2005/8/layout/hList9"/>
    <dgm:cxn modelId="{6DEB7192-908A-40BF-BF4A-462B93DCCFDB}" type="presOf" srcId="{180BB6A8-799D-4B63-8B80-01AACED1F764}" destId="{9D8FC543-6857-44BF-BA61-C7A17D13DDA9}" srcOrd="0" destOrd="0" presId="urn:microsoft.com/office/officeart/2005/8/layout/hList9"/>
    <dgm:cxn modelId="{2A656FA1-941D-4387-997A-612BA4AFF4A6}" type="presOf" srcId="{748EB6ED-22AD-42E4-BA0E-AFED17779D6D}" destId="{9E19A4A0-48A4-4F25-8360-FBAF51193E18}" srcOrd="1" destOrd="0" presId="urn:microsoft.com/office/officeart/2005/8/layout/hList9"/>
    <dgm:cxn modelId="{D05FB2AD-79FC-4C9A-A871-D8C1D8300821}" srcId="{3370D228-4B59-48EA-AB24-5C98E98E0D64}" destId="{D5F69677-C6D3-4044-9CDA-44088AFC31A9}" srcOrd="0" destOrd="0" parTransId="{121A4B07-1746-42BC-9C54-107118196090}" sibTransId="{BB31D708-4342-4EE6-821F-F5B1E65EBA95}"/>
    <dgm:cxn modelId="{4070D3AF-7617-4254-9F5E-BDA228ED4F9D}" srcId="{3370D228-4B59-48EA-AB24-5C98E98E0D64}" destId="{3FAD43CF-029A-45BE-B355-3179E35DEF09}" srcOrd="2" destOrd="0" parTransId="{8F3C059D-264C-4981-AA0B-89291F21B481}" sibTransId="{C28E348F-7CC4-4EA8-8943-9ECFE64B8997}"/>
    <dgm:cxn modelId="{E02E05B0-BE21-49F5-8E09-CEFCFA077566}" type="presOf" srcId="{180BB6A8-799D-4B63-8B80-01AACED1F764}" destId="{9170334F-AA1A-4179-8462-992DA1735966}" srcOrd="1" destOrd="0" presId="urn:microsoft.com/office/officeart/2005/8/layout/hList9"/>
    <dgm:cxn modelId="{0A486EB9-E152-489E-90A2-D58EB9F8B1DA}" srcId="{20AFB579-FE59-4FDD-A689-3F2EC306C301}" destId="{FF939075-8DF2-4E1A-A5D2-1C2E417676E5}" srcOrd="1" destOrd="0" parTransId="{E58A22A4-E0E8-40D9-805F-2848036EEA5B}" sibTransId="{0BBDA4F9-3DB7-4DE8-9971-FAB8E0C21E5A}"/>
    <dgm:cxn modelId="{7A30D3BE-D7D5-42E7-9DFA-1F13D76B9990}" type="presOf" srcId="{3FAD43CF-029A-45BE-B355-3179E35DEF09}" destId="{CE01A56F-A8AD-4C8A-AEED-DACDC611C50C}" srcOrd="1" destOrd="0" presId="urn:microsoft.com/office/officeart/2005/8/layout/hList9"/>
    <dgm:cxn modelId="{0CF613C9-12D6-4B30-BBC9-C3B4BECFC72B}" type="presOf" srcId="{817B71A6-1013-4722-B502-DEB41601C02F}" destId="{367461AA-1A04-4D09-9E54-051AFF5F9F5F}" srcOrd="1" destOrd="0" presId="urn:microsoft.com/office/officeart/2005/8/layout/hList9"/>
    <dgm:cxn modelId="{C0D24AD4-CDB4-427F-9656-95061E77482C}" type="presOf" srcId="{3FAD43CF-029A-45BE-B355-3179E35DEF09}" destId="{04CFA26F-F0CF-442C-949B-A92C848BAAD0}" srcOrd="0" destOrd="0" presId="urn:microsoft.com/office/officeart/2005/8/layout/hList9"/>
    <dgm:cxn modelId="{BDE6D0EA-DF4E-4BC0-9440-7A0352DFFBF2}" type="presOf" srcId="{D5F69677-C6D3-4044-9CDA-44088AFC31A9}" destId="{3BB7D3B6-6805-4888-BBF1-F46CA4513BE6}" srcOrd="0" destOrd="0" presId="urn:microsoft.com/office/officeart/2005/8/layout/hList9"/>
    <dgm:cxn modelId="{809674EF-F473-4671-BE68-DD43CA2CA722}" type="presOf" srcId="{D5F69677-C6D3-4044-9CDA-44088AFC31A9}" destId="{C7F734E7-5249-4DBF-981B-C2167A3BC9B7}" srcOrd="1" destOrd="0" presId="urn:microsoft.com/office/officeart/2005/8/layout/hList9"/>
    <dgm:cxn modelId="{A51E59F1-3EA3-4B11-A61B-82ED38BE5E7B}" srcId="{FF939075-8DF2-4E1A-A5D2-1C2E417676E5}" destId="{180BB6A8-799D-4B63-8B80-01AACED1F764}" srcOrd="0" destOrd="0" parTransId="{CE69D01D-B267-455A-BD39-4AC7B25260D9}" sibTransId="{658E6FCD-5600-4646-A66B-A60650FA1768}"/>
    <dgm:cxn modelId="{77D191F4-84D3-4609-89FC-A5C56283E86C}" type="presOf" srcId="{748EB6ED-22AD-42E4-BA0E-AFED17779D6D}" destId="{7EF7AA5C-A1D3-4591-A1B7-B7B28197C561}" srcOrd="0" destOrd="0" presId="urn:microsoft.com/office/officeart/2005/8/layout/hList9"/>
    <dgm:cxn modelId="{3CE11DF7-4027-4F03-8711-ADE3C64F7F0D}" type="presOf" srcId="{817B71A6-1013-4722-B502-DEB41601C02F}" destId="{D13BABA9-6448-4347-AE7C-70C51E3BD45C}" srcOrd="0" destOrd="0" presId="urn:microsoft.com/office/officeart/2005/8/layout/hList9"/>
    <dgm:cxn modelId="{81D4352C-EA58-4CD3-AD56-7B66AF4C2C8F}" type="presParOf" srcId="{29748D0F-131D-49E0-9299-27535C2DA670}" destId="{B9A7ADAD-D246-4645-933C-7B7D386499E4}" srcOrd="0" destOrd="0" presId="urn:microsoft.com/office/officeart/2005/8/layout/hList9"/>
    <dgm:cxn modelId="{DC450CEC-95A2-40DE-8D49-6A2A333BDDF6}" type="presParOf" srcId="{29748D0F-131D-49E0-9299-27535C2DA670}" destId="{0693DFDC-149F-4F72-8336-3A76E1BD3FAA}" srcOrd="1" destOrd="0" presId="urn:microsoft.com/office/officeart/2005/8/layout/hList9"/>
    <dgm:cxn modelId="{C83F57DB-3735-4324-8849-42532AB7EE90}" type="presParOf" srcId="{0693DFDC-149F-4F72-8336-3A76E1BD3FAA}" destId="{A2603C33-43DE-4FAC-AC37-941F059D253E}" srcOrd="0" destOrd="0" presId="urn:microsoft.com/office/officeart/2005/8/layout/hList9"/>
    <dgm:cxn modelId="{7F172CB6-F6EF-4416-811F-AF08B1638B3C}" type="presParOf" srcId="{0693DFDC-149F-4F72-8336-3A76E1BD3FAA}" destId="{89DE1BDD-FCE9-434D-97EF-D06BCF7C2722}" srcOrd="1" destOrd="0" presId="urn:microsoft.com/office/officeart/2005/8/layout/hList9"/>
    <dgm:cxn modelId="{F7A08C36-BAEA-4ED9-9B60-2EE2F435D1BE}" type="presParOf" srcId="{89DE1BDD-FCE9-434D-97EF-D06BCF7C2722}" destId="{3BB7D3B6-6805-4888-BBF1-F46CA4513BE6}" srcOrd="0" destOrd="0" presId="urn:microsoft.com/office/officeart/2005/8/layout/hList9"/>
    <dgm:cxn modelId="{67FE7074-3A30-4702-B6C2-93ACB4A5B307}" type="presParOf" srcId="{89DE1BDD-FCE9-434D-97EF-D06BCF7C2722}" destId="{C7F734E7-5249-4DBF-981B-C2167A3BC9B7}" srcOrd="1" destOrd="0" presId="urn:microsoft.com/office/officeart/2005/8/layout/hList9"/>
    <dgm:cxn modelId="{7B63AED2-8B97-4302-BE36-8B2C0B31BDEF}" type="presParOf" srcId="{0693DFDC-149F-4F72-8336-3A76E1BD3FAA}" destId="{B13093AE-D6B4-4BC2-BBE5-933810671000}" srcOrd="2" destOrd="0" presId="urn:microsoft.com/office/officeart/2005/8/layout/hList9"/>
    <dgm:cxn modelId="{89658918-FAE7-46B6-A85D-39F692226432}" type="presParOf" srcId="{B13093AE-D6B4-4BC2-BBE5-933810671000}" destId="{EED49A93-4CA2-4DB0-AD29-594C06CFA7EB}" srcOrd="0" destOrd="0" presId="urn:microsoft.com/office/officeart/2005/8/layout/hList9"/>
    <dgm:cxn modelId="{09061A48-A7CE-4B67-8BA6-A013C77110AA}" type="presParOf" srcId="{B13093AE-D6B4-4BC2-BBE5-933810671000}" destId="{61F10C35-FD84-4D87-B68B-5240243C1352}" srcOrd="1" destOrd="0" presId="urn:microsoft.com/office/officeart/2005/8/layout/hList9"/>
    <dgm:cxn modelId="{301F0AA0-C44C-4A58-B877-989352026D57}" type="presParOf" srcId="{0693DFDC-149F-4F72-8336-3A76E1BD3FAA}" destId="{511310B1-3BE2-48EB-8061-8797E546E0F5}" srcOrd="3" destOrd="0" presId="urn:microsoft.com/office/officeart/2005/8/layout/hList9"/>
    <dgm:cxn modelId="{B845C9AF-AC9C-4C6E-9766-6B69928130B1}" type="presParOf" srcId="{511310B1-3BE2-48EB-8061-8797E546E0F5}" destId="{04CFA26F-F0CF-442C-949B-A92C848BAAD0}" srcOrd="0" destOrd="0" presId="urn:microsoft.com/office/officeart/2005/8/layout/hList9"/>
    <dgm:cxn modelId="{277BEA16-2507-4ADA-B3B1-BC0E25327C06}" type="presParOf" srcId="{511310B1-3BE2-48EB-8061-8797E546E0F5}" destId="{CE01A56F-A8AD-4C8A-AEED-DACDC611C50C}" srcOrd="1" destOrd="0" presId="urn:microsoft.com/office/officeart/2005/8/layout/hList9"/>
    <dgm:cxn modelId="{91B146CB-2B38-4AE1-A974-F1F485F6EE89}" type="presParOf" srcId="{29748D0F-131D-49E0-9299-27535C2DA670}" destId="{2360A777-2FE4-4146-B72B-EA1D72A5FAA8}" srcOrd="2" destOrd="0" presId="urn:microsoft.com/office/officeart/2005/8/layout/hList9"/>
    <dgm:cxn modelId="{3F4905B7-F77D-40E2-BBDB-7F32D8B714C6}" type="presParOf" srcId="{29748D0F-131D-49E0-9299-27535C2DA670}" destId="{9D364F30-D436-4534-9E9A-67FFE4EA23D1}" srcOrd="3" destOrd="0" presId="urn:microsoft.com/office/officeart/2005/8/layout/hList9"/>
    <dgm:cxn modelId="{3EBEF385-39C6-4C4B-B1D7-1CC0B25240A3}" type="presParOf" srcId="{29748D0F-131D-49E0-9299-27535C2DA670}" destId="{CF83BF5E-A67E-44B2-AD19-83D11EC2997C}" srcOrd="4" destOrd="0" presId="urn:microsoft.com/office/officeart/2005/8/layout/hList9"/>
    <dgm:cxn modelId="{0654590D-4E0F-47AC-A72F-62845D256DA7}" type="presParOf" srcId="{29748D0F-131D-49E0-9299-27535C2DA670}" destId="{F82E38F9-BA7A-46A6-ACC3-8AA8B5083D7A}" srcOrd="5" destOrd="0" presId="urn:microsoft.com/office/officeart/2005/8/layout/hList9"/>
    <dgm:cxn modelId="{FA90C67E-76D6-49C9-BB70-4661EF4E61B1}" type="presParOf" srcId="{29748D0F-131D-49E0-9299-27535C2DA670}" destId="{D92F0857-A5DC-4F94-8A8B-73178B6571DD}" srcOrd="6" destOrd="0" presId="urn:microsoft.com/office/officeart/2005/8/layout/hList9"/>
    <dgm:cxn modelId="{9D1FB899-6678-4F32-B707-E4E5ACB3C225}" type="presParOf" srcId="{D92F0857-A5DC-4F94-8A8B-73178B6571DD}" destId="{0411D9CA-177A-40DE-9125-AB931B379225}" srcOrd="0" destOrd="0" presId="urn:microsoft.com/office/officeart/2005/8/layout/hList9"/>
    <dgm:cxn modelId="{4C8AD10E-B2DE-4E54-8238-5B223DDCFF95}" type="presParOf" srcId="{D92F0857-A5DC-4F94-8A8B-73178B6571DD}" destId="{7880EC95-8526-4213-856B-DF06863A399D}" srcOrd="1" destOrd="0" presId="urn:microsoft.com/office/officeart/2005/8/layout/hList9"/>
    <dgm:cxn modelId="{9E1381F8-246F-49BD-BBB7-3718D794A1A7}" type="presParOf" srcId="{7880EC95-8526-4213-856B-DF06863A399D}" destId="{9D8FC543-6857-44BF-BA61-C7A17D13DDA9}" srcOrd="0" destOrd="0" presId="urn:microsoft.com/office/officeart/2005/8/layout/hList9"/>
    <dgm:cxn modelId="{2505C770-3B02-4025-BFF6-EA9CF5DA1EC4}" type="presParOf" srcId="{7880EC95-8526-4213-856B-DF06863A399D}" destId="{9170334F-AA1A-4179-8462-992DA1735966}" srcOrd="1" destOrd="0" presId="urn:microsoft.com/office/officeart/2005/8/layout/hList9"/>
    <dgm:cxn modelId="{15F99344-68F4-4E04-A742-5EC88757B841}" type="presParOf" srcId="{D92F0857-A5DC-4F94-8A8B-73178B6571DD}" destId="{F9B47D77-F7F2-485A-8CD6-6B2173BC1E6F}" srcOrd="2" destOrd="0" presId="urn:microsoft.com/office/officeart/2005/8/layout/hList9"/>
    <dgm:cxn modelId="{1AA8E021-4AB0-4FC3-9D3D-815EA49E4415}" type="presParOf" srcId="{F9B47D77-F7F2-485A-8CD6-6B2173BC1E6F}" destId="{7EF7AA5C-A1D3-4591-A1B7-B7B28197C561}" srcOrd="0" destOrd="0" presId="urn:microsoft.com/office/officeart/2005/8/layout/hList9"/>
    <dgm:cxn modelId="{55D70264-966A-4347-A914-1065B8713DDD}" type="presParOf" srcId="{F9B47D77-F7F2-485A-8CD6-6B2173BC1E6F}" destId="{9E19A4A0-48A4-4F25-8360-FBAF51193E18}" srcOrd="1" destOrd="0" presId="urn:microsoft.com/office/officeart/2005/8/layout/hList9"/>
    <dgm:cxn modelId="{6438C775-7EEF-49B1-8471-0495AAE2444E}" type="presParOf" srcId="{D92F0857-A5DC-4F94-8A8B-73178B6571DD}" destId="{C3FFFF3A-C5F2-4F86-8F42-364812FEA8DE}" srcOrd="3" destOrd="0" presId="urn:microsoft.com/office/officeart/2005/8/layout/hList9"/>
    <dgm:cxn modelId="{BE47D886-9859-40C6-B9DC-F0EF960D7B5F}" type="presParOf" srcId="{C3FFFF3A-C5F2-4F86-8F42-364812FEA8DE}" destId="{D13BABA9-6448-4347-AE7C-70C51E3BD45C}" srcOrd="0" destOrd="0" presId="urn:microsoft.com/office/officeart/2005/8/layout/hList9"/>
    <dgm:cxn modelId="{EA2DEE39-0190-4149-9F33-0CA2DA113169}" type="presParOf" srcId="{C3FFFF3A-C5F2-4F86-8F42-364812FEA8DE}" destId="{367461AA-1A04-4D09-9E54-051AFF5F9F5F}" srcOrd="1" destOrd="0" presId="urn:microsoft.com/office/officeart/2005/8/layout/hList9"/>
    <dgm:cxn modelId="{DE200389-D845-4B1C-B3CE-8EAB9896C039}" type="presParOf" srcId="{29748D0F-131D-49E0-9299-27535C2DA670}" destId="{FCE550DA-C4A4-42EB-8DC4-D964E8ADBCFF}" srcOrd="7" destOrd="0" presId="urn:microsoft.com/office/officeart/2005/8/layout/hList9"/>
    <dgm:cxn modelId="{808C8CFE-A6D2-4821-8283-9AC5503A4550}" type="presParOf" srcId="{29748D0F-131D-49E0-9299-27535C2DA670}" destId="{225D5ADB-DF4E-4836-90FA-1B884BD2BFB0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B7D3B6-6805-4888-BBF1-F46CA4513BE6}">
      <dsp:nvSpPr>
        <dsp:cNvPr id="0" name=""/>
        <dsp:cNvSpPr/>
      </dsp:nvSpPr>
      <dsp:spPr>
        <a:xfrm>
          <a:off x="560832" y="410203"/>
          <a:ext cx="2721186" cy="1019996"/>
        </a:xfrm>
        <a:prstGeom prst="rect">
          <a:avLst/>
        </a:prstGeom>
        <a:solidFill>
          <a:srgbClr val="F9FAFB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/>
              </a:solidFill>
            </a:rPr>
            <a:t>Review Documentation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996222" y="410203"/>
        <a:ext cx="2285796" cy="1019996"/>
      </dsp:txXfrm>
    </dsp:sp>
    <dsp:sp modelId="{EED49A93-4CA2-4DB0-AD29-594C06CFA7EB}">
      <dsp:nvSpPr>
        <dsp:cNvPr id="0" name=""/>
        <dsp:cNvSpPr/>
      </dsp:nvSpPr>
      <dsp:spPr>
        <a:xfrm>
          <a:off x="560832" y="1430200"/>
          <a:ext cx="2721186" cy="1019996"/>
        </a:xfrm>
        <a:prstGeom prst="rect">
          <a:avLst/>
        </a:prstGeom>
        <a:solidFill>
          <a:srgbClr val="F9FAFB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/>
              </a:solidFill>
            </a:rPr>
            <a:t>Validate Key Formulas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996222" y="1430200"/>
        <a:ext cx="2285796" cy="1019996"/>
      </dsp:txXfrm>
    </dsp:sp>
    <dsp:sp modelId="{04CFA26F-F0CF-442C-949B-A92C848BAAD0}">
      <dsp:nvSpPr>
        <dsp:cNvPr id="0" name=""/>
        <dsp:cNvSpPr/>
      </dsp:nvSpPr>
      <dsp:spPr>
        <a:xfrm>
          <a:off x="560832" y="2450196"/>
          <a:ext cx="2721186" cy="1019996"/>
        </a:xfrm>
        <a:prstGeom prst="rect">
          <a:avLst/>
        </a:prstGeom>
        <a:solidFill>
          <a:srgbClr val="F9FAFB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/>
              </a:solidFill>
            </a:rPr>
            <a:t>Analyze Input/Output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996222" y="2450196"/>
        <a:ext cx="2285796" cy="1019996"/>
      </dsp:txXfrm>
    </dsp:sp>
    <dsp:sp modelId="{9D364F30-D436-4534-9E9A-67FFE4EA23D1}">
      <dsp:nvSpPr>
        <dsp:cNvPr id="0" name=""/>
        <dsp:cNvSpPr/>
      </dsp:nvSpPr>
      <dsp:spPr>
        <a:xfrm>
          <a:off x="22797" y="3"/>
          <a:ext cx="1019486" cy="1019486"/>
        </a:xfrm>
        <a:prstGeom prst="ellipse">
          <a:avLst/>
        </a:prstGeom>
        <a:solidFill>
          <a:srgbClr val="DBEAFE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966E9"/>
              </a:solidFill>
            </a:rPr>
            <a:t>Code Review Focus</a:t>
          </a:r>
        </a:p>
      </dsp:txBody>
      <dsp:txXfrm>
        <a:off x="172097" y="149303"/>
        <a:ext cx="720886" cy="720886"/>
      </dsp:txXfrm>
    </dsp:sp>
    <dsp:sp modelId="{9D8FC543-6857-44BF-BA61-C7A17D13DDA9}">
      <dsp:nvSpPr>
        <dsp:cNvPr id="0" name=""/>
        <dsp:cNvSpPr/>
      </dsp:nvSpPr>
      <dsp:spPr>
        <a:xfrm>
          <a:off x="4301505" y="410203"/>
          <a:ext cx="2721186" cy="1019996"/>
        </a:xfrm>
        <a:prstGeom prst="rect">
          <a:avLst/>
        </a:prstGeom>
        <a:solidFill>
          <a:srgbClr val="F9FAFB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/>
              </a:solidFill>
            </a:rPr>
            <a:t>Develop Test Scripts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4736895" y="410203"/>
        <a:ext cx="2285796" cy="1019996"/>
      </dsp:txXfrm>
    </dsp:sp>
    <dsp:sp modelId="{7EF7AA5C-A1D3-4591-A1B7-B7B28197C561}">
      <dsp:nvSpPr>
        <dsp:cNvPr id="0" name=""/>
        <dsp:cNvSpPr/>
      </dsp:nvSpPr>
      <dsp:spPr>
        <a:xfrm>
          <a:off x="4301505" y="1430200"/>
          <a:ext cx="2721186" cy="1019996"/>
        </a:xfrm>
        <a:prstGeom prst="rect">
          <a:avLst/>
        </a:prstGeom>
        <a:solidFill>
          <a:srgbClr val="F9FAFB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/>
              </a:solidFill>
            </a:rPr>
            <a:t>Create Benchmarks</a:t>
          </a:r>
          <a:endParaRPr lang="en-US" sz="1400" kern="1200" dirty="0">
            <a:solidFill>
              <a:srgbClr val="000000"/>
            </a:solidFill>
          </a:endParaRPr>
        </a:p>
      </dsp:txBody>
      <dsp:txXfrm>
        <a:off x="4736895" y="1430200"/>
        <a:ext cx="2285796" cy="1019996"/>
      </dsp:txXfrm>
    </dsp:sp>
    <dsp:sp modelId="{D13BABA9-6448-4347-AE7C-70C51E3BD45C}">
      <dsp:nvSpPr>
        <dsp:cNvPr id="0" name=""/>
        <dsp:cNvSpPr/>
      </dsp:nvSpPr>
      <dsp:spPr>
        <a:xfrm>
          <a:off x="4301505" y="2450196"/>
          <a:ext cx="2721186" cy="1019996"/>
        </a:xfrm>
        <a:prstGeom prst="rect">
          <a:avLst/>
        </a:prstGeom>
        <a:solidFill>
          <a:srgbClr val="F9FAFB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</a:rPr>
            <a:t>Performance</a:t>
          </a:r>
        </a:p>
      </dsp:txBody>
      <dsp:txXfrm>
        <a:off x="4736895" y="2450196"/>
        <a:ext cx="2285796" cy="1019996"/>
      </dsp:txXfrm>
    </dsp:sp>
    <dsp:sp modelId="{225D5ADB-DF4E-4836-90FA-1B884BD2BFB0}">
      <dsp:nvSpPr>
        <dsp:cNvPr id="0" name=""/>
        <dsp:cNvSpPr/>
      </dsp:nvSpPr>
      <dsp:spPr>
        <a:xfrm>
          <a:off x="3750779" y="3"/>
          <a:ext cx="1019486" cy="1019486"/>
        </a:xfrm>
        <a:prstGeom prst="ellipse">
          <a:avLst/>
        </a:prstGeom>
        <a:solidFill>
          <a:srgbClr val="DBEAFE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966E9"/>
              </a:solidFill>
            </a:rPr>
            <a:t>Manual Testing Focus</a:t>
          </a:r>
        </a:p>
      </dsp:txBody>
      <dsp:txXfrm>
        <a:off x="3900079" y="149303"/>
        <a:ext cx="720886" cy="720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7137D-1E93-4EE5-8DA3-E3EB7754D34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714BE-F125-4442-8FF3-36C34318FC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1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14BE-F125-4442-8FF3-36C34318FC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6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14BE-F125-4442-8FF3-36C34318FC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DC905-8308-24EF-0299-5A9BFA6D3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BA9174E-980F-4F55-EFA2-0CBFDFAF4E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5D09BA1-7BD3-F2D4-897B-948499010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E3FCA6-B471-6A8F-DB19-3822F5B17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14BE-F125-4442-8FF3-36C34318FC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83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FD336-B649-CF10-3791-9BE22E8A4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A7FDA9A-7266-A040-08E1-D1D0AF0EA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3989F50-CD4A-6FBF-5D00-BBF126DDC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4173C1-6405-B1AD-46F8-C20656004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14BE-F125-4442-8FF3-36C34318FC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72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D78A0-24A8-E665-7B25-1B0E5EDC1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5523BD-58E5-4987-236D-158162BF0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5660147-5D8E-6DD9-3E27-F3DCA8A86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B20501-68CE-C62B-27BA-13EB968436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14BE-F125-4442-8FF3-36C34318FC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9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0DD76-8704-86A9-8D50-91358426C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7CD0DD-3E92-FD41-9508-C00F66CB6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A1F6A-34D4-18D7-6849-68D92F57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F593F-5414-6967-2310-37D4FDE7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50BB8E-A1FD-32DE-6AE2-8BB76D6B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6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1A03C-6E8E-FE81-A7FC-ABCB7E80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4EEE64-EA71-4E97-D296-536DB225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012C90-B9F8-B67D-3D7E-F3CBC167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758605-4ADD-9057-6450-FB131FFE8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FAA917-BF47-E35F-F6D5-CC6A4836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7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07255B-6536-C11A-72B3-3C8324CD2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5D6FA9-FE41-249F-0011-EA0500577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3E5BD4-8292-ADAF-AB3B-0BEFC8FF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F8B6A0-20D4-9D4B-AFD4-BB4C2181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AC675-D7EF-9386-614E-09886D28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7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6106F-FB91-3C53-5BB7-D868E0A0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9F5D0C-58AB-ECF5-8466-D330E92D3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AA0526-364D-57F0-B8C5-8BA02B8B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E43EA4-76F1-160A-D83D-C904DC33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4362CB-521A-C17F-BEB7-BF1E9C68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4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E12AB-233D-6A44-D302-D2CA79BF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768975-BFD8-5CF5-BF12-1390BACEE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FD865D-C941-485A-84FD-B533D3B2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4F68B9-7960-BE6C-80C8-B86F0E60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545127-326B-2100-95F1-3D484D30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CFFA1-3C1E-884F-5859-801DEB09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8DD9FA-EE0D-E50B-7506-02697582F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B62D24-76B3-0BE7-2386-5ADFF4A3F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6483F2-9069-5360-F15C-70141F79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2E79A8-F056-8104-5B0D-9FFF3D86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2E03B0-59C4-43F0-C87B-A60A5F42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2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E776E-08F6-24F4-A585-9E63DF9F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0E9E86-AC6D-FA1C-A36F-F4C63036C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241CE8-D9E7-2982-5404-AA66A97A9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E5F9A9-CAD5-47F2-FAF0-675FC911F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E584F8-173E-481A-67E3-556C7A45B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B13177-9862-8E65-26F7-55CEBB02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6EFC29-8E7E-FD8F-3D1E-D7472EC5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398202-22A8-AB95-5E80-576A7EE6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7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38184-0B29-19A9-84C8-598F1DD2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91FEE0-5697-98DD-27B3-F4CF2F63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FE418A-B641-AF0D-B45D-C000FE69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6DEC88-736E-5CFD-C3D9-0DBCDED1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0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E66FC0D-56BB-21E6-07CC-7BF36994F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1DD25D-0033-5D2B-6E16-50374814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5224F0-E58B-EBAC-3D06-E7374547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8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3F8F2-E8A6-0C71-4F78-E23319EB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01FB59-6EB0-14DB-7B01-3463527AD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991FFD-D3B0-2A93-D89A-BF38F22A6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CC329C-03B1-D4DF-7884-04D36BB0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B8B12A-D1CA-97FB-0AEE-DF85E42A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419390-8CCF-6D44-F297-71A5655F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2792E-7782-438B-E29A-723C4763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6C2A04-7B77-7E43-CB6F-BA46D8D35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D7B770-DE01-08C4-96C9-8C3101F3F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2725D8-F5EE-944C-CA76-13F18540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91F97-AC13-4D4B-98FB-0B446A78E5F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6C266E-42DC-CF43-F055-13812C6A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7468A4-2368-3E81-18DA-5F60BCAF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1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791B8F-A5C9-B360-8B35-83F45AE2B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9C8E35-BD2B-639B-0538-5DD67C17F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FACD6-2453-411B-37F1-D8202D53B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991F97-AC13-4D4B-98FB-0B446A78E5F8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DD5F7-6C30-AEC2-1475-0503DFC53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A8F11E-BF28-DA65-D071-8631BB9AE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F74BA8-2D68-4227-98E8-4B96F753CC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0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C2FC8-FB24-700D-C08C-FB52B5FB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263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Independent Validation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185CE1-3BE3-83C6-3FC4-5715811E9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82986" y="2877761"/>
            <a:ext cx="9144000" cy="1655762"/>
          </a:xfrm>
        </p:spPr>
        <p:txBody>
          <a:bodyPr>
            <a:normAutofit/>
          </a:bodyPr>
          <a:lstStyle/>
          <a:p>
            <a:r>
              <a:rPr lang="en-US" sz="1400" dirty="0"/>
              <a:t>Quantitative Aspects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9291232-2E63-C1F8-F742-DFA7CCCCC670}"/>
              </a:ext>
            </a:extLst>
          </p:cNvPr>
          <p:cNvSpPr/>
          <p:nvPr/>
        </p:nvSpPr>
        <p:spPr>
          <a:xfrm>
            <a:off x="2581275" y="1857375"/>
            <a:ext cx="1000125" cy="571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F3FD9BB-BC52-4E8D-2B1E-4AB860393B2F}"/>
              </a:ext>
            </a:extLst>
          </p:cNvPr>
          <p:cNvSpPr txBox="1">
            <a:spLocks/>
          </p:cNvSpPr>
          <p:nvPr/>
        </p:nvSpPr>
        <p:spPr>
          <a:xfrm>
            <a:off x="-1182986" y="399218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Workshop Session 2</a:t>
            </a:r>
          </a:p>
        </p:txBody>
      </p:sp>
    </p:spTree>
    <p:extLst>
      <p:ext uri="{BB962C8B-B14F-4D97-AF65-F5344CB8AC3E}">
        <p14:creationId xmlns:p14="http://schemas.microsoft.com/office/powerpoint/2010/main" val="1755912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F5432-A446-A2ED-4A02-A642CD8D5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AA4B84FC-19B3-79BE-2378-9D832230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Ongoing Performance Monitoring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95908A88-D95F-A4AC-01D2-86CE680E63BC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FBD0384C-D002-AE35-E21C-64ED0BF21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673" y="1453697"/>
            <a:ext cx="8195264" cy="3292905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0A2B781D-93C0-A03A-A242-EF599187782B}"/>
              </a:ext>
            </a:extLst>
          </p:cNvPr>
          <p:cNvSpPr txBox="1"/>
          <p:nvPr/>
        </p:nvSpPr>
        <p:spPr>
          <a:xfrm>
            <a:off x="1014344" y="5614425"/>
            <a:ext cx="2318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AUC, F1, Precision, Recall, MAE, RMSE 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BCA70F34-D311-00B0-3667-76557FB5442C}"/>
              </a:ext>
            </a:extLst>
          </p:cNvPr>
          <p:cNvSpPr txBox="1"/>
          <p:nvPr/>
        </p:nvSpPr>
        <p:spPr>
          <a:xfrm>
            <a:off x="4936671" y="5474725"/>
            <a:ext cx="2318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Accuracy (RAG), Format Consistency,</a:t>
            </a:r>
          </a:p>
          <a:p>
            <a:r>
              <a:rPr lang="en-US" dirty="0"/>
              <a:t>Bias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DAFA8D8C-3B93-C2EE-38B2-43AD5F700F9E}"/>
              </a:ext>
            </a:extLst>
          </p:cNvPr>
          <p:cNvSpPr txBox="1"/>
          <p:nvPr/>
        </p:nvSpPr>
        <p:spPr>
          <a:xfrm>
            <a:off x="9259077" y="5474725"/>
            <a:ext cx="2318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 squared, MAE, RMSE, AIC/BIC, KS Tests</a:t>
            </a:r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805C66AA-60B3-6892-939F-6D62B4376EDD}"/>
              </a:ext>
            </a:extLst>
          </p:cNvPr>
          <p:cNvSpPr txBox="1">
            <a:spLocks/>
          </p:cNvSpPr>
          <p:nvPr/>
        </p:nvSpPr>
        <p:spPr>
          <a:xfrm>
            <a:off x="1519569" y="4608424"/>
            <a:ext cx="8787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ML</a:t>
            </a:r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FCD54230-B8BE-168F-1A3A-C978E35FEA8A}"/>
              </a:ext>
            </a:extLst>
          </p:cNvPr>
          <p:cNvSpPr txBox="1">
            <a:spLocks/>
          </p:cNvSpPr>
          <p:nvPr/>
        </p:nvSpPr>
        <p:spPr>
          <a:xfrm>
            <a:off x="5480108" y="4608425"/>
            <a:ext cx="8787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AI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121C94FF-99DF-5225-DB9A-8AE04D692C7D}"/>
              </a:ext>
            </a:extLst>
          </p:cNvPr>
          <p:cNvSpPr txBox="1">
            <a:spLocks/>
          </p:cNvSpPr>
          <p:nvPr/>
        </p:nvSpPr>
        <p:spPr>
          <a:xfrm>
            <a:off x="9286139" y="4608424"/>
            <a:ext cx="16487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Statistical</a:t>
            </a:r>
          </a:p>
        </p:txBody>
      </p:sp>
    </p:spTree>
    <p:extLst>
      <p:ext uri="{BB962C8B-B14F-4D97-AF65-F5344CB8AC3E}">
        <p14:creationId xmlns:p14="http://schemas.microsoft.com/office/powerpoint/2010/main" val="360338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307471-BB98-7659-5823-1A9B9D2811AB}"/>
              </a:ext>
            </a:extLst>
          </p:cNvPr>
          <p:cNvSpPr txBox="1">
            <a:spLocks/>
          </p:cNvSpPr>
          <p:nvPr/>
        </p:nvSpPr>
        <p:spPr>
          <a:xfrm>
            <a:off x="475343" y="3773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Ongoing Performance Monitoring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BE1D247-80BB-4263-9F35-1829B8B62254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468E639-FD26-95A4-2A78-6B1B83925C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269" t="-9107" b="-1"/>
          <a:stretch/>
        </p:blipFill>
        <p:spPr>
          <a:xfrm>
            <a:off x="6197600" y="1651816"/>
            <a:ext cx="5867400" cy="384833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8FE09E3-775F-6E15-D6FB-F41E0CDFF6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16" t="-9107" r="49516" b="39636"/>
          <a:stretch/>
        </p:blipFill>
        <p:spPr>
          <a:xfrm>
            <a:off x="402772" y="2203858"/>
            <a:ext cx="5867400" cy="2450284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8AD93D04-7E7C-8AB3-EFAE-799EB4CD3A0F}"/>
              </a:ext>
            </a:extLst>
          </p:cNvPr>
          <p:cNvSpPr txBox="1">
            <a:spLocks/>
          </p:cNvSpPr>
          <p:nvPr/>
        </p:nvSpPr>
        <p:spPr>
          <a:xfrm>
            <a:off x="1676400" y="8137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Selecting Metrics</a:t>
            </a:r>
          </a:p>
        </p:txBody>
      </p:sp>
    </p:spTree>
    <p:extLst>
      <p:ext uri="{BB962C8B-B14F-4D97-AF65-F5344CB8AC3E}">
        <p14:creationId xmlns:p14="http://schemas.microsoft.com/office/powerpoint/2010/main" val="361820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5DCD1-02ED-CB59-1A09-D289DF525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418D4C0A-3A08-D65C-8AC6-EE0A316DC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Ongoing Performance Monitoring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2605E42-A653-D28F-D536-216F392A2ACE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714F41-86D7-3A30-2A3E-546FE1F6E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083" y="1942844"/>
            <a:ext cx="8478433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65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289AF-D91A-6873-3DB4-41F2AADEB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8CA168A-6913-5383-CB7A-E659F3CE23B6}"/>
              </a:ext>
            </a:extLst>
          </p:cNvPr>
          <p:cNvSpPr txBox="1">
            <a:spLocks/>
          </p:cNvSpPr>
          <p:nvPr/>
        </p:nvSpPr>
        <p:spPr>
          <a:xfrm>
            <a:off x="475343" y="3773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Ongoing Performance Monitoring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3FC11AF-8D26-FCD7-2BBA-E46A74F9929A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354F20D-06CD-CCF8-DF03-F5565915E3F7}"/>
              </a:ext>
            </a:extLst>
          </p:cNvPr>
          <p:cNvSpPr txBox="1">
            <a:spLocks/>
          </p:cNvSpPr>
          <p:nvPr/>
        </p:nvSpPr>
        <p:spPr>
          <a:xfrm>
            <a:off x="1676400" y="8137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Setting Thresholds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704B25-D8D5-3B99-6E5D-48C53207C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61537"/>
            <a:ext cx="8423981" cy="375985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660268D-199D-CE09-1A94-1B7E0547E9B7}"/>
              </a:ext>
            </a:extLst>
          </p:cNvPr>
          <p:cNvSpPr txBox="1"/>
          <p:nvPr/>
        </p:nvSpPr>
        <p:spPr>
          <a:xfrm>
            <a:off x="908050" y="5863325"/>
            <a:ext cx="10680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74151"/>
                </a:solidFill>
                <a:effectLst/>
                <a:latin typeface="+mj-lt"/>
              </a:rPr>
              <a:t>Thresholds should trigger alerts during known periods of stress or change in the historical data. This builds confidence that the thresholds are meaningful.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42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2D886-993B-9869-D54F-BE7EB547C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5725EAE-B673-CBB6-E5A8-4A7BCCC509AF}"/>
              </a:ext>
            </a:extLst>
          </p:cNvPr>
          <p:cNvSpPr txBox="1">
            <a:spLocks/>
          </p:cNvSpPr>
          <p:nvPr/>
        </p:nvSpPr>
        <p:spPr>
          <a:xfrm>
            <a:off x="475343" y="3773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Ongoing Performance Monitoring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DB50E57-2285-C4C6-0354-7042FC8300E8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6441717-F027-676D-46D2-CA5A5B99ACD4}"/>
              </a:ext>
            </a:extLst>
          </p:cNvPr>
          <p:cNvSpPr txBox="1">
            <a:spLocks/>
          </p:cNvSpPr>
          <p:nvPr/>
        </p:nvSpPr>
        <p:spPr>
          <a:xfrm>
            <a:off x="1676400" y="8137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Action Plans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E8A438-7A3E-BFE3-78E2-BFF6B5CB9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455" y="1702935"/>
            <a:ext cx="9945488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49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A3E0EA9-F706-CA72-E9EB-5C95E4DA8EAF}"/>
              </a:ext>
            </a:extLst>
          </p:cNvPr>
          <p:cNvSpPr txBox="1">
            <a:spLocks/>
          </p:cNvSpPr>
          <p:nvPr/>
        </p:nvSpPr>
        <p:spPr>
          <a:xfrm>
            <a:off x="475343" y="3773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Ongoing Performance Monitoring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5392C8E-870D-48F4-6122-AB694BE7E06D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A94AA5A-95AC-CEC1-1588-0392EDFE319E}"/>
              </a:ext>
            </a:extLst>
          </p:cNvPr>
          <p:cNvSpPr txBox="1"/>
          <p:nvPr/>
        </p:nvSpPr>
        <p:spPr>
          <a:xfrm>
            <a:off x="2395084" y="2054642"/>
            <a:ext cx="74018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Crucial Part of Model Lifecycle</a:t>
            </a:r>
          </a:p>
          <a:p>
            <a:r>
              <a:rPr lang="en-US" dirty="0"/>
              <a:t>OPM is essential for managing risk over time after model deployment</a:t>
            </a:r>
          </a:p>
          <a:p>
            <a:endParaRPr lang="en-US" dirty="0"/>
          </a:p>
          <a:p>
            <a:r>
              <a:rPr lang="en-US" dirty="0"/>
              <a:t>Careful Selection Required</a:t>
            </a:r>
          </a:p>
          <a:p>
            <a:r>
              <a:rPr lang="en-US" dirty="0"/>
              <a:t>Requires thoughtful selection of metrics, frequency, and thresholds based on historical analysis</a:t>
            </a:r>
          </a:p>
          <a:p>
            <a:endParaRPr lang="en-US" dirty="0"/>
          </a:p>
          <a:p>
            <a:r>
              <a:rPr lang="en-US" dirty="0"/>
              <a:t>Well-Defined Action Plans</a:t>
            </a:r>
          </a:p>
          <a:p>
            <a:r>
              <a:rPr lang="en-US" dirty="0"/>
              <a:t>Clear action plans are critical for responding effectively when thresholds are breached</a:t>
            </a:r>
          </a:p>
          <a:p>
            <a:endParaRPr lang="en-US" dirty="0"/>
          </a:p>
          <a:p>
            <a:r>
              <a:rPr lang="en-US" dirty="0"/>
              <a:t>Complementary Role</a:t>
            </a:r>
          </a:p>
          <a:p>
            <a:r>
              <a:rPr lang="en-US" dirty="0"/>
              <a:t>OPM complements, but does not replace, rigorous and robust initial model development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EC7CF41-BD1D-093C-80BF-B5DA8905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89" y="2092742"/>
            <a:ext cx="504895" cy="42868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224C856-043E-654F-E4EB-C8F62B1E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88" y="2911234"/>
            <a:ext cx="504895" cy="42868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5678B9E-40CC-043B-144D-2B4561F68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87" y="3939934"/>
            <a:ext cx="504895" cy="42868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E2A3403-FADD-C2A6-2D0D-FF4179586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86" y="5097252"/>
            <a:ext cx="504895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94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F075C24-B775-41C3-AB79-91378A1CD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Model Testing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5BFB5D8-8AC4-D487-FCEE-257563D18ACF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CD3F7FF-586B-DFBB-2E6F-9E9EF9AC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6804"/>
            <a:ext cx="12192000" cy="443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0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12FC5-3C67-ACA5-A68A-5766248F7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75EC0E7-CADE-6F8F-5BC3-97BF921D9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Model Testing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464DFAD-073C-360D-A27B-196DDF8B51F2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068D132-61FF-3D65-6F11-2806C06C8691}"/>
              </a:ext>
            </a:extLst>
          </p:cNvPr>
          <p:cNvSpPr txBox="1">
            <a:spLocks/>
          </p:cNvSpPr>
          <p:nvPr/>
        </p:nvSpPr>
        <p:spPr>
          <a:xfrm>
            <a:off x="1676400" y="8137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Model Replication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7BB175F-53C9-66CE-2888-4A24055C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469"/>
            <a:ext cx="12192000" cy="47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0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2C888F1-E321-277B-EC55-5E13213E25E5}"/>
              </a:ext>
            </a:extLst>
          </p:cNvPr>
          <p:cNvSpPr/>
          <p:nvPr/>
        </p:nvSpPr>
        <p:spPr>
          <a:xfrm>
            <a:off x="9429791" y="423766"/>
            <a:ext cx="844326" cy="844326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9378C27-6111-866C-1748-EEDB759ADBE4}"/>
              </a:ext>
            </a:extLst>
          </p:cNvPr>
          <p:cNvSpPr/>
          <p:nvPr/>
        </p:nvSpPr>
        <p:spPr>
          <a:xfrm>
            <a:off x="11238292" y="431569"/>
            <a:ext cx="844326" cy="8443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FEE2F7A-2AA7-7D37-8BEB-28CDE66CC9F4}"/>
              </a:ext>
            </a:extLst>
          </p:cNvPr>
          <p:cNvSpPr txBox="1">
            <a:spLocks/>
          </p:cNvSpPr>
          <p:nvPr/>
        </p:nvSpPr>
        <p:spPr>
          <a:xfrm>
            <a:off x="10227265" y="-235976"/>
            <a:ext cx="6764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9E58019-AB63-B1C8-D313-E2B0220D806A}"/>
              </a:ext>
            </a:extLst>
          </p:cNvPr>
          <p:cNvSpPr txBox="1">
            <a:spLocks/>
          </p:cNvSpPr>
          <p:nvPr/>
        </p:nvSpPr>
        <p:spPr>
          <a:xfrm>
            <a:off x="10900046" y="-235975"/>
            <a:ext cx="6764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1A6276-2C19-A49A-F6C9-629057AD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5" y="823763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Cheat Sheet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390438C-36FD-2E88-D662-F622E4004CE0}"/>
              </a:ext>
            </a:extLst>
          </p:cNvPr>
          <p:cNvSpPr/>
          <p:nvPr/>
        </p:nvSpPr>
        <p:spPr>
          <a:xfrm>
            <a:off x="255639" y="1966452"/>
            <a:ext cx="5732206" cy="2113935"/>
          </a:xfrm>
          <a:prstGeom prst="roundRect">
            <a:avLst>
              <a:gd name="adj" fmla="val 1318"/>
            </a:avLst>
          </a:prstGeom>
          <a:solidFill>
            <a:srgbClr val="F9FAFB"/>
          </a:solidFill>
          <a:ln>
            <a:solidFill>
              <a:srgbClr val="F0F2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FB3B04C-58D1-865D-81DF-D9DDBD073A68}"/>
              </a:ext>
            </a:extLst>
          </p:cNvPr>
          <p:cNvSpPr/>
          <p:nvPr/>
        </p:nvSpPr>
        <p:spPr>
          <a:xfrm>
            <a:off x="6204157" y="1966451"/>
            <a:ext cx="5732206" cy="2113935"/>
          </a:xfrm>
          <a:prstGeom prst="roundRect">
            <a:avLst>
              <a:gd name="adj" fmla="val 1318"/>
            </a:avLst>
          </a:prstGeom>
          <a:solidFill>
            <a:srgbClr val="F9FAFB"/>
          </a:solidFill>
          <a:ln>
            <a:solidFill>
              <a:srgbClr val="F0F2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4487567-5592-4E9C-E213-4CDD45E23E0A}"/>
              </a:ext>
            </a:extLst>
          </p:cNvPr>
          <p:cNvSpPr/>
          <p:nvPr/>
        </p:nvSpPr>
        <p:spPr>
          <a:xfrm>
            <a:off x="255637" y="4291782"/>
            <a:ext cx="5732206" cy="2113935"/>
          </a:xfrm>
          <a:prstGeom prst="roundRect">
            <a:avLst>
              <a:gd name="adj" fmla="val 1318"/>
            </a:avLst>
          </a:prstGeom>
          <a:solidFill>
            <a:srgbClr val="F9FAFB"/>
          </a:solidFill>
          <a:ln>
            <a:solidFill>
              <a:srgbClr val="F0F2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BF4518C-434B-A5EE-AD48-CAF63C4D1DF6}"/>
              </a:ext>
            </a:extLst>
          </p:cNvPr>
          <p:cNvSpPr/>
          <p:nvPr/>
        </p:nvSpPr>
        <p:spPr>
          <a:xfrm>
            <a:off x="6204157" y="4291782"/>
            <a:ext cx="5732206" cy="2113935"/>
          </a:xfrm>
          <a:prstGeom prst="roundRect">
            <a:avLst>
              <a:gd name="adj" fmla="val 1318"/>
            </a:avLst>
          </a:prstGeom>
          <a:solidFill>
            <a:srgbClr val="F9FAFB"/>
          </a:solidFill>
          <a:ln>
            <a:solidFill>
              <a:srgbClr val="F0F2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4D50E0D4-F004-D231-FFE0-3E9500CF2881}"/>
              </a:ext>
            </a:extLst>
          </p:cNvPr>
          <p:cNvSpPr txBox="1">
            <a:spLocks/>
          </p:cNvSpPr>
          <p:nvPr/>
        </p:nvSpPr>
        <p:spPr>
          <a:xfrm>
            <a:off x="315159" y="1943439"/>
            <a:ext cx="5466209" cy="66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A. Independent Full replication 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64567D17-7F30-231C-22AB-6F813F944351}"/>
              </a:ext>
            </a:extLst>
          </p:cNvPr>
          <p:cNvSpPr txBox="1">
            <a:spLocks/>
          </p:cNvSpPr>
          <p:nvPr/>
        </p:nvSpPr>
        <p:spPr>
          <a:xfrm>
            <a:off x="6327585" y="1943439"/>
            <a:ext cx="5608776" cy="66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B. Targeted Verification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A81D4CE-ABC1-22E2-02EA-E42496EFCDE7}"/>
              </a:ext>
            </a:extLst>
          </p:cNvPr>
          <p:cNvSpPr txBox="1">
            <a:spLocks/>
          </p:cNvSpPr>
          <p:nvPr/>
        </p:nvSpPr>
        <p:spPr>
          <a:xfrm>
            <a:off x="300411" y="4199130"/>
            <a:ext cx="5687432" cy="66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C. Static Review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6643F92-DE8E-55CA-33C4-30D3709EA348}"/>
              </a:ext>
            </a:extLst>
          </p:cNvPr>
          <p:cNvSpPr txBox="1">
            <a:spLocks/>
          </p:cNvSpPr>
          <p:nvPr/>
        </p:nvSpPr>
        <p:spPr>
          <a:xfrm>
            <a:off x="6327585" y="4228099"/>
            <a:ext cx="5608776" cy="662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D. Witnessed Run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979AEA0-F9FA-CEED-6816-AAB8A4524AC4}"/>
              </a:ext>
            </a:extLst>
          </p:cNvPr>
          <p:cNvSpPr txBox="1"/>
          <p:nvPr/>
        </p:nvSpPr>
        <p:spPr>
          <a:xfrm>
            <a:off x="497053" y="2628844"/>
            <a:ext cx="2196985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✅ You have enough time.</a:t>
            </a:r>
          </a:p>
          <a:p>
            <a:endParaRPr lang="en-US" sz="1100" dirty="0"/>
          </a:p>
          <a:p>
            <a:r>
              <a:rPr lang="en-US" sz="1100" dirty="0"/>
              <a:t>✅ Your computer can handle the model (CPU, RAM, software).</a:t>
            </a:r>
          </a:p>
          <a:p>
            <a:endParaRPr lang="en-US" sz="1100" dirty="0"/>
          </a:p>
          <a:p>
            <a:r>
              <a:rPr lang="en-US" sz="1100" dirty="0"/>
              <a:t>✅ The model isn't excessively complex to rebuild/run.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FE2C077-12D2-476A-7E77-1A55D658D284}"/>
              </a:ext>
            </a:extLst>
          </p:cNvPr>
          <p:cNvSpPr txBox="1"/>
          <p:nvPr/>
        </p:nvSpPr>
        <p:spPr>
          <a:xfrm>
            <a:off x="3242714" y="2544205"/>
            <a:ext cx="233024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Build or configure the model independently on your system.</a:t>
            </a:r>
          </a:p>
          <a:p>
            <a:endParaRPr lang="en-US" dirty="0"/>
          </a:p>
          <a:p>
            <a:r>
              <a:rPr lang="en-US" dirty="0"/>
              <a:t>Run it with the provided inputs/settings.</a:t>
            </a:r>
          </a:p>
          <a:p>
            <a:endParaRPr lang="en-US" dirty="0"/>
          </a:p>
          <a:p>
            <a:r>
              <a:rPr lang="en-US" dirty="0"/>
              <a:t>Compare your output directly to the owner's expected results.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8236241-F10E-E0CE-D302-F87F8D67942E}"/>
              </a:ext>
            </a:extLst>
          </p:cNvPr>
          <p:cNvSpPr txBox="1"/>
          <p:nvPr/>
        </p:nvSpPr>
        <p:spPr>
          <a:xfrm>
            <a:off x="6410634" y="2643648"/>
            <a:ext cx="219698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❌ Full Replication (A) is too slow, too hard, or needs too much computing power.</a:t>
            </a:r>
          </a:p>
          <a:p>
            <a:endParaRPr lang="en-US" sz="1100" dirty="0"/>
          </a:p>
          <a:p>
            <a:r>
              <a:rPr lang="en-US" sz="1100" dirty="0"/>
              <a:t>✅ You still want to test parts of the model execution.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AE8E38D-98E4-08E5-99B9-EE4DEFD41562}"/>
              </a:ext>
            </a:extLst>
          </p:cNvPr>
          <p:cNvSpPr txBox="1"/>
          <p:nvPr/>
        </p:nvSpPr>
        <p:spPr>
          <a:xfrm>
            <a:off x="8915398" y="2518843"/>
            <a:ext cx="302096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Option 1: Re-code and run only the most important calculation steps yourself.</a:t>
            </a:r>
          </a:p>
          <a:p>
            <a:endParaRPr lang="en-US" dirty="0"/>
          </a:p>
          <a:p>
            <a:r>
              <a:rPr lang="en-US" dirty="0"/>
              <a:t>Option 2: Run the owner's original code, but simpler (less data, fewer steps, shorter time).</a:t>
            </a:r>
          </a:p>
          <a:p>
            <a:endParaRPr lang="en-US" dirty="0"/>
          </a:p>
          <a:p>
            <a:r>
              <a:rPr lang="en-US" dirty="0"/>
              <a:t>Option 3: Run the owner's original code, but only for a few specific test inputs.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6333036-A571-2BDC-9382-C1048EF262A8}"/>
              </a:ext>
            </a:extLst>
          </p:cNvPr>
          <p:cNvSpPr txBox="1"/>
          <p:nvPr/>
        </p:nvSpPr>
        <p:spPr>
          <a:xfrm>
            <a:off x="497053" y="5036353"/>
            <a:ext cx="219698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❌ Running the model (even simplified) is impractical or impossible for you (needs special hardware/software you don't have, takes days to run).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8918A78-C377-7D6F-9869-94637A218746}"/>
              </a:ext>
            </a:extLst>
          </p:cNvPr>
          <p:cNvSpPr txBox="1"/>
          <p:nvPr/>
        </p:nvSpPr>
        <p:spPr>
          <a:xfrm>
            <a:off x="3242714" y="4861522"/>
            <a:ext cx="2330245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Read the computer code carefully. Does it match the documentation? See obvious errors?</a:t>
            </a:r>
          </a:p>
          <a:p>
            <a:endParaRPr lang="en-US" dirty="0"/>
          </a:p>
          <a:p>
            <a:r>
              <a:rPr lang="en-US" dirty="0"/>
              <a:t>Read the documentation carefully. Is the logic clear? Does the math make sense? Is it complete?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7F507041-4282-7327-27BE-2F6D043AAD48}"/>
              </a:ext>
            </a:extLst>
          </p:cNvPr>
          <p:cNvSpPr txBox="1"/>
          <p:nvPr/>
        </p:nvSpPr>
        <p:spPr>
          <a:xfrm>
            <a:off x="6410634" y="5036353"/>
            <a:ext cx="21969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❌ You absolutely cannot run the model yourself (due to complex setup, secret environment, etc.).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3BA9789-9BBF-20B2-7821-01E5DB8DEF4C}"/>
              </a:ext>
            </a:extLst>
          </p:cNvPr>
          <p:cNvSpPr txBox="1"/>
          <p:nvPr/>
        </p:nvSpPr>
        <p:spPr>
          <a:xfrm>
            <a:off x="8911759" y="4632778"/>
            <a:ext cx="3020963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Schedule a live session (e.g., screen share call) with the model owner.</a:t>
            </a:r>
          </a:p>
          <a:p>
            <a:endParaRPr lang="en-US" dirty="0"/>
          </a:p>
          <a:p>
            <a:r>
              <a:rPr lang="en-US" dirty="0"/>
              <a:t>Watch them set up and run the model using the exact code/data/settings provided.</a:t>
            </a:r>
          </a:p>
          <a:p>
            <a:endParaRPr lang="en-US" dirty="0"/>
          </a:p>
          <a:p>
            <a:r>
              <a:rPr lang="en-US" dirty="0"/>
              <a:t>Visually confirm the results generated during the session match the documented expected results.</a:t>
            </a:r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637927F4-0911-6D90-19EA-52EAE095FD96}"/>
              </a:ext>
            </a:extLst>
          </p:cNvPr>
          <p:cNvSpPr txBox="1">
            <a:spLocks/>
          </p:cNvSpPr>
          <p:nvPr/>
        </p:nvSpPr>
        <p:spPr>
          <a:xfrm>
            <a:off x="462643" y="3773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Model Testing</a:t>
            </a:r>
            <a:endParaRPr lang="en-US" sz="240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9DB94A-C1D6-3F0E-2258-F26ABB5C2C00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ítulo 1">
            <a:extLst>
              <a:ext uri="{FF2B5EF4-FFF2-40B4-BE49-F238E27FC236}">
                <a16:creationId xmlns:a16="http://schemas.microsoft.com/office/drawing/2014/main" id="{337B2990-DBFC-9A87-2A48-61C65699D0D8}"/>
              </a:ext>
            </a:extLst>
          </p:cNvPr>
          <p:cNvSpPr txBox="1">
            <a:spLocks/>
          </p:cNvSpPr>
          <p:nvPr/>
        </p:nvSpPr>
        <p:spPr>
          <a:xfrm>
            <a:off x="1676400" y="8137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Model Replication</a:t>
            </a:r>
          </a:p>
        </p:txBody>
      </p:sp>
    </p:spTree>
    <p:extLst>
      <p:ext uri="{BB962C8B-B14F-4D97-AF65-F5344CB8AC3E}">
        <p14:creationId xmlns:p14="http://schemas.microsoft.com/office/powerpoint/2010/main" val="354807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4F6D31CF-AB7A-F7C9-52CC-F49715CEC31A}"/>
              </a:ext>
            </a:extLst>
          </p:cNvPr>
          <p:cNvSpPr/>
          <p:nvPr/>
        </p:nvSpPr>
        <p:spPr>
          <a:xfrm>
            <a:off x="1551668" y="2791542"/>
            <a:ext cx="1612900" cy="2082800"/>
          </a:xfrm>
          <a:prstGeom prst="rect">
            <a:avLst/>
          </a:prstGeom>
          <a:solidFill>
            <a:srgbClr val="F9FA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600A06-7D4A-B1CA-523C-C8A1C78A8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057" y="2206616"/>
            <a:ext cx="6588644" cy="3025784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214C41B-B555-6970-C7BB-7F15D016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Model Testing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55E969E-1AE3-845E-68B6-F5045C0BBE97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BCEF95F-CCB8-3DF3-1398-2B5FC99B3211}"/>
              </a:ext>
            </a:extLst>
          </p:cNvPr>
          <p:cNvSpPr txBox="1">
            <a:spLocks/>
          </p:cNvSpPr>
          <p:nvPr/>
        </p:nvSpPr>
        <p:spPr>
          <a:xfrm>
            <a:off x="1676400" y="8137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Back Testing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7DFBD03-77A0-C371-6F1B-63BA69736BAB}"/>
              </a:ext>
            </a:extLst>
          </p:cNvPr>
          <p:cNvSpPr/>
          <p:nvPr/>
        </p:nvSpPr>
        <p:spPr>
          <a:xfrm>
            <a:off x="1729468" y="2635864"/>
            <a:ext cx="1612900" cy="2082800"/>
          </a:xfrm>
          <a:prstGeom prst="rect">
            <a:avLst/>
          </a:prstGeom>
          <a:solidFill>
            <a:srgbClr val="F9FA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C54F4608-314D-063E-9EFB-20341EE65F43}"/>
              </a:ext>
            </a:extLst>
          </p:cNvPr>
          <p:cNvSpPr txBox="1">
            <a:spLocks/>
          </p:cNvSpPr>
          <p:nvPr/>
        </p:nvSpPr>
        <p:spPr>
          <a:xfrm>
            <a:off x="1818368" y="2246416"/>
            <a:ext cx="3568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Back Testing</a:t>
            </a:r>
          </a:p>
        </p:txBody>
      </p:sp>
      <p:pic>
        <p:nvPicPr>
          <p:cNvPr id="15" name="Picture 2" descr="Line Graph Icon - 6314 - Dryicons">
            <a:extLst>
              <a:ext uri="{FF2B5EF4-FFF2-40B4-BE49-F238E27FC236}">
                <a16:creationId xmlns:a16="http://schemas.microsoft.com/office/drawing/2014/main" id="{36836661-6E59-B579-E2F9-0EFD8050E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89" b="96889" l="2667" r="95556">
                        <a14:foregroundMark x1="8444" y1="14222" x2="8444" y2="14222"/>
                        <a14:foregroundMark x1="10222" y1="20444" x2="10222" y2="25778"/>
                        <a14:foregroundMark x1="9778" y1="12000" x2="9778" y2="8444"/>
                        <a14:foregroundMark x1="9778" y1="8889" x2="10222" y2="12000"/>
                        <a14:foregroundMark x1="10222" y1="6667" x2="10222" y2="6667"/>
                        <a14:foregroundMark x1="9778" y1="5333" x2="9778" y2="5333"/>
                        <a14:foregroundMark x1="8889" y1="5333" x2="8889" y2="5333"/>
                        <a14:foregroundMark x1="7111" y1="5333" x2="7111" y2="5333"/>
                        <a14:foregroundMark x1="6222" y1="6667" x2="6222" y2="6667"/>
                        <a14:foregroundMark x1="4444" y1="8889" x2="2667" y2="10667"/>
                        <a14:foregroundMark x1="2667" y1="11556" x2="2667" y2="11556"/>
                        <a14:foregroundMark x1="93333" y1="90667" x2="95556" y2="92000"/>
                        <a14:foregroundMark x1="95556" y1="92444" x2="92000" y2="96889"/>
                        <a14:foregroundMark x1="61778" y1="61333" x2="61778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03" y="3495372"/>
            <a:ext cx="675140" cy="67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70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320BA51-3997-7DF6-6B9E-7C617105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Workshop Structure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6EDFAFD-6D8B-5CB8-708F-3E740CC6C48F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8D004C4-BFA7-4F69-E3DF-5FB8B206A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443" y="2106350"/>
            <a:ext cx="8611802" cy="37629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DEC8C99-0C46-F2FC-81EB-0EF700812423}"/>
              </a:ext>
            </a:extLst>
          </p:cNvPr>
          <p:cNvSpPr txBox="1"/>
          <p:nvPr/>
        </p:nvSpPr>
        <p:spPr>
          <a:xfrm>
            <a:off x="1308100" y="22064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1A5FD73-B7F9-9E82-4E4C-689F9983ACF4}"/>
              </a:ext>
            </a:extLst>
          </p:cNvPr>
          <p:cNvSpPr txBox="1"/>
          <p:nvPr/>
        </p:nvSpPr>
        <p:spPr>
          <a:xfrm>
            <a:off x="1308100" y="49868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❌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16E52BC-3B29-A568-ED5B-9CCFC8F8EF51}"/>
              </a:ext>
            </a:extLst>
          </p:cNvPr>
          <p:cNvSpPr txBox="1"/>
          <p:nvPr/>
        </p:nvSpPr>
        <p:spPr>
          <a:xfrm>
            <a:off x="1308100" y="31602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✔️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C8E92AC-0093-207A-190A-6CDCD60F7DBF}"/>
              </a:ext>
            </a:extLst>
          </p:cNvPr>
          <p:cNvSpPr txBox="1"/>
          <p:nvPr/>
        </p:nvSpPr>
        <p:spPr>
          <a:xfrm>
            <a:off x="1308100" y="40735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1696615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B05D0-6879-618C-8542-28CEB72C6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95803321-ECBC-4D9A-061E-9D88E34A8AAF}"/>
              </a:ext>
            </a:extLst>
          </p:cNvPr>
          <p:cNvSpPr/>
          <p:nvPr/>
        </p:nvSpPr>
        <p:spPr>
          <a:xfrm>
            <a:off x="2082800" y="2192754"/>
            <a:ext cx="1612900" cy="2082800"/>
          </a:xfrm>
          <a:prstGeom prst="rect">
            <a:avLst/>
          </a:prstGeom>
          <a:solidFill>
            <a:srgbClr val="F9FA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2118E6F-CD26-1003-DCEC-17D2C07B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Model Testing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A0AFFA4-5DB1-2BC9-AB36-60F426B893B5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0ED74DE0-F346-44F0-18CA-53C8D3B7BFD8}"/>
              </a:ext>
            </a:extLst>
          </p:cNvPr>
          <p:cNvSpPr txBox="1">
            <a:spLocks/>
          </p:cNvSpPr>
          <p:nvPr/>
        </p:nvSpPr>
        <p:spPr>
          <a:xfrm>
            <a:off x="1676400" y="8137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Benchmarking, Sensitivity Analysis, and Stress Testing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58B8367-2932-89F4-2D98-BC4288B08E24}"/>
              </a:ext>
            </a:extLst>
          </p:cNvPr>
          <p:cNvSpPr/>
          <p:nvPr/>
        </p:nvSpPr>
        <p:spPr>
          <a:xfrm>
            <a:off x="2260600" y="2037076"/>
            <a:ext cx="1612900" cy="2082800"/>
          </a:xfrm>
          <a:prstGeom prst="rect">
            <a:avLst/>
          </a:prstGeom>
          <a:solidFill>
            <a:srgbClr val="F9FA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70D37DC-EB52-4DF2-6C5D-3E8C87DDF6B2}"/>
              </a:ext>
            </a:extLst>
          </p:cNvPr>
          <p:cNvSpPr txBox="1">
            <a:spLocks/>
          </p:cNvSpPr>
          <p:nvPr/>
        </p:nvSpPr>
        <p:spPr>
          <a:xfrm>
            <a:off x="2387600" y="1875662"/>
            <a:ext cx="1485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Benchmarking</a:t>
            </a:r>
          </a:p>
          <a:p>
            <a:pPr marL="342900" indent="-342900">
              <a:buAutoNum type="arabicPeriod"/>
            </a:pPr>
            <a:r>
              <a:rPr lang="en-US" sz="1400" dirty="0"/>
              <a:t>Rationale</a:t>
            </a:r>
          </a:p>
          <a:p>
            <a:pPr marL="342900" indent="-342900">
              <a:buAutoNum type="arabicPeriod"/>
            </a:pPr>
            <a:r>
              <a:rPr lang="en-US" sz="1400" dirty="0"/>
              <a:t>Results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2C62B31-D569-C5A3-EBCC-93A89FC91852}"/>
              </a:ext>
            </a:extLst>
          </p:cNvPr>
          <p:cNvSpPr/>
          <p:nvPr/>
        </p:nvSpPr>
        <p:spPr>
          <a:xfrm>
            <a:off x="5394778" y="2171322"/>
            <a:ext cx="1612900" cy="2082800"/>
          </a:xfrm>
          <a:prstGeom prst="rect">
            <a:avLst/>
          </a:prstGeom>
          <a:solidFill>
            <a:srgbClr val="F9FA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3C150D6-1290-E316-4B6C-A882692A1680}"/>
              </a:ext>
            </a:extLst>
          </p:cNvPr>
          <p:cNvSpPr/>
          <p:nvPr/>
        </p:nvSpPr>
        <p:spPr>
          <a:xfrm>
            <a:off x="5572578" y="2015644"/>
            <a:ext cx="1612900" cy="2082800"/>
          </a:xfrm>
          <a:prstGeom prst="rect">
            <a:avLst/>
          </a:prstGeom>
          <a:solidFill>
            <a:srgbClr val="F9FA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BEFC85A-D097-1966-34DB-6B73983F758A}"/>
              </a:ext>
            </a:extLst>
          </p:cNvPr>
          <p:cNvSpPr txBox="1">
            <a:spLocks/>
          </p:cNvSpPr>
          <p:nvPr/>
        </p:nvSpPr>
        <p:spPr>
          <a:xfrm>
            <a:off x="5699578" y="2005092"/>
            <a:ext cx="1485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Sensitivity Analyses</a:t>
            </a:r>
          </a:p>
          <a:p>
            <a:pPr marL="342900" indent="-342900">
              <a:buAutoNum type="arabicPeriod"/>
            </a:pPr>
            <a:r>
              <a:rPr lang="en-US" sz="1400" dirty="0"/>
              <a:t>Rationale</a:t>
            </a:r>
          </a:p>
          <a:p>
            <a:pPr marL="342900" indent="-342900">
              <a:buAutoNum type="arabicPeriod"/>
            </a:pPr>
            <a:r>
              <a:rPr lang="en-US" sz="1400" dirty="0"/>
              <a:t>Results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22AB9F-FAF2-2843-6A8B-42FC932E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521" y="4656727"/>
            <a:ext cx="5011057" cy="182390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4E384AA-ADB0-E169-0CFC-DE4DFC7A9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4785823"/>
            <a:ext cx="4044043" cy="1459087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7079430E-EFD5-03A9-AF21-5FBB3FFEE600}"/>
              </a:ext>
            </a:extLst>
          </p:cNvPr>
          <p:cNvSpPr/>
          <p:nvPr/>
        </p:nvSpPr>
        <p:spPr>
          <a:xfrm>
            <a:off x="8884556" y="2171322"/>
            <a:ext cx="1612900" cy="2082800"/>
          </a:xfrm>
          <a:prstGeom prst="rect">
            <a:avLst/>
          </a:prstGeom>
          <a:solidFill>
            <a:srgbClr val="F9FA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708091E-2390-72D6-5FF0-480489EAC120}"/>
              </a:ext>
            </a:extLst>
          </p:cNvPr>
          <p:cNvSpPr/>
          <p:nvPr/>
        </p:nvSpPr>
        <p:spPr>
          <a:xfrm>
            <a:off x="9062356" y="2015644"/>
            <a:ext cx="1612900" cy="2082800"/>
          </a:xfrm>
          <a:prstGeom prst="rect">
            <a:avLst/>
          </a:prstGeom>
          <a:solidFill>
            <a:srgbClr val="F9FA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B8C716A-4529-11C7-867A-CD235F302373}"/>
              </a:ext>
            </a:extLst>
          </p:cNvPr>
          <p:cNvSpPr txBox="1">
            <a:spLocks/>
          </p:cNvSpPr>
          <p:nvPr/>
        </p:nvSpPr>
        <p:spPr>
          <a:xfrm>
            <a:off x="9189356" y="2005092"/>
            <a:ext cx="1485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Stress Testing</a:t>
            </a:r>
          </a:p>
          <a:p>
            <a:pPr marL="342900" indent="-342900">
              <a:buAutoNum type="arabicPeriod"/>
            </a:pPr>
            <a:r>
              <a:rPr lang="en-US" sz="1400" dirty="0"/>
              <a:t>Rationale</a:t>
            </a:r>
          </a:p>
          <a:p>
            <a:pPr marL="342900" indent="-342900">
              <a:buAutoNum type="arabicPeriod"/>
            </a:pPr>
            <a:r>
              <a:rPr lang="en-US" sz="1400" dirty="0"/>
              <a:t>Results</a:t>
            </a:r>
          </a:p>
        </p:txBody>
      </p:sp>
      <p:pic>
        <p:nvPicPr>
          <p:cNvPr id="3074" name="Picture 2" descr="Line Graph Icon - 6314 - Dryicons">
            <a:extLst>
              <a:ext uri="{FF2B5EF4-FFF2-40B4-BE49-F238E27FC236}">
                <a16:creationId xmlns:a16="http://schemas.microsoft.com/office/drawing/2014/main" id="{24241C40-2668-3BD9-1AAA-D4CE355A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89" b="96889" l="2667" r="95556">
                        <a14:foregroundMark x1="8444" y1="14222" x2="8444" y2="14222"/>
                        <a14:foregroundMark x1="10222" y1="20444" x2="10222" y2="25778"/>
                        <a14:foregroundMark x1="9778" y1="12000" x2="9778" y2="8444"/>
                        <a14:foregroundMark x1="9778" y1="8889" x2="10222" y2="12000"/>
                        <a14:foregroundMark x1="10222" y1="6667" x2="10222" y2="6667"/>
                        <a14:foregroundMark x1="9778" y1="5333" x2="9778" y2="5333"/>
                        <a14:foregroundMark x1="8889" y1="5333" x2="8889" y2="5333"/>
                        <a14:foregroundMark x1="7111" y1="5333" x2="7111" y2="5333"/>
                        <a14:foregroundMark x1="6222" y1="6667" x2="6222" y2="6667"/>
                        <a14:foregroundMark x1="4444" y1="8889" x2="2667" y2="10667"/>
                        <a14:foregroundMark x1="2667" y1="11556" x2="2667" y2="11556"/>
                        <a14:foregroundMark x1="93333" y1="90667" x2="95556" y2="92000"/>
                        <a14:foregroundMark x1="95556" y1="92444" x2="92000" y2="96889"/>
                        <a14:foregroundMark x1="61778" y1="61333" x2="61778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760" y="3158437"/>
            <a:ext cx="675140" cy="67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ine Graph Icon - 6314 - Dryicons">
            <a:extLst>
              <a:ext uri="{FF2B5EF4-FFF2-40B4-BE49-F238E27FC236}">
                <a16:creationId xmlns:a16="http://schemas.microsoft.com/office/drawing/2014/main" id="{426CE998-5D4B-ED02-4AF9-8AB0BD931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89" b="96889" l="2667" r="95556">
                        <a14:foregroundMark x1="8444" y1="14222" x2="8444" y2="14222"/>
                        <a14:foregroundMark x1="10222" y1="20444" x2="10222" y2="25778"/>
                        <a14:foregroundMark x1="9778" y1="12000" x2="9778" y2="8444"/>
                        <a14:foregroundMark x1="9778" y1="8889" x2="10222" y2="12000"/>
                        <a14:foregroundMark x1="10222" y1="6667" x2="10222" y2="6667"/>
                        <a14:foregroundMark x1="9778" y1="5333" x2="9778" y2="5333"/>
                        <a14:foregroundMark x1="8889" y1="5333" x2="8889" y2="5333"/>
                        <a14:foregroundMark x1="7111" y1="5333" x2="7111" y2="5333"/>
                        <a14:foregroundMark x1="6222" y1="6667" x2="6222" y2="6667"/>
                        <a14:foregroundMark x1="4444" y1="8889" x2="2667" y2="10667"/>
                        <a14:foregroundMark x1="2667" y1="11556" x2="2667" y2="11556"/>
                        <a14:foregroundMark x1="93333" y1="90667" x2="95556" y2="92000"/>
                        <a14:foregroundMark x1="95556" y1="92444" x2="92000" y2="96889"/>
                        <a14:foregroundMark x1="61778" y1="61333" x2="61778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458" y="3206979"/>
            <a:ext cx="675140" cy="67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ine Graph Icon - 6314 - Dryicons">
            <a:extLst>
              <a:ext uri="{FF2B5EF4-FFF2-40B4-BE49-F238E27FC236}">
                <a16:creationId xmlns:a16="http://schemas.microsoft.com/office/drawing/2014/main" id="{9707AF3D-3655-8BD3-E3DB-DC7C72A5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889" b="96889" l="2667" r="95556">
                        <a14:foregroundMark x1="8444" y1="14222" x2="8444" y2="14222"/>
                        <a14:foregroundMark x1="10222" y1="20444" x2="10222" y2="25778"/>
                        <a14:foregroundMark x1="9778" y1="12000" x2="9778" y2="8444"/>
                        <a14:foregroundMark x1="9778" y1="8889" x2="10222" y2="12000"/>
                        <a14:foregroundMark x1="10222" y1="6667" x2="10222" y2="6667"/>
                        <a14:foregroundMark x1="9778" y1="5333" x2="9778" y2="5333"/>
                        <a14:foregroundMark x1="8889" y1="5333" x2="8889" y2="5333"/>
                        <a14:foregroundMark x1="7111" y1="5333" x2="7111" y2="5333"/>
                        <a14:foregroundMark x1="6222" y1="6667" x2="6222" y2="6667"/>
                        <a14:foregroundMark x1="4444" y1="8889" x2="2667" y2="10667"/>
                        <a14:foregroundMark x1="2667" y1="11556" x2="2667" y2="11556"/>
                        <a14:foregroundMark x1="93333" y1="90667" x2="95556" y2="92000"/>
                        <a14:foregroundMark x1="95556" y1="92444" x2="92000" y2="96889"/>
                        <a14:foregroundMark x1="61778" y1="61333" x2="61778" y2="61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258" y="3206979"/>
            <a:ext cx="675140" cy="67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519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A0904C6-DBA0-D392-BBC4-BFCB2C55AEB6}"/>
              </a:ext>
            </a:extLst>
          </p:cNvPr>
          <p:cNvSpPr txBox="1"/>
          <p:nvPr/>
        </p:nvSpPr>
        <p:spPr>
          <a:xfrm>
            <a:off x="4844143" y="490608"/>
            <a:ext cx="6585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effectLst/>
                <a:latin typeface="ui-sans-serif"/>
              </a:rPr>
              <a:t>To independently assess models for potential bias against protected classes, ensuring compliance with regulations and ethical standards.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F3CAE250-6DFD-D34E-2702-3AC3034A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Model Testing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D45EB9D-4CB3-DBDE-60DD-35D3C41E933C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3E76F4F-AB17-28C1-1471-D2733579EBA3}"/>
              </a:ext>
            </a:extLst>
          </p:cNvPr>
          <p:cNvSpPr txBox="1">
            <a:spLocks/>
          </p:cNvSpPr>
          <p:nvPr/>
        </p:nvSpPr>
        <p:spPr>
          <a:xfrm>
            <a:off x="1676400" y="81377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Bias and Fairness Testing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19C0A34-FC20-D67B-A2A0-00C60A70A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83" y="2139337"/>
            <a:ext cx="8478433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15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458600A-C934-B1D3-425F-A449BE2E18D2}"/>
              </a:ext>
            </a:extLst>
          </p:cNvPr>
          <p:cNvSpPr/>
          <p:nvPr/>
        </p:nvSpPr>
        <p:spPr>
          <a:xfrm>
            <a:off x="5372118" y="1996210"/>
            <a:ext cx="6489681" cy="4582390"/>
          </a:xfrm>
          <a:prstGeom prst="roundRect">
            <a:avLst>
              <a:gd name="adj" fmla="val 1318"/>
            </a:avLst>
          </a:prstGeom>
          <a:solidFill>
            <a:srgbClr val="F9FAFB"/>
          </a:solidFill>
          <a:ln>
            <a:solidFill>
              <a:srgbClr val="F0F2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C124840-F5B6-C1C0-BF28-E34E0C79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Model Testing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63F0463-974E-4EF1-F20E-5F0C8A818C42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511CDC3-0129-1FBC-D365-AD4CC11F11D6}"/>
              </a:ext>
            </a:extLst>
          </p:cNvPr>
          <p:cNvSpPr txBox="1">
            <a:spLocks/>
          </p:cNvSpPr>
          <p:nvPr/>
        </p:nvSpPr>
        <p:spPr>
          <a:xfrm>
            <a:off x="1640568" y="882355"/>
            <a:ext cx="3502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Bias and Fairness Testing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8902011-DE59-7040-FF41-7D83A4E4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3" y="2423818"/>
            <a:ext cx="4820576" cy="283398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4FE9F998-127D-DAAB-AF5C-68504D81E57A}"/>
              </a:ext>
            </a:extLst>
          </p:cNvPr>
          <p:cNvSpPr txBox="1"/>
          <p:nvPr/>
        </p:nvSpPr>
        <p:spPr>
          <a:xfrm>
            <a:off x="5524500" y="2207918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111827"/>
                </a:solidFill>
                <a:effectLst/>
                <a:latin typeface="ui-sans-serif"/>
              </a:rPr>
              <a:t>A. Independent Fairness Calculation</a:t>
            </a:r>
          </a:p>
          <a:p>
            <a:pPr algn="l">
              <a:buNone/>
            </a:pPr>
            <a:r>
              <a:rPr lang="en-US" b="0" i="0" dirty="0">
                <a:solidFill>
                  <a:srgbClr val="111827"/>
                </a:solidFill>
                <a:effectLst/>
                <a:latin typeface="ui-sans-serif"/>
              </a:rPr>
              <a:t>Independently compute fairness metrics using standard tools/libraries. Compare results against the owner's documented report and defined thresholds.</a:t>
            </a:r>
          </a:p>
          <a:p>
            <a:pPr algn="l">
              <a:buNone/>
            </a:pPr>
            <a:endParaRPr lang="en-US" b="0" i="0" dirty="0">
              <a:solidFill>
                <a:srgbClr val="111827"/>
              </a:solidFill>
              <a:effectLst/>
              <a:latin typeface="ui-sans-serif"/>
            </a:endParaRPr>
          </a:p>
          <a:p>
            <a:pPr algn="l">
              <a:buNone/>
            </a:pPr>
            <a:r>
              <a:rPr lang="en-US" b="1" i="0" dirty="0">
                <a:solidFill>
                  <a:srgbClr val="111827"/>
                </a:solidFill>
                <a:effectLst/>
                <a:latin typeface="ui-sans-serif"/>
              </a:rPr>
              <a:t>B. Targeted Recalculation</a:t>
            </a:r>
          </a:p>
          <a:p>
            <a:pPr algn="l">
              <a:buNone/>
            </a:pPr>
            <a:r>
              <a:rPr lang="en-US" b="0" i="0" dirty="0">
                <a:solidFill>
                  <a:srgbClr val="111827"/>
                </a:solidFill>
                <a:effectLst/>
                <a:latin typeface="ui-sans-serif"/>
              </a:rPr>
              <a:t>Replicate specific key metric calculations claimed in the owner's report or test specific subgroups/scenarios. Compare against documented claims.</a:t>
            </a:r>
          </a:p>
          <a:p>
            <a:pPr algn="l">
              <a:buNone/>
            </a:pPr>
            <a:endParaRPr lang="en-US" b="0" i="0" dirty="0">
              <a:solidFill>
                <a:srgbClr val="111827"/>
              </a:solidFill>
              <a:effectLst/>
              <a:latin typeface="ui-sans-serif"/>
            </a:endParaRPr>
          </a:p>
          <a:p>
            <a:pPr algn="l">
              <a:buNone/>
            </a:pPr>
            <a:r>
              <a:rPr lang="en-US" b="1" i="0" dirty="0">
                <a:solidFill>
                  <a:srgbClr val="111827"/>
                </a:solidFill>
                <a:effectLst/>
                <a:latin typeface="ui-sans-serif"/>
              </a:rPr>
              <a:t>C. Review Owner's Assessment</a:t>
            </a:r>
          </a:p>
          <a:p>
            <a:pPr algn="l"/>
            <a:r>
              <a:rPr lang="en-US" b="0" i="0" dirty="0">
                <a:solidFill>
                  <a:srgbClr val="111827"/>
                </a:solidFill>
                <a:effectLst/>
                <a:latin typeface="ui-sans-serif"/>
              </a:rPr>
              <a:t>Critically analyze the owner's documented fairness report and methodology for soundness, completeness, and reasonableness.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1DBE21D-1096-58E7-2DDD-0DFD43A2A516}"/>
              </a:ext>
            </a:extLst>
          </p:cNvPr>
          <p:cNvSpPr/>
          <p:nvPr/>
        </p:nvSpPr>
        <p:spPr>
          <a:xfrm>
            <a:off x="9429791" y="423766"/>
            <a:ext cx="844326" cy="844326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FC562A1-74F0-E671-B53B-D4FBDBA7E740}"/>
              </a:ext>
            </a:extLst>
          </p:cNvPr>
          <p:cNvSpPr/>
          <p:nvPr/>
        </p:nvSpPr>
        <p:spPr>
          <a:xfrm>
            <a:off x="11238292" y="431569"/>
            <a:ext cx="844326" cy="8443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C3D3DAE7-518A-7B66-91EC-4A7CF260C5CE}"/>
              </a:ext>
            </a:extLst>
          </p:cNvPr>
          <p:cNvSpPr txBox="1">
            <a:spLocks/>
          </p:cNvSpPr>
          <p:nvPr/>
        </p:nvSpPr>
        <p:spPr>
          <a:xfrm>
            <a:off x="10227265" y="-235976"/>
            <a:ext cx="6764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599E08FF-A740-D5CC-EDE7-41A43FA60FE2}"/>
              </a:ext>
            </a:extLst>
          </p:cNvPr>
          <p:cNvSpPr txBox="1">
            <a:spLocks/>
          </p:cNvSpPr>
          <p:nvPr/>
        </p:nvSpPr>
        <p:spPr>
          <a:xfrm>
            <a:off x="10900046" y="-235975"/>
            <a:ext cx="6764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0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0EF5C302-6A1F-77B5-1361-BB15FD24BC6B}"/>
              </a:ext>
            </a:extLst>
          </p:cNvPr>
          <p:cNvSpPr txBox="1">
            <a:spLocks/>
          </p:cNvSpPr>
          <p:nvPr/>
        </p:nvSpPr>
        <p:spPr>
          <a:xfrm>
            <a:off x="1363614" y="56351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Thank You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8BF726-A91D-DF51-3ED4-9B8B96A04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1294834"/>
            <a:ext cx="8011643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61A375FF-88B7-44B8-6AFF-3729F4492D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770587"/>
              </p:ext>
            </p:extLst>
          </p:nvPr>
        </p:nvGraphicFramePr>
        <p:xfrm>
          <a:off x="2198264" y="2685235"/>
          <a:ext cx="6767936" cy="3472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B887B120-E0CA-619B-5A18-205D9966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72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Choose the approach based on model complexity and available resources. For highly complex third-party models, focus on the documentation without getting lost in implementation details.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F4956A-4FD9-BDA3-2F55-26BB2EBE0E7D}"/>
              </a:ext>
            </a:extLst>
          </p:cNvPr>
          <p:cNvSpPr txBox="1"/>
          <p:nvPr/>
        </p:nvSpPr>
        <p:spPr>
          <a:xfrm>
            <a:off x="419100" y="971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160942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741D2-8689-C61E-D092-B450C7574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D659699-1F20-280D-527F-29DF46AD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Ongoing Performance Monitoring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525B4A0-F1EF-0157-451E-00EFF02A7C83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0" name="CuadroTexto 2199">
            <a:extLst>
              <a:ext uri="{FF2B5EF4-FFF2-40B4-BE49-F238E27FC236}">
                <a16:creationId xmlns:a16="http://schemas.microsoft.com/office/drawing/2014/main" id="{16DCC023-A5D0-1786-12E1-030371F5E0DD}"/>
              </a:ext>
            </a:extLst>
          </p:cNvPr>
          <p:cNvSpPr txBox="1"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OPM?...</a:t>
            </a:r>
          </a:p>
        </p:txBody>
      </p:sp>
      <p:sp>
        <p:nvSpPr>
          <p:cNvPr id="2201" name="Elipse 2200">
            <a:extLst>
              <a:ext uri="{FF2B5EF4-FFF2-40B4-BE49-F238E27FC236}">
                <a16:creationId xmlns:a16="http://schemas.microsoft.com/office/drawing/2014/main" id="{DF59210F-59AC-75F4-135F-11F854BB1B0C}"/>
              </a:ext>
            </a:extLst>
          </p:cNvPr>
          <p:cNvSpPr/>
          <p:nvPr/>
        </p:nvSpPr>
        <p:spPr>
          <a:xfrm>
            <a:off x="5781683" y="655090"/>
            <a:ext cx="844326" cy="844326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2" name="Elipse 2201">
            <a:extLst>
              <a:ext uri="{FF2B5EF4-FFF2-40B4-BE49-F238E27FC236}">
                <a16:creationId xmlns:a16="http://schemas.microsoft.com/office/drawing/2014/main" id="{C632CA74-C14D-73C9-4D8D-ACA589EE2CC5}"/>
              </a:ext>
            </a:extLst>
          </p:cNvPr>
          <p:cNvSpPr/>
          <p:nvPr/>
        </p:nvSpPr>
        <p:spPr>
          <a:xfrm>
            <a:off x="7964150" y="667544"/>
            <a:ext cx="844326" cy="8443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3" name="Título 1">
            <a:extLst>
              <a:ext uri="{FF2B5EF4-FFF2-40B4-BE49-F238E27FC236}">
                <a16:creationId xmlns:a16="http://schemas.microsoft.com/office/drawing/2014/main" id="{2D51443D-4DD7-CA85-3DDD-8D8A517DB8C7}"/>
              </a:ext>
            </a:extLst>
          </p:cNvPr>
          <p:cNvSpPr txBox="1">
            <a:spLocks/>
          </p:cNvSpPr>
          <p:nvPr/>
        </p:nvSpPr>
        <p:spPr>
          <a:xfrm>
            <a:off x="6618588" y="0"/>
            <a:ext cx="6764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2204" name="Título 1">
            <a:extLst>
              <a:ext uri="{FF2B5EF4-FFF2-40B4-BE49-F238E27FC236}">
                <a16:creationId xmlns:a16="http://schemas.microsoft.com/office/drawing/2014/main" id="{FD03EC96-DB97-34F6-7DBE-08E62409DE73}"/>
              </a:ext>
            </a:extLst>
          </p:cNvPr>
          <p:cNvSpPr txBox="1">
            <a:spLocks/>
          </p:cNvSpPr>
          <p:nvPr/>
        </p:nvSpPr>
        <p:spPr>
          <a:xfrm>
            <a:off x="7625904" y="0"/>
            <a:ext cx="6764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8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F1F75-12A7-35D4-711F-26B2A7BA9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D6BA0D4-6A38-1DEB-C58B-0ED45D0A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Ongoing Performance Monitoring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74D6101-6C13-8050-341C-A83C5D653B63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0" name="CuadroTexto 2199">
            <a:extLst>
              <a:ext uri="{FF2B5EF4-FFF2-40B4-BE49-F238E27FC236}">
                <a16:creationId xmlns:a16="http://schemas.microsoft.com/office/drawing/2014/main" id="{9CC33032-B2A6-6F72-2769-1447BD191AF6}"/>
              </a:ext>
            </a:extLst>
          </p:cNvPr>
          <p:cNvSpPr txBox="1"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Ongoing Performance Monitoring—OPM—is an internal framework, sometimes unofficial, designed to detect and manage the risks associated with models after they’ve been deployed.</a:t>
            </a:r>
          </a:p>
        </p:txBody>
      </p:sp>
      <p:sp>
        <p:nvSpPr>
          <p:cNvPr id="2201" name="Elipse 2200">
            <a:extLst>
              <a:ext uri="{FF2B5EF4-FFF2-40B4-BE49-F238E27FC236}">
                <a16:creationId xmlns:a16="http://schemas.microsoft.com/office/drawing/2014/main" id="{9877B863-746F-3D03-6775-95ED69926018}"/>
              </a:ext>
            </a:extLst>
          </p:cNvPr>
          <p:cNvSpPr/>
          <p:nvPr/>
        </p:nvSpPr>
        <p:spPr>
          <a:xfrm>
            <a:off x="5781683" y="655090"/>
            <a:ext cx="844326" cy="844326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2" name="Elipse 2201">
            <a:extLst>
              <a:ext uri="{FF2B5EF4-FFF2-40B4-BE49-F238E27FC236}">
                <a16:creationId xmlns:a16="http://schemas.microsoft.com/office/drawing/2014/main" id="{81432EA9-5BB3-BD5F-CB7B-FC61D87877F5}"/>
              </a:ext>
            </a:extLst>
          </p:cNvPr>
          <p:cNvSpPr/>
          <p:nvPr/>
        </p:nvSpPr>
        <p:spPr>
          <a:xfrm>
            <a:off x="7964150" y="667544"/>
            <a:ext cx="844326" cy="8443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3" name="Título 1">
            <a:extLst>
              <a:ext uri="{FF2B5EF4-FFF2-40B4-BE49-F238E27FC236}">
                <a16:creationId xmlns:a16="http://schemas.microsoft.com/office/drawing/2014/main" id="{D6DDD6F0-4721-87ED-36BB-BA945CE5D1D8}"/>
              </a:ext>
            </a:extLst>
          </p:cNvPr>
          <p:cNvSpPr txBox="1">
            <a:spLocks/>
          </p:cNvSpPr>
          <p:nvPr/>
        </p:nvSpPr>
        <p:spPr>
          <a:xfrm>
            <a:off x="6618588" y="0"/>
            <a:ext cx="6764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?</a:t>
            </a:r>
          </a:p>
        </p:txBody>
      </p:sp>
      <p:sp>
        <p:nvSpPr>
          <p:cNvPr id="2204" name="Título 1">
            <a:extLst>
              <a:ext uri="{FF2B5EF4-FFF2-40B4-BE49-F238E27FC236}">
                <a16:creationId xmlns:a16="http://schemas.microsoft.com/office/drawing/2014/main" id="{48D2CBCA-3BA8-8501-030D-4C5F5593BEAE}"/>
              </a:ext>
            </a:extLst>
          </p:cNvPr>
          <p:cNvSpPr txBox="1">
            <a:spLocks/>
          </p:cNvSpPr>
          <p:nvPr/>
        </p:nvSpPr>
        <p:spPr>
          <a:xfrm>
            <a:off x="7625904" y="0"/>
            <a:ext cx="6764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5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199CE-76C9-8377-7724-89335E8AE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1DD6D65-0F39-F00A-714B-AD64EB71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Ongoing Performance Monitoring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A274EC2-4324-DD7E-8EB4-65968C4FEA5B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0" name="CuadroTexto 2199">
            <a:extLst>
              <a:ext uri="{FF2B5EF4-FFF2-40B4-BE49-F238E27FC236}">
                <a16:creationId xmlns:a16="http://schemas.microsoft.com/office/drawing/2014/main" id="{A3F27E78-C308-97A1-9CE7-38815FE74816}"/>
              </a:ext>
            </a:extLst>
          </p:cNvPr>
          <p:cNvSpPr txBox="1"/>
          <p:nvPr/>
        </p:nvSpPr>
        <p:spPr>
          <a:xfrm>
            <a:off x="5368698" y="56145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Ongoing Performance Monitoring—OPM—is an internal framework, sometimes unofficial, designed to detect and manage the risks associated with models after they’ve been deployed.</a:t>
            </a:r>
          </a:p>
        </p:txBody>
      </p:sp>
      <p:sp>
        <p:nvSpPr>
          <p:cNvPr id="2205" name="Título 1">
            <a:extLst>
              <a:ext uri="{FF2B5EF4-FFF2-40B4-BE49-F238E27FC236}">
                <a16:creationId xmlns:a16="http://schemas.microsoft.com/office/drawing/2014/main" id="{F64ED909-A9E4-1AF4-1212-467AF11AC1BC}"/>
              </a:ext>
            </a:extLst>
          </p:cNvPr>
          <p:cNvSpPr txBox="1">
            <a:spLocks/>
          </p:cNvSpPr>
          <p:nvPr/>
        </p:nvSpPr>
        <p:spPr>
          <a:xfrm>
            <a:off x="1519569" y="2948143"/>
            <a:ext cx="8787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ML</a:t>
            </a:r>
          </a:p>
        </p:txBody>
      </p:sp>
      <p:sp>
        <p:nvSpPr>
          <p:cNvPr id="2206" name="Título 1">
            <a:extLst>
              <a:ext uri="{FF2B5EF4-FFF2-40B4-BE49-F238E27FC236}">
                <a16:creationId xmlns:a16="http://schemas.microsoft.com/office/drawing/2014/main" id="{76DA117F-D614-6DE7-CB06-7642DDBF4880}"/>
              </a:ext>
            </a:extLst>
          </p:cNvPr>
          <p:cNvSpPr txBox="1">
            <a:spLocks/>
          </p:cNvSpPr>
          <p:nvPr/>
        </p:nvSpPr>
        <p:spPr>
          <a:xfrm>
            <a:off x="105346" y="3933877"/>
            <a:ext cx="36520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/>
              <a:t>Ohhh</a:t>
            </a:r>
            <a:r>
              <a:rPr lang="en-US" sz="2800" dirty="0"/>
              <a:t> </a:t>
            </a:r>
          </a:p>
          <a:p>
            <a:pPr algn="ctr"/>
            <a:r>
              <a:rPr lang="en-US" sz="2800" dirty="0"/>
              <a:t>Data Drift and Performance Metrics</a:t>
            </a:r>
          </a:p>
        </p:txBody>
      </p:sp>
      <p:sp>
        <p:nvSpPr>
          <p:cNvPr id="2207" name="Título 1">
            <a:extLst>
              <a:ext uri="{FF2B5EF4-FFF2-40B4-BE49-F238E27FC236}">
                <a16:creationId xmlns:a16="http://schemas.microsoft.com/office/drawing/2014/main" id="{18D6C914-7969-E7F9-920A-E5B4EFC36865}"/>
              </a:ext>
            </a:extLst>
          </p:cNvPr>
          <p:cNvSpPr txBox="1">
            <a:spLocks/>
          </p:cNvSpPr>
          <p:nvPr/>
        </p:nvSpPr>
        <p:spPr>
          <a:xfrm>
            <a:off x="5480108" y="2948144"/>
            <a:ext cx="8787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AI</a:t>
            </a:r>
          </a:p>
        </p:txBody>
      </p:sp>
      <p:sp>
        <p:nvSpPr>
          <p:cNvPr id="2208" name="Título 1">
            <a:extLst>
              <a:ext uri="{FF2B5EF4-FFF2-40B4-BE49-F238E27FC236}">
                <a16:creationId xmlns:a16="http://schemas.microsoft.com/office/drawing/2014/main" id="{DC43DFEE-C5D5-0EA9-5A4B-0AF4A0DF263C}"/>
              </a:ext>
            </a:extLst>
          </p:cNvPr>
          <p:cNvSpPr txBox="1">
            <a:spLocks/>
          </p:cNvSpPr>
          <p:nvPr/>
        </p:nvSpPr>
        <p:spPr>
          <a:xfrm>
            <a:off x="4000444" y="3933877"/>
            <a:ext cx="38381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/>
              <a:t>Ohhh</a:t>
            </a:r>
            <a:endParaRPr lang="en-US" sz="4000" dirty="0"/>
          </a:p>
          <a:p>
            <a:pPr algn="ctr"/>
            <a:r>
              <a:rPr lang="en-US" sz="4000" dirty="0"/>
              <a:t>Hallucinations or harmful outputs over time</a:t>
            </a:r>
          </a:p>
        </p:txBody>
      </p:sp>
      <p:sp>
        <p:nvSpPr>
          <p:cNvPr id="2209" name="Título 1">
            <a:extLst>
              <a:ext uri="{FF2B5EF4-FFF2-40B4-BE49-F238E27FC236}">
                <a16:creationId xmlns:a16="http://schemas.microsoft.com/office/drawing/2014/main" id="{34D03A40-3CB8-996D-B3EB-14FD7EC9136C}"/>
              </a:ext>
            </a:extLst>
          </p:cNvPr>
          <p:cNvSpPr txBox="1">
            <a:spLocks/>
          </p:cNvSpPr>
          <p:nvPr/>
        </p:nvSpPr>
        <p:spPr>
          <a:xfrm>
            <a:off x="9286139" y="2948143"/>
            <a:ext cx="16487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Statistical</a:t>
            </a:r>
          </a:p>
        </p:txBody>
      </p:sp>
      <p:sp>
        <p:nvSpPr>
          <p:cNvPr id="2211" name="Título 1">
            <a:extLst>
              <a:ext uri="{FF2B5EF4-FFF2-40B4-BE49-F238E27FC236}">
                <a16:creationId xmlns:a16="http://schemas.microsoft.com/office/drawing/2014/main" id="{126C4E71-A0B1-A4E2-39F9-4570320B89E5}"/>
              </a:ext>
            </a:extLst>
          </p:cNvPr>
          <p:cNvSpPr txBox="1">
            <a:spLocks/>
          </p:cNvSpPr>
          <p:nvPr/>
        </p:nvSpPr>
        <p:spPr>
          <a:xfrm>
            <a:off x="8191444" y="3933877"/>
            <a:ext cx="383812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err="1"/>
              <a:t>Ohhh</a:t>
            </a:r>
            <a:endParaRPr lang="en-US" sz="4000" dirty="0"/>
          </a:p>
          <a:p>
            <a:pPr algn="ctr"/>
            <a:r>
              <a:rPr lang="en-US" sz="4000" dirty="0"/>
              <a:t>Variable significance levels (p values), residuals or performance metrics</a:t>
            </a:r>
          </a:p>
        </p:txBody>
      </p:sp>
      <p:sp>
        <p:nvSpPr>
          <p:cNvPr id="2215" name="CuadroTexto 2214">
            <a:extLst>
              <a:ext uri="{FF2B5EF4-FFF2-40B4-BE49-F238E27FC236}">
                <a16:creationId xmlns:a16="http://schemas.microsoft.com/office/drawing/2014/main" id="{CBF8422C-88B3-0F9F-AB78-37BD25766355}"/>
              </a:ext>
            </a:extLst>
          </p:cNvPr>
          <p:cNvSpPr txBox="1"/>
          <p:nvPr/>
        </p:nvSpPr>
        <p:spPr>
          <a:xfrm>
            <a:off x="880747" y="5259440"/>
            <a:ext cx="2318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AUC, F1, Precision, Recall, MAE, RMSE </a:t>
            </a:r>
          </a:p>
        </p:txBody>
      </p:sp>
      <p:sp>
        <p:nvSpPr>
          <p:cNvPr id="2216" name="CuadroTexto 2215">
            <a:extLst>
              <a:ext uri="{FF2B5EF4-FFF2-40B4-BE49-F238E27FC236}">
                <a16:creationId xmlns:a16="http://schemas.microsoft.com/office/drawing/2014/main" id="{9EFC81CC-8E92-7899-39E0-F29C439BCD58}"/>
              </a:ext>
            </a:extLst>
          </p:cNvPr>
          <p:cNvSpPr txBox="1"/>
          <p:nvPr/>
        </p:nvSpPr>
        <p:spPr>
          <a:xfrm>
            <a:off x="4823635" y="5259440"/>
            <a:ext cx="2318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Accuracy (RAG), Format Consistency,</a:t>
            </a:r>
          </a:p>
          <a:p>
            <a:r>
              <a:rPr lang="en-US" dirty="0"/>
              <a:t>Bias</a:t>
            </a:r>
          </a:p>
        </p:txBody>
      </p:sp>
      <p:sp>
        <p:nvSpPr>
          <p:cNvPr id="2217" name="CuadroTexto 2216">
            <a:extLst>
              <a:ext uri="{FF2B5EF4-FFF2-40B4-BE49-F238E27FC236}">
                <a16:creationId xmlns:a16="http://schemas.microsoft.com/office/drawing/2014/main" id="{3798D3FE-8A1F-EEC2-8E82-6D44CD79162E}"/>
              </a:ext>
            </a:extLst>
          </p:cNvPr>
          <p:cNvSpPr txBox="1"/>
          <p:nvPr/>
        </p:nvSpPr>
        <p:spPr>
          <a:xfrm>
            <a:off x="9146041" y="5259440"/>
            <a:ext cx="2318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 squared, MAE, RMSE, AIC/BIC, KS Tests</a:t>
            </a:r>
          </a:p>
        </p:txBody>
      </p:sp>
      <p:sp>
        <p:nvSpPr>
          <p:cNvPr id="2218" name="Elipse 2217">
            <a:extLst>
              <a:ext uri="{FF2B5EF4-FFF2-40B4-BE49-F238E27FC236}">
                <a16:creationId xmlns:a16="http://schemas.microsoft.com/office/drawing/2014/main" id="{778067F1-7066-A9E9-D172-3AEDA5AB80C0}"/>
              </a:ext>
            </a:extLst>
          </p:cNvPr>
          <p:cNvSpPr/>
          <p:nvPr/>
        </p:nvSpPr>
        <p:spPr>
          <a:xfrm>
            <a:off x="1815241" y="2578089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9" name="Elipse 2218">
            <a:extLst>
              <a:ext uri="{FF2B5EF4-FFF2-40B4-BE49-F238E27FC236}">
                <a16:creationId xmlns:a16="http://schemas.microsoft.com/office/drawing/2014/main" id="{22080EBA-42FB-EC5C-EF87-25526315DE4A}"/>
              </a:ext>
            </a:extLst>
          </p:cNvPr>
          <p:cNvSpPr/>
          <p:nvPr/>
        </p:nvSpPr>
        <p:spPr>
          <a:xfrm>
            <a:off x="1583013" y="299855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0" name="Elipse 2219">
            <a:extLst>
              <a:ext uri="{FF2B5EF4-FFF2-40B4-BE49-F238E27FC236}">
                <a16:creationId xmlns:a16="http://schemas.microsoft.com/office/drawing/2014/main" id="{24E9A97E-2DC9-E75C-CB97-501137D147EE}"/>
              </a:ext>
            </a:extLst>
          </p:cNvPr>
          <p:cNvSpPr/>
          <p:nvPr/>
        </p:nvSpPr>
        <p:spPr>
          <a:xfrm>
            <a:off x="2047469" y="2998551"/>
            <a:ext cx="232228" cy="232228"/>
          </a:xfrm>
          <a:prstGeom prst="ellipse">
            <a:avLst/>
          </a:prstGeom>
          <a:solidFill>
            <a:srgbClr val="3B82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1" name="Elipse 2220">
            <a:extLst>
              <a:ext uri="{FF2B5EF4-FFF2-40B4-BE49-F238E27FC236}">
                <a16:creationId xmlns:a16="http://schemas.microsoft.com/office/drawing/2014/main" id="{C596F739-27CF-BEBF-4728-45C126D3FC25}"/>
              </a:ext>
            </a:extLst>
          </p:cNvPr>
          <p:cNvSpPr/>
          <p:nvPr/>
        </p:nvSpPr>
        <p:spPr>
          <a:xfrm>
            <a:off x="5863772" y="2575741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2" name="Elipse 2221">
            <a:extLst>
              <a:ext uri="{FF2B5EF4-FFF2-40B4-BE49-F238E27FC236}">
                <a16:creationId xmlns:a16="http://schemas.microsoft.com/office/drawing/2014/main" id="{1C9F3B53-AF76-5D89-95BF-19E83C8367C4}"/>
              </a:ext>
            </a:extLst>
          </p:cNvPr>
          <p:cNvSpPr/>
          <p:nvPr/>
        </p:nvSpPr>
        <p:spPr>
          <a:xfrm>
            <a:off x="5631544" y="2996203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3" name="Elipse 2222">
            <a:extLst>
              <a:ext uri="{FF2B5EF4-FFF2-40B4-BE49-F238E27FC236}">
                <a16:creationId xmlns:a16="http://schemas.microsoft.com/office/drawing/2014/main" id="{816AD23B-0751-7072-E5DF-27247933CF64}"/>
              </a:ext>
            </a:extLst>
          </p:cNvPr>
          <p:cNvSpPr/>
          <p:nvPr/>
        </p:nvSpPr>
        <p:spPr>
          <a:xfrm>
            <a:off x="6096000" y="2996203"/>
            <a:ext cx="232228" cy="23222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4" name="Elipse 2223">
            <a:extLst>
              <a:ext uri="{FF2B5EF4-FFF2-40B4-BE49-F238E27FC236}">
                <a16:creationId xmlns:a16="http://schemas.microsoft.com/office/drawing/2014/main" id="{1AE0B675-5D39-3B75-CD14-79C533356E72}"/>
              </a:ext>
            </a:extLst>
          </p:cNvPr>
          <p:cNvSpPr/>
          <p:nvPr/>
        </p:nvSpPr>
        <p:spPr>
          <a:xfrm>
            <a:off x="10028417" y="2575741"/>
            <a:ext cx="232228" cy="2322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5" name="Elipse 2224">
            <a:extLst>
              <a:ext uri="{FF2B5EF4-FFF2-40B4-BE49-F238E27FC236}">
                <a16:creationId xmlns:a16="http://schemas.microsoft.com/office/drawing/2014/main" id="{3513141E-44DE-2E5D-3F8F-11CFCF648BBF}"/>
              </a:ext>
            </a:extLst>
          </p:cNvPr>
          <p:cNvSpPr/>
          <p:nvPr/>
        </p:nvSpPr>
        <p:spPr>
          <a:xfrm>
            <a:off x="9796189" y="2996203"/>
            <a:ext cx="232228" cy="2322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6" name="Elipse 2225">
            <a:extLst>
              <a:ext uri="{FF2B5EF4-FFF2-40B4-BE49-F238E27FC236}">
                <a16:creationId xmlns:a16="http://schemas.microsoft.com/office/drawing/2014/main" id="{AF47AFCC-B159-448C-7A33-6E72AB648F8B}"/>
              </a:ext>
            </a:extLst>
          </p:cNvPr>
          <p:cNvSpPr/>
          <p:nvPr/>
        </p:nvSpPr>
        <p:spPr>
          <a:xfrm>
            <a:off x="10260645" y="2996203"/>
            <a:ext cx="232228" cy="2322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7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A11FA-38F4-436C-7802-3600D2701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ACDEC06-C03D-BAC7-1499-11F6493D2DB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-393700" y="3432063"/>
            <a:ext cx="8898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A7073E19-043E-F1FD-DBFB-1C9BB9185469}"/>
              </a:ext>
            </a:extLst>
          </p:cNvPr>
          <p:cNvSpPr txBox="1">
            <a:spLocks/>
          </p:cNvSpPr>
          <p:nvPr/>
        </p:nvSpPr>
        <p:spPr>
          <a:xfrm>
            <a:off x="8505220" y="5641863"/>
            <a:ext cx="144620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abnormal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D1AAC56-4325-01A7-4F78-23E16A84650B}"/>
              </a:ext>
            </a:extLst>
          </p:cNvPr>
          <p:cNvSpPr/>
          <p:nvPr/>
        </p:nvSpPr>
        <p:spPr>
          <a:xfrm>
            <a:off x="477778" y="2695463"/>
            <a:ext cx="1962150" cy="1473200"/>
          </a:xfrm>
          <a:prstGeom prst="roundRect">
            <a:avLst/>
          </a:prstGeom>
          <a:solidFill>
            <a:srgbClr val="DBEA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966E9"/>
                </a:solidFill>
              </a:rPr>
              <a:t>Data Intake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9B3E00A-D7D4-D4FE-8A5A-261C74AC3C2D}"/>
              </a:ext>
            </a:extLst>
          </p:cNvPr>
          <p:cNvSpPr/>
          <p:nvPr/>
        </p:nvSpPr>
        <p:spPr>
          <a:xfrm>
            <a:off x="3153592" y="2695463"/>
            <a:ext cx="1962150" cy="1473200"/>
          </a:xfrm>
          <a:prstGeom prst="roundRect">
            <a:avLst/>
          </a:prstGeom>
          <a:solidFill>
            <a:srgbClr val="DBEA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966E9"/>
                </a:solidFill>
              </a:rPr>
              <a:t>Processing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92532DE-B963-7ABF-3097-0C33E39F9A0F}"/>
              </a:ext>
            </a:extLst>
          </p:cNvPr>
          <p:cNvSpPr/>
          <p:nvPr/>
        </p:nvSpPr>
        <p:spPr>
          <a:xfrm>
            <a:off x="5829406" y="2695463"/>
            <a:ext cx="1962150" cy="1473200"/>
          </a:xfrm>
          <a:prstGeom prst="roundRect">
            <a:avLst/>
          </a:prstGeom>
          <a:solidFill>
            <a:srgbClr val="DBEA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966E9"/>
                </a:solidFill>
              </a:rPr>
              <a:t>Model Output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58BEF59-C06A-AA9C-A691-7831B2B4BE23}"/>
              </a:ext>
            </a:extLst>
          </p:cNvPr>
          <p:cNvSpPr/>
          <p:nvPr/>
        </p:nvSpPr>
        <p:spPr>
          <a:xfrm>
            <a:off x="8505220" y="2314463"/>
            <a:ext cx="3375630" cy="2235200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966E9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D8D5A88-C0D6-8B11-75E8-69D3BD521993}"/>
              </a:ext>
            </a:extLst>
          </p:cNvPr>
          <p:cNvSpPr txBox="1">
            <a:spLocks/>
          </p:cNvSpPr>
          <p:nvPr/>
        </p:nvSpPr>
        <p:spPr>
          <a:xfrm>
            <a:off x="10283313" y="5641863"/>
            <a:ext cx="144620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normal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B85EDA21-D710-EDE2-1B15-2645B3B6379E}"/>
              </a:ext>
            </a:extLst>
          </p:cNvPr>
          <p:cNvSpPr/>
          <p:nvPr/>
        </p:nvSpPr>
        <p:spPr>
          <a:xfrm>
            <a:off x="8595498" y="4908380"/>
            <a:ext cx="1265652" cy="8837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AEEF7C7-B527-3E4A-92AB-138196E6105E}"/>
              </a:ext>
            </a:extLst>
          </p:cNvPr>
          <p:cNvSpPr/>
          <p:nvPr/>
        </p:nvSpPr>
        <p:spPr>
          <a:xfrm>
            <a:off x="10373592" y="4908379"/>
            <a:ext cx="1265652" cy="8837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09F22B2-8CAF-76EF-0DE1-891C24C6EE39}"/>
              </a:ext>
            </a:extLst>
          </p:cNvPr>
          <p:cNvSpPr/>
          <p:nvPr/>
        </p:nvSpPr>
        <p:spPr>
          <a:xfrm>
            <a:off x="8911302" y="5033219"/>
            <a:ext cx="634044" cy="63404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3F3321CB-F55B-F5B2-F7A1-E2F77DF359AC}"/>
              </a:ext>
            </a:extLst>
          </p:cNvPr>
          <p:cNvSpPr/>
          <p:nvPr/>
        </p:nvSpPr>
        <p:spPr>
          <a:xfrm>
            <a:off x="10689395" y="5007819"/>
            <a:ext cx="634044" cy="63404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E326BD1-03C8-C7D1-BF42-970BCA20A259}"/>
              </a:ext>
            </a:extLst>
          </p:cNvPr>
          <p:cNvSpPr txBox="1"/>
          <p:nvPr/>
        </p:nvSpPr>
        <p:spPr>
          <a:xfrm>
            <a:off x="1082694" y="5062095"/>
            <a:ext cx="629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Who decides what’s “normal” or “abnormal”? Often, it’s left to teams or individuals.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414446E2-5F36-E720-DD86-36923417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Ongoing Performance Monitoring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99F7D0C-C4E6-506D-39A2-39022F52C2E3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73E7EA9-0B77-224A-EC3E-D1CA1C550AA4}"/>
              </a:ext>
            </a:extLst>
          </p:cNvPr>
          <p:cNvSpPr txBox="1"/>
          <p:nvPr/>
        </p:nvSpPr>
        <p:spPr>
          <a:xfrm>
            <a:off x="5368698" y="56145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Ongoing Performance Monitoring—OPM—is an internal framework, sometimes unofficial, designed to detect and manage the risks associated with models after they’ve been deployed.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E9F8847-915B-680F-AF86-82F6FF6DFAE6}"/>
              </a:ext>
            </a:extLst>
          </p:cNvPr>
          <p:cNvCxnSpPr>
            <a:cxnSpLocks/>
          </p:cNvCxnSpPr>
          <p:nvPr/>
        </p:nvCxnSpPr>
        <p:spPr>
          <a:xfrm>
            <a:off x="8505220" y="4014078"/>
            <a:ext cx="33756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Elipse 26">
            <a:extLst>
              <a:ext uri="{FF2B5EF4-FFF2-40B4-BE49-F238E27FC236}">
                <a16:creationId xmlns:a16="http://schemas.microsoft.com/office/drawing/2014/main" id="{E678B741-B649-6034-0CB8-1501565AFF50}"/>
              </a:ext>
            </a:extLst>
          </p:cNvPr>
          <p:cNvSpPr/>
          <p:nvPr/>
        </p:nvSpPr>
        <p:spPr>
          <a:xfrm>
            <a:off x="8979705" y="3707673"/>
            <a:ext cx="130212" cy="1302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C6EC42F-A030-B97B-1D0F-6314CC23F7B0}"/>
              </a:ext>
            </a:extLst>
          </p:cNvPr>
          <p:cNvCxnSpPr/>
          <p:nvPr/>
        </p:nvCxnSpPr>
        <p:spPr>
          <a:xfrm>
            <a:off x="9044811" y="3915525"/>
            <a:ext cx="0" cy="19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83F0240-FB05-4D4D-0477-DFD1F1F34174}"/>
              </a:ext>
            </a:extLst>
          </p:cNvPr>
          <p:cNvCxnSpPr/>
          <p:nvPr/>
        </p:nvCxnSpPr>
        <p:spPr>
          <a:xfrm>
            <a:off x="9512954" y="3917112"/>
            <a:ext cx="0" cy="19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194207C4-2F50-A53E-C1D4-8BAFCDCA92CE}"/>
              </a:ext>
            </a:extLst>
          </p:cNvPr>
          <p:cNvCxnSpPr/>
          <p:nvPr/>
        </p:nvCxnSpPr>
        <p:spPr>
          <a:xfrm>
            <a:off x="10014604" y="3915525"/>
            <a:ext cx="0" cy="19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7DD6224-892C-BE89-2E7F-0B90585A2352}"/>
              </a:ext>
            </a:extLst>
          </p:cNvPr>
          <p:cNvCxnSpPr/>
          <p:nvPr/>
        </p:nvCxnSpPr>
        <p:spPr>
          <a:xfrm>
            <a:off x="10013186" y="3915525"/>
            <a:ext cx="0" cy="19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3B901870-0112-1333-0BE6-DB6508A6BE7B}"/>
              </a:ext>
            </a:extLst>
          </p:cNvPr>
          <p:cNvCxnSpPr/>
          <p:nvPr/>
        </p:nvCxnSpPr>
        <p:spPr>
          <a:xfrm>
            <a:off x="10481329" y="3917112"/>
            <a:ext cx="0" cy="19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9623A26-6429-3EC4-21C5-CAF278347DF4}"/>
              </a:ext>
            </a:extLst>
          </p:cNvPr>
          <p:cNvCxnSpPr/>
          <p:nvPr/>
        </p:nvCxnSpPr>
        <p:spPr>
          <a:xfrm>
            <a:off x="10951229" y="3917112"/>
            <a:ext cx="0" cy="19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9D30E5D-143F-4A50-0DD8-E02B1A4FDA7C}"/>
              </a:ext>
            </a:extLst>
          </p:cNvPr>
          <p:cNvCxnSpPr/>
          <p:nvPr/>
        </p:nvCxnSpPr>
        <p:spPr>
          <a:xfrm>
            <a:off x="11452879" y="3915525"/>
            <a:ext cx="0" cy="19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5EC5BA21-00EA-F7F8-0657-4D28235EFDCD}"/>
              </a:ext>
            </a:extLst>
          </p:cNvPr>
          <p:cNvSpPr/>
          <p:nvPr/>
        </p:nvSpPr>
        <p:spPr>
          <a:xfrm>
            <a:off x="9447848" y="4286803"/>
            <a:ext cx="130212" cy="1302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191B80D-FEB7-A996-D003-7AC9BF1B8FFE}"/>
              </a:ext>
            </a:extLst>
          </p:cNvPr>
          <p:cNvSpPr/>
          <p:nvPr/>
        </p:nvSpPr>
        <p:spPr>
          <a:xfrm>
            <a:off x="9943850" y="3357045"/>
            <a:ext cx="130212" cy="1302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1A7670DD-9FCA-ACDD-0BF8-F4713E16E6D1}"/>
              </a:ext>
            </a:extLst>
          </p:cNvPr>
          <p:cNvSpPr/>
          <p:nvPr/>
        </p:nvSpPr>
        <p:spPr>
          <a:xfrm>
            <a:off x="10411070" y="3685562"/>
            <a:ext cx="130212" cy="1302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BE804082-0BD6-6D16-8CE0-A7835C5ADF0C}"/>
              </a:ext>
            </a:extLst>
          </p:cNvPr>
          <p:cNvSpPr/>
          <p:nvPr/>
        </p:nvSpPr>
        <p:spPr>
          <a:xfrm>
            <a:off x="10887120" y="3076348"/>
            <a:ext cx="130212" cy="1302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2AAC6332-EC0C-11C3-E6DE-2081B52961D1}"/>
              </a:ext>
            </a:extLst>
          </p:cNvPr>
          <p:cNvSpPr/>
          <p:nvPr/>
        </p:nvSpPr>
        <p:spPr>
          <a:xfrm>
            <a:off x="11387773" y="2353318"/>
            <a:ext cx="130212" cy="1302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ítulo 1">
            <a:extLst>
              <a:ext uri="{FF2B5EF4-FFF2-40B4-BE49-F238E27FC236}">
                <a16:creationId xmlns:a16="http://schemas.microsoft.com/office/drawing/2014/main" id="{74EFCD4E-A27F-EEF5-1BA5-040BD0146BB4}"/>
              </a:ext>
            </a:extLst>
          </p:cNvPr>
          <p:cNvSpPr txBox="1">
            <a:spLocks/>
          </p:cNvSpPr>
          <p:nvPr/>
        </p:nvSpPr>
        <p:spPr>
          <a:xfrm>
            <a:off x="11714222" y="1651681"/>
            <a:ext cx="6764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359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42387-F472-C7E9-C484-84938F4E9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17D02B88-0E61-A655-97FF-ECE16DAEA40F}"/>
              </a:ext>
            </a:extLst>
          </p:cNvPr>
          <p:cNvCxnSpPr>
            <a:cxnSpLocks/>
          </p:cNvCxnSpPr>
          <p:nvPr/>
        </p:nvCxnSpPr>
        <p:spPr>
          <a:xfrm flipH="1">
            <a:off x="-151770" y="4067303"/>
            <a:ext cx="8898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591117B9-D168-AF5A-486E-BFC74DA713F8}"/>
              </a:ext>
            </a:extLst>
          </p:cNvPr>
          <p:cNvSpPr txBox="1">
            <a:spLocks/>
          </p:cNvSpPr>
          <p:nvPr/>
        </p:nvSpPr>
        <p:spPr>
          <a:xfrm rot="1256945">
            <a:off x="10267837" y="-683781"/>
            <a:ext cx="144620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abnormal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BC0EF5D-43A9-973E-F08C-394659F740FC}"/>
              </a:ext>
            </a:extLst>
          </p:cNvPr>
          <p:cNvSpPr/>
          <p:nvPr/>
        </p:nvSpPr>
        <p:spPr>
          <a:xfrm>
            <a:off x="343236" y="3316173"/>
            <a:ext cx="1962150" cy="1473200"/>
          </a:xfrm>
          <a:prstGeom prst="roundRect">
            <a:avLst/>
          </a:prstGeom>
          <a:solidFill>
            <a:srgbClr val="DBEA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966E9"/>
                </a:solidFill>
              </a:rPr>
              <a:t>Data Intake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5149F1D-8F8E-CF5E-AA14-6B4151C9A69D}"/>
              </a:ext>
            </a:extLst>
          </p:cNvPr>
          <p:cNvSpPr/>
          <p:nvPr/>
        </p:nvSpPr>
        <p:spPr>
          <a:xfrm>
            <a:off x="3019050" y="3316173"/>
            <a:ext cx="1962150" cy="1473200"/>
          </a:xfrm>
          <a:prstGeom prst="roundRect">
            <a:avLst/>
          </a:prstGeom>
          <a:solidFill>
            <a:srgbClr val="DBEA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966E9"/>
                </a:solidFill>
              </a:rPr>
              <a:t>Processing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7F4E881-2CD1-F2B7-136A-5C6C6330FEA8}"/>
              </a:ext>
            </a:extLst>
          </p:cNvPr>
          <p:cNvSpPr/>
          <p:nvPr/>
        </p:nvSpPr>
        <p:spPr>
          <a:xfrm>
            <a:off x="5694864" y="3316173"/>
            <a:ext cx="1962150" cy="1473200"/>
          </a:xfrm>
          <a:prstGeom prst="roundRect">
            <a:avLst/>
          </a:prstGeom>
          <a:solidFill>
            <a:srgbClr val="DBEA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4966E9"/>
                </a:solidFill>
              </a:rPr>
              <a:t>Model Output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EEDE0A2-5736-963B-FAB1-8633AFEAF3D9}"/>
              </a:ext>
            </a:extLst>
          </p:cNvPr>
          <p:cNvSpPr txBox="1">
            <a:spLocks/>
          </p:cNvSpPr>
          <p:nvPr/>
        </p:nvSpPr>
        <p:spPr>
          <a:xfrm rot="1256945">
            <a:off x="12045930" y="-683781"/>
            <a:ext cx="144620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normal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BB3ACD0-EDC8-0D43-45A0-94A976A2134B}"/>
              </a:ext>
            </a:extLst>
          </p:cNvPr>
          <p:cNvSpPr/>
          <p:nvPr/>
        </p:nvSpPr>
        <p:spPr>
          <a:xfrm rot="1256945">
            <a:off x="10358115" y="-1417264"/>
            <a:ext cx="1265652" cy="8837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E75F0D6-EA0A-0796-4388-580460998D75}"/>
              </a:ext>
            </a:extLst>
          </p:cNvPr>
          <p:cNvSpPr/>
          <p:nvPr/>
        </p:nvSpPr>
        <p:spPr>
          <a:xfrm rot="1256945">
            <a:off x="12136209" y="-1417265"/>
            <a:ext cx="1265652" cy="8837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FD12CCB-9CEA-B131-09C0-6E2F7F0A405C}"/>
              </a:ext>
            </a:extLst>
          </p:cNvPr>
          <p:cNvSpPr/>
          <p:nvPr/>
        </p:nvSpPr>
        <p:spPr>
          <a:xfrm rot="1256945">
            <a:off x="10673919" y="-1292425"/>
            <a:ext cx="634044" cy="63404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706AC35-3401-A137-7EDC-174576DA800E}"/>
              </a:ext>
            </a:extLst>
          </p:cNvPr>
          <p:cNvSpPr/>
          <p:nvPr/>
        </p:nvSpPr>
        <p:spPr>
          <a:xfrm rot="1256945">
            <a:off x="12452012" y="-1317825"/>
            <a:ext cx="634044" cy="63404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A18FDEB-7EE1-5201-6146-5288217B702D}"/>
              </a:ext>
            </a:extLst>
          </p:cNvPr>
          <p:cNvSpPr txBox="1"/>
          <p:nvPr/>
        </p:nvSpPr>
        <p:spPr>
          <a:xfrm>
            <a:off x="1082694" y="6954395"/>
            <a:ext cx="629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Who decides what’s “normal” or “abnormal”? Often, it’s left to teams or individuals.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4E205497-8A9E-0CFB-EC75-7F74B99A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343" y="377372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Ongoing Performance Monitoring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4AA6CD0-E245-0378-50CC-1BA74E8D272E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8B1A1B4-F45F-062E-D994-EECD89272FD2}"/>
              </a:ext>
            </a:extLst>
          </p:cNvPr>
          <p:cNvSpPr txBox="1"/>
          <p:nvPr/>
        </p:nvSpPr>
        <p:spPr>
          <a:xfrm>
            <a:off x="5368698" y="56145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Ongoing Performance Monitoring—OPM—is an internal framework, sometimes unofficial, designed to detect and manage the risks associated with models after they’ve been deployed.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79D8647-A323-CBBE-6340-B4FC3D757193}"/>
              </a:ext>
            </a:extLst>
          </p:cNvPr>
          <p:cNvSpPr/>
          <p:nvPr/>
        </p:nvSpPr>
        <p:spPr>
          <a:xfrm>
            <a:off x="8747153" y="2111609"/>
            <a:ext cx="2989619" cy="479192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E40191C-F1D3-BC97-CAFE-7812DA8A4874}"/>
              </a:ext>
            </a:extLst>
          </p:cNvPr>
          <p:cNvSpPr/>
          <p:nvPr/>
        </p:nvSpPr>
        <p:spPr>
          <a:xfrm>
            <a:off x="8747153" y="2590801"/>
            <a:ext cx="2989619" cy="7876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33C0CC1-F564-3E56-C339-0FE5CB1BD72B}"/>
              </a:ext>
            </a:extLst>
          </p:cNvPr>
          <p:cNvSpPr/>
          <p:nvPr/>
        </p:nvSpPr>
        <p:spPr>
          <a:xfrm>
            <a:off x="8747152" y="3361822"/>
            <a:ext cx="2989619" cy="1410963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31272B5-6FD1-F120-7143-BBBD002467E9}"/>
              </a:ext>
            </a:extLst>
          </p:cNvPr>
          <p:cNvSpPr/>
          <p:nvPr/>
        </p:nvSpPr>
        <p:spPr>
          <a:xfrm>
            <a:off x="8747151" y="4777856"/>
            <a:ext cx="2989619" cy="78760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CAB9D282-CC33-E6DC-BEAC-6BB982AC1B8F}"/>
              </a:ext>
            </a:extLst>
          </p:cNvPr>
          <p:cNvSpPr/>
          <p:nvPr/>
        </p:nvSpPr>
        <p:spPr>
          <a:xfrm>
            <a:off x="8747150" y="5565465"/>
            <a:ext cx="2989619" cy="479192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EB0433CE-F48B-9C03-333C-FCE8D1FA4CC7}"/>
              </a:ext>
            </a:extLst>
          </p:cNvPr>
          <p:cNvCxnSpPr/>
          <p:nvPr/>
        </p:nvCxnSpPr>
        <p:spPr>
          <a:xfrm>
            <a:off x="8737960" y="4067303"/>
            <a:ext cx="29896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8A0A5E86-08E2-0665-7142-A345378BF3B7}"/>
              </a:ext>
            </a:extLst>
          </p:cNvPr>
          <p:cNvSpPr/>
          <p:nvPr/>
        </p:nvSpPr>
        <p:spPr>
          <a:xfrm>
            <a:off x="9085056" y="3760898"/>
            <a:ext cx="130212" cy="1302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CA067C8C-6D35-BB59-87DE-2DB57A701AD5}"/>
              </a:ext>
            </a:extLst>
          </p:cNvPr>
          <p:cNvCxnSpPr/>
          <p:nvPr/>
        </p:nvCxnSpPr>
        <p:spPr>
          <a:xfrm>
            <a:off x="9150162" y="3968750"/>
            <a:ext cx="0" cy="19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138CEBE-366C-6F80-0ED0-709D1CC85BC7}"/>
              </a:ext>
            </a:extLst>
          </p:cNvPr>
          <p:cNvCxnSpPr/>
          <p:nvPr/>
        </p:nvCxnSpPr>
        <p:spPr>
          <a:xfrm>
            <a:off x="9618305" y="3970337"/>
            <a:ext cx="0" cy="19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CB23DE02-7856-FD4F-5B27-5B7E74F3572E}"/>
              </a:ext>
            </a:extLst>
          </p:cNvPr>
          <p:cNvCxnSpPr/>
          <p:nvPr/>
        </p:nvCxnSpPr>
        <p:spPr>
          <a:xfrm>
            <a:off x="10119955" y="3968750"/>
            <a:ext cx="0" cy="19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508A5402-C594-6D78-9A61-FEB19B719C31}"/>
              </a:ext>
            </a:extLst>
          </p:cNvPr>
          <p:cNvCxnSpPr/>
          <p:nvPr/>
        </p:nvCxnSpPr>
        <p:spPr>
          <a:xfrm>
            <a:off x="10118537" y="3968750"/>
            <a:ext cx="0" cy="19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E18D2343-A12A-A39F-D3AE-F9F10DA752B1}"/>
              </a:ext>
            </a:extLst>
          </p:cNvPr>
          <p:cNvCxnSpPr/>
          <p:nvPr/>
        </p:nvCxnSpPr>
        <p:spPr>
          <a:xfrm>
            <a:off x="10586680" y="3970337"/>
            <a:ext cx="0" cy="19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6F4B77C9-1745-5A60-9427-1A6A133BA909}"/>
              </a:ext>
            </a:extLst>
          </p:cNvPr>
          <p:cNvCxnSpPr/>
          <p:nvPr/>
        </p:nvCxnSpPr>
        <p:spPr>
          <a:xfrm>
            <a:off x="11056580" y="3970337"/>
            <a:ext cx="0" cy="19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510A07F8-8560-5939-5679-FE05C803647F}"/>
              </a:ext>
            </a:extLst>
          </p:cNvPr>
          <p:cNvCxnSpPr/>
          <p:nvPr/>
        </p:nvCxnSpPr>
        <p:spPr>
          <a:xfrm>
            <a:off x="11558230" y="3968750"/>
            <a:ext cx="0" cy="193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2A398618-6D68-5830-5EFF-A94CFBE7B80B}"/>
              </a:ext>
            </a:extLst>
          </p:cNvPr>
          <p:cNvSpPr/>
          <p:nvPr/>
        </p:nvSpPr>
        <p:spPr>
          <a:xfrm>
            <a:off x="9553199" y="4340028"/>
            <a:ext cx="130212" cy="1302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E4F98FBC-8375-9AD9-F977-91413F52A3C3}"/>
              </a:ext>
            </a:extLst>
          </p:cNvPr>
          <p:cNvSpPr/>
          <p:nvPr/>
        </p:nvSpPr>
        <p:spPr>
          <a:xfrm>
            <a:off x="10049201" y="3410270"/>
            <a:ext cx="130212" cy="1302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9FD61D9B-3D79-E6D9-CA4A-E7C269F44FB9}"/>
              </a:ext>
            </a:extLst>
          </p:cNvPr>
          <p:cNvSpPr/>
          <p:nvPr/>
        </p:nvSpPr>
        <p:spPr>
          <a:xfrm>
            <a:off x="10516421" y="3738787"/>
            <a:ext cx="130212" cy="1302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09DBBD02-A028-2C28-10D8-6B45ECA875B4}"/>
              </a:ext>
            </a:extLst>
          </p:cNvPr>
          <p:cNvSpPr/>
          <p:nvPr/>
        </p:nvSpPr>
        <p:spPr>
          <a:xfrm>
            <a:off x="10992471" y="3129573"/>
            <a:ext cx="130212" cy="1302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FBBC450-3B9A-F91F-2FAF-C424C2AABF32}"/>
              </a:ext>
            </a:extLst>
          </p:cNvPr>
          <p:cNvSpPr/>
          <p:nvPr/>
        </p:nvSpPr>
        <p:spPr>
          <a:xfrm>
            <a:off x="11493124" y="2406543"/>
            <a:ext cx="130212" cy="1302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ítulo 1">
            <a:extLst>
              <a:ext uri="{FF2B5EF4-FFF2-40B4-BE49-F238E27FC236}">
                <a16:creationId xmlns:a16="http://schemas.microsoft.com/office/drawing/2014/main" id="{877196EB-A2DA-ADF4-25F0-FF28C106C726}"/>
              </a:ext>
            </a:extLst>
          </p:cNvPr>
          <p:cNvSpPr txBox="1">
            <a:spLocks/>
          </p:cNvSpPr>
          <p:nvPr/>
        </p:nvSpPr>
        <p:spPr>
          <a:xfrm>
            <a:off x="7381894" y="1970205"/>
            <a:ext cx="144620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Retrain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FBB401FC-05B0-C8DF-77CF-8DAF0470A1AF}"/>
              </a:ext>
            </a:extLst>
          </p:cNvPr>
          <p:cNvSpPr txBox="1">
            <a:spLocks/>
          </p:cNvSpPr>
          <p:nvPr/>
        </p:nvSpPr>
        <p:spPr>
          <a:xfrm>
            <a:off x="7381894" y="2566268"/>
            <a:ext cx="144620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Document and</a:t>
            </a:r>
          </a:p>
          <a:p>
            <a:pPr algn="ctr"/>
            <a:r>
              <a:rPr lang="en-US" sz="1400" dirty="0"/>
              <a:t>test</a:t>
            </a:r>
          </a:p>
        </p:txBody>
      </p:sp>
      <p:sp>
        <p:nvSpPr>
          <p:cNvPr id="53" name="Título 1">
            <a:extLst>
              <a:ext uri="{FF2B5EF4-FFF2-40B4-BE49-F238E27FC236}">
                <a16:creationId xmlns:a16="http://schemas.microsoft.com/office/drawing/2014/main" id="{8392C33F-9AF9-FAAB-F4C2-5048CCCD1F98}"/>
              </a:ext>
            </a:extLst>
          </p:cNvPr>
          <p:cNvSpPr txBox="1">
            <a:spLocks/>
          </p:cNvSpPr>
          <p:nvPr/>
        </p:nvSpPr>
        <p:spPr>
          <a:xfrm>
            <a:off x="7381894" y="4775881"/>
            <a:ext cx="144620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Document and</a:t>
            </a:r>
          </a:p>
          <a:p>
            <a:pPr algn="ctr"/>
            <a:r>
              <a:rPr lang="en-US" sz="1400" dirty="0"/>
              <a:t>test</a:t>
            </a:r>
          </a:p>
        </p:txBody>
      </p:sp>
      <p:sp>
        <p:nvSpPr>
          <p:cNvPr id="54" name="Título 1">
            <a:extLst>
              <a:ext uri="{FF2B5EF4-FFF2-40B4-BE49-F238E27FC236}">
                <a16:creationId xmlns:a16="http://schemas.microsoft.com/office/drawing/2014/main" id="{E7918654-86F1-EEE4-2F78-FEBCF48753A9}"/>
              </a:ext>
            </a:extLst>
          </p:cNvPr>
          <p:cNvSpPr txBox="1">
            <a:spLocks/>
          </p:cNvSpPr>
          <p:nvPr/>
        </p:nvSpPr>
        <p:spPr>
          <a:xfrm>
            <a:off x="7381894" y="5416116"/>
            <a:ext cx="1446209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Retrain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6AF671D1-0722-7F5C-8B35-79B0A70D48C4}"/>
              </a:ext>
            </a:extLst>
          </p:cNvPr>
          <p:cNvSpPr txBox="1"/>
          <p:nvPr/>
        </p:nvSpPr>
        <p:spPr>
          <a:xfrm>
            <a:off x="504844" y="5416116"/>
            <a:ext cx="6877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eliminates the guesswork by establishing clear frameworks that act as an early warning system</a:t>
            </a:r>
          </a:p>
        </p:txBody>
      </p:sp>
      <p:sp>
        <p:nvSpPr>
          <p:cNvPr id="57" name="Título 1">
            <a:extLst>
              <a:ext uri="{FF2B5EF4-FFF2-40B4-BE49-F238E27FC236}">
                <a16:creationId xmlns:a16="http://schemas.microsoft.com/office/drawing/2014/main" id="{586FDF6E-5CCB-E28A-A974-54DB115C12B0}"/>
              </a:ext>
            </a:extLst>
          </p:cNvPr>
          <p:cNvSpPr txBox="1">
            <a:spLocks/>
          </p:cNvSpPr>
          <p:nvPr/>
        </p:nvSpPr>
        <p:spPr>
          <a:xfrm>
            <a:off x="11727579" y="1702935"/>
            <a:ext cx="6764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ym typeface="Wingdings" panose="05000000000000000000" pitchFamily="2" charset="2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64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AAA9AF0-0958-B55F-CF23-4C90E25F7337}"/>
              </a:ext>
            </a:extLst>
          </p:cNvPr>
          <p:cNvSpPr txBox="1">
            <a:spLocks/>
          </p:cNvSpPr>
          <p:nvPr/>
        </p:nvSpPr>
        <p:spPr>
          <a:xfrm>
            <a:off x="475343" y="3773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Ongoing Performance Monitoring</a:t>
            </a:r>
            <a:endParaRPr lang="en-US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688D77-2F84-BB15-83B3-27EE82C4754B}"/>
              </a:ext>
            </a:extLst>
          </p:cNvPr>
          <p:cNvSpPr/>
          <p:nvPr/>
        </p:nvSpPr>
        <p:spPr>
          <a:xfrm>
            <a:off x="551543" y="1453697"/>
            <a:ext cx="1000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FA621D-FF2D-BB95-0364-5327A88B7934}"/>
              </a:ext>
            </a:extLst>
          </p:cNvPr>
          <p:cNvSpPr txBox="1"/>
          <p:nvPr/>
        </p:nvSpPr>
        <p:spPr>
          <a:xfrm>
            <a:off x="4939393" y="2984500"/>
            <a:ext cx="68770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Metrics</a:t>
            </a:r>
          </a:p>
          <a:p>
            <a:pPr marL="342900" indent="-342900">
              <a:buAutoNum type="arabicPeriod"/>
            </a:pPr>
            <a:r>
              <a:rPr lang="en-US" sz="2800" dirty="0"/>
              <a:t>Thresholds</a:t>
            </a:r>
          </a:p>
          <a:p>
            <a:pPr marL="342900" indent="-342900">
              <a:buAutoNum type="arabicPeriod"/>
            </a:pPr>
            <a:r>
              <a:rPr lang="en-US" sz="2800" dirty="0"/>
              <a:t>Action plans</a:t>
            </a:r>
          </a:p>
        </p:txBody>
      </p:sp>
    </p:spTree>
    <p:extLst>
      <p:ext uri="{BB962C8B-B14F-4D97-AF65-F5344CB8AC3E}">
        <p14:creationId xmlns:p14="http://schemas.microsoft.com/office/powerpoint/2010/main" val="390127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945</Words>
  <Application>Microsoft Office PowerPoint</Application>
  <PresentationFormat>Panorámica</PresentationFormat>
  <Paragraphs>173</Paragraphs>
  <Slides>23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ui-sans-serif</vt:lpstr>
      <vt:lpstr>Wingdings</vt:lpstr>
      <vt:lpstr>Tema de Office</vt:lpstr>
      <vt:lpstr>Independent Validation</vt:lpstr>
      <vt:lpstr>Workshop Structure</vt:lpstr>
      <vt:lpstr>Choose the approach based on model complexity and available resources. For highly complex third-party models, focus on the documentation without getting lost in implementation details. </vt:lpstr>
      <vt:lpstr>Ongoing Performance Monitoring</vt:lpstr>
      <vt:lpstr>Ongoing Performance Monitoring</vt:lpstr>
      <vt:lpstr>Ongoing Performance Monitoring</vt:lpstr>
      <vt:lpstr>Ongoing Performance Monitoring</vt:lpstr>
      <vt:lpstr>Ongoing Performance Monitoring</vt:lpstr>
      <vt:lpstr>Presentación de PowerPoint</vt:lpstr>
      <vt:lpstr>Ongoing Performance Monitoring</vt:lpstr>
      <vt:lpstr>Presentación de PowerPoint</vt:lpstr>
      <vt:lpstr>Ongoing Performance Monitoring</vt:lpstr>
      <vt:lpstr>Presentación de PowerPoint</vt:lpstr>
      <vt:lpstr>Presentación de PowerPoint</vt:lpstr>
      <vt:lpstr>Presentación de PowerPoint</vt:lpstr>
      <vt:lpstr>Model Testing</vt:lpstr>
      <vt:lpstr>Model Testing</vt:lpstr>
      <vt:lpstr>Cheat Sheet</vt:lpstr>
      <vt:lpstr>Model Testing</vt:lpstr>
      <vt:lpstr>Model Testing</vt:lpstr>
      <vt:lpstr>Model Testing</vt:lpstr>
      <vt:lpstr>Model Testing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ANTONIO ARCE AGUIRRE</dc:creator>
  <cp:lastModifiedBy>MANUEL ANTONIO ARCE AGUIRRE</cp:lastModifiedBy>
  <cp:revision>4</cp:revision>
  <dcterms:created xsi:type="dcterms:W3CDTF">2025-03-18T05:36:34Z</dcterms:created>
  <dcterms:modified xsi:type="dcterms:W3CDTF">2025-03-31T00:14:19Z</dcterms:modified>
</cp:coreProperties>
</file>