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7010400" cy="9296400"/>
  <p:embeddedFontLst>
    <p:embeddedFont>
      <p:font typeface="Roboto"/>
      <p:regular r:id="rId21"/>
      <p:bold r:id="rId22"/>
      <p:italic r:id="rId23"/>
      <p:boldItalic r:id="rId24"/>
    </p:embeddedFont>
    <p:embeddedFont>
      <p:font typeface="Tahoma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  <p:embeddedFont>
      <p:font typeface="Questrial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estrial-regular.fnt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3037031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752" y="0"/>
            <a:ext cx="3037031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988" y="696913"/>
            <a:ext cx="61944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0233" y="4414838"/>
            <a:ext cx="5609936" cy="4184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3971752" y="8829675"/>
            <a:ext cx="3037031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50" spcFirstLastPara="1" rIns="90850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descr="                        Dell - Critical Handling - Confidential - Customer Workproduct" id="8" name="Google Shape;8;n"/>
          <p:cNvSpPr txBox="1"/>
          <p:nvPr/>
        </p:nvSpPr>
        <p:spPr>
          <a:xfrm>
            <a:off x="0" y="9103360"/>
            <a:ext cx="7010400" cy="223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Open Sans"/>
              <a:buNone/>
            </a:pPr>
            <a:r>
              <a:rPr b="1" i="0" lang="es-MX" sz="85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Dell - Critical Handling - Confidential - Customer Workproduct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407988" y="696913"/>
            <a:ext cx="61944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700233" y="4414838"/>
            <a:ext cx="5610000" cy="41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:notes"/>
          <p:cNvSpPr txBox="1"/>
          <p:nvPr>
            <p:ph idx="12" type="sldNum"/>
          </p:nvPr>
        </p:nvSpPr>
        <p:spPr>
          <a:xfrm>
            <a:off x="3971752" y="8829675"/>
            <a:ext cx="3036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50" spcFirstLastPara="1" rIns="90850" wrap="square" tIns="45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77a5376a_0_390:notes"/>
          <p:cNvSpPr/>
          <p:nvPr>
            <p:ph idx="2" type="sldImg"/>
          </p:nvPr>
        </p:nvSpPr>
        <p:spPr>
          <a:xfrm>
            <a:off x="407988" y="696913"/>
            <a:ext cx="61944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77a5376a_0_390:notes"/>
          <p:cNvSpPr txBox="1"/>
          <p:nvPr>
            <p:ph idx="1" type="body"/>
          </p:nvPr>
        </p:nvSpPr>
        <p:spPr>
          <a:xfrm>
            <a:off x="700233" y="4414838"/>
            <a:ext cx="56100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8777a5376a_0_390:notes"/>
          <p:cNvSpPr txBox="1"/>
          <p:nvPr>
            <p:ph idx="12" type="sldNum"/>
          </p:nvPr>
        </p:nvSpPr>
        <p:spPr>
          <a:xfrm>
            <a:off x="3971752" y="8829675"/>
            <a:ext cx="3036900" cy="465000"/>
          </a:xfrm>
          <a:prstGeom prst="rect">
            <a:avLst/>
          </a:prstGeom>
        </p:spPr>
        <p:txBody>
          <a:bodyPr anchorCtr="0" anchor="b" bIns="45425" lIns="90850" spcFirstLastPara="1" rIns="90850" wrap="square" tIns="45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7f00b25e2_3_0:notes"/>
          <p:cNvSpPr/>
          <p:nvPr>
            <p:ph idx="2" type="sldImg"/>
          </p:nvPr>
        </p:nvSpPr>
        <p:spPr>
          <a:xfrm>
            <a:off x="407988" y="696913"/>
            <a:ext cx="61944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7f00b25e2_3_0:notes"/>
          <p:cNvSpPr txBox="1"/>
          <p:nvPr>
            <p:ph idx="1" type="body"/>
          </p:nvPr>
        </p:nvSpPr>
        <p:spPr>
          <a:xfrm>
            <a:off x="700233" y="4414838"/>
            <a:ext cx="56100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87f00b25e2_3_0:notes"/>
          <p:cNvSpPr txBox="1"/>
          <p:nvPr>
            <p:ph idx="12" type="sldNum"/>
          </p:nvPr>
        </p:nvSpPr>
        <p:spPr>
          <a:xfrm>
            <a:off x="3971752" y="8829675"/>
            <a:ext cx="3036900" cy="465000"/>
          </a:xfrm>
          <a:prstGeom prst="rect">
            <a:avLst/>
          </a:prstGeom>
        </p:spPr>
        <p:txBody>
          <a:bodyPr anchorCtr="0" anchor="b" bIns="45425" lIns="90850" spcFirstLastPara="1" rIns="90850" wrap="square" tIns="45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777a5376a_0_406:notes"/>
          <p:cNvSpPr/>
          <p:nvPr>
            <p:ph idx="2" type="sldImg"/>
          </p:nvPr>
        </p:nvSpPr>
        <p:spPr>
          <a:xfrm>
            <a:off x="407988" y="696913"/>
            <a:ext cx="61944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777a5376a_0_406:notes"/>
          <p:cNvSpPr txBox="1"/>
          <p:nvPr>
            <p:ph idx="1" type="body"/>
          </p:nvPr>
        </p:nvSpPr>
        <p:spPr>
          <a:xfrm>
            <a:off x="700233" y="4414838"/>
            <a:ext cx="56100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8777a5376a_0_406:notes"/>
          <p:cNvSpPr txBox="1"/>
          <p:nvPr>
            <p:ph idx="12" type="sldNum"/>
          </p:nvPr>
        </p:nvSpPr>
        <p:spPr>
          <a:xfrm>
            <a:off x="3971752" y="8829675"/>
            <a:ext cx="3036900" cy="465000"/>
          </a:xfrm>
          <a:prstGeom prst="rect">
            <a:avLst/>
          </a:prstGeom>
        </p:spPr>
        <p:txBody>
          <a:bodyPr anchorCtr="0" anchor="b" bIns="45425" lIns="90850" spcFirstLastPara="1" rIns="90850" wrap="square" tIns="45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777a5376a_0_19:notes"/>
          <p:cNvSpPr/>
          <p:nvPr>
            <p:ph idx="2" type="sldImg"/>
          </p:nvPr>
        </p:nvSpPr>
        <p:spPr>
          <a:xfrm>
            <a:off x="407988" y="696913"/>
            <a:ext cx="61944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777a5376a_0_19:notes"/>
          <p:cNvSpPr txBox="1"/>
          <p:nvPr>
            <p:ph idx="1" type="body"/>
          </p:nvPr>
        </p:nvSpPr>
        <p:spPr>
          <a:xfrm>
            <a:off x="700233" y="4414838"/>
            <a:ext cx="56100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8777a5376a_0_19:notes"/>
          <p:cNvSpPr txBox="1"/>
          <p:nvPr>
            <p:ph idx="12" type="sldNum"/>
          </p:nvPr>
        </p:nvSpPr>
        <p:spPr>
          <a:xfrm>
            <a:off x="3971752" y="8829675"/>
            <a:ext cx="3036900" cy="465000"/>
          </a:xfrm>
          <a:prstGeom prst="rect">
            <a:avLst/>
          </a:prstGeom>
        </p:spPr>
        <p:txBody>
          <a:bodyPr anchorCtr="0" anchor="b" bIns="45425" lIns="90850" spcFirstLastPara="1" rIns="90850" wrap="square" tIns="45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7f00b25e2_2_0:notes"/>
          <p:cNvSpPr/>
          <p:nvPr>
            <p:ph idx="2" type="sldImg"/>
          </p:nvPr>
        </p:nvSpPr>
        <p:spPr>
          <a:xfrm>
            <a:off x="407988" y="696913"/>
            <a:ext cx="61944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7f00b25e2_2_0:notes"/>
          <p:cNvSpPr txBox="1"/>
          <p:nvPr>
            <p:ph idx="1" type="body"/>
          </p:nvPr>
        </p:nvSpPr>
        <p:spPr>
          <a:xfrm>
            <a:off x="700233" y="4414838"/>
            <a:ext cx="56100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87f00b25e2_2_0:notes"/>
          <p:cNvSpPr txBox="1"/>
          <p:nvPr>
            <p:ph idx="12" type="sldNum"/>
          </p:nvPr>
        </p:nvSpPr>
        <p:spPr>
          <a:xfrm>
            <a:off x="3971752" y="8829675"/>
            <a:ext cx="3036900" cy="465000"/>
          </a:xfrm>
          <a:prstGeom prst="rect">
            <a:avLst/>
          </a:prstGeom>
        </p:spPr>
        <p:txBody>
          <a:bodyPr anchorCtr="0" anchor="b" bIns="45425" lIns="90850" spcFirstLastPara="1" rIns="90850" wrap="square" tIns="45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94d3a5ec3_0_0:notes"/>
          <p:cNvSpPr/>
          <p:nvPr>
            <p:ph idx="2" type="sldImg"/>
          </p:nvPr>
        </p:nvSpPr>
        <p:spPr>
          <a:xfrm>
            <a:off x="390900" y="697230"/>
            <a:ext cx="62286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94d3a5ec3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87f00b25e2_1_1:notes"/>
          <p:cNvSpPr/>
          <p:nvPr>
            <p:ph idx="2" type="sldImg"/>
          </p:nvPr>
        </p:nvSpPr>
        <p:spPr>
          <a:xfrm>
            <a:off x="407988" y="696913"/>
            <a:ext cx="61944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87f00b25e2_1_1:notes"/>
          <p:cNvSpPr txBox="1"/>
          <p:nvPr>
            <p:ph idx="1" type="body"/>
          </p:nvPr>
        </p:nvSpPr>
        <p:spPr>
          <a:xfrm>
            <a:off x="700233" y="4414838"/>
            <a:ext cx="56100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87f00b25e2_1_1:notes"/>
          <p:cNvSpPr txBox="1"/>
          <p:nvPr>
            <p:ph idx="12" type="sldNum"/>
          </p:nvPr>
        </p:nvSpPr>
        <p:spPr>
          <a:xfrm>
            <a:off x="3971752" y="8829675"/>
            <a:ext cx="3036900" cy="465000"/>
          </a:xfrm>
          <a:prstGeom prst="rect">
            <a:avLst/>
          </a:prstGeom>
        </p:spPr>
        <p:txBody>
          <a:bodyPr anchorCtr="0" anchor="b" bIns="45425" lIns="90850" spcFirstLastPara="1" rIns="90850" wrap="square" tIns="45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94d3a5ec3_0_227:notes"/>
          <p:cNvSpPr/>
          <p:nvPr>
            <p:ph idx="2" type="sldImg"/>
          </p:nvPr>
        </p:nvSpPr>
        <p:spPr>
          <a:xfrm>
            <a:off x="390900" y="697230"/>
            <a:ext cx="62286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94d3a5ec3_0_22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777a5376a_0_237:notes"/>
          <p:cNvSpPr/>
          <p:nvPr>
            <p:ph idx="2" type="sldImg"/>
          </p:nvPr>
        </p:nvSpPr>
        <p:spPr>
          <a:xfrm>
            <a:off x="407988" y="696913"/>
            <a:ext cx="61944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777a5376a_0_237:notes"/>
          <p:cNvSpPr txBox="1"/>
          <p:nvPr>
            <p:ph idx="1" type="body"/>
          </p:nvPr>
        </p:nvSpPr>
        <p:spPr>
          <a:xfrm>
            <a:off x="700233" y="4414838"/>
            <a:ext cx="56100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777a5376a_0_237:notes"/>
          <p:cNvSpPr txBox="1"/>
          <p:nvPr>
            <p:ph idx="12" type="sldNum"/>
          </p:nvPr>
        </p:nvSpPr>
        <p:spPr>
          <a:xfrm>
            <a:off x="3971752" y="8829675"/>
            <a:ext cx="3036900" cy="465000"/>
          </a:xfrm>
          <a:prstGeom prst="rect">
            <a:avLst/>
          </a:prstGeom>
        </p:spPr>
        <p:txBody>
          <a:bodyPr anchorCtr="0" anchor="b" bIns="45425" lIns="90850" spcFirstLastPara="1" rIns="90850" wrap="square" tIns="45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777a5376a_0_262:notes"/>
          <p:cNvSpPr/>
          <p:nvPr>
            <p:ph idx="2" type="sldImg"/>
          </p:nvPr>
        </p:nvSpPr>
        <p:spPr>
          <a:xfrm>
            <a:off x="407988" y="696913"/>
            <a:ext cx="61944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777a5376a_0_262:notes"/>
          <p:cNvSpPr txBox="1"/>
          <p:nvPr>
            <p:ph idx="1" type="body"/>
          </p:nvPr>
        </p:nvSpPr>
        <p:spPr>
          <a:xfrm>
            <a:off x="700233" y="4414838"/>
            <a:ext cx="56100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8777a5376a_0_262:notes"/>
          <p:cNvSpPr txBox="1"/>
          <p:nvPr>
            <p:ph idx="12" type="sldNum"/>
          </p:nvPr>
        </p:nvSpPr>
        <p:spPr>
          <a:xfrm>
            <a:off x="3971752" y="8829675"/>
            <a:ext cx="3036900" cy="465000"/>
          </a:xfrm>
          <a:prstGeom prst="rect">
            <a:avLst/>
          </a:prstGeom>
        </p:spPr>
        <p:txBody>
          <a:bodyPr anchorCtr="0" anchor="b" bIns="45425" lIns="90850" spcFirstLastPara="1" rIns="90850" wrap="square" tIns="45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777a5376a_0_350:notes"/>
          <p:cNvSpPr/>
          <p:nvPr>
            <p:ph idx="2" type="sldImg"/>
          </p:nvPr>
        </p:nvSpPr>
        <p:spPr>
          <a:xfrm>
            <a:off x="407988" y="696913"/>
            <a:ext cx="61944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777a5376a_0_350:notes"/>
          <p:cNvSpPr txBox="1"/>
          <p:nvPr>
            <p:ph idx="1" type="body"/>
          </p:nvPr>
        </p:nvSpPr>
        <p:spPr>
          <a:xfrm>
            <a:off x="700233" y="4414838"/>
            <a:ext cx="56100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8777a5376a_0_350:notes"/>
          <p:cNvSpPr txBox="1"/>
          <p:nvPr>
            <p:ph idx="12" type="sldNum"/>
          </p:nvPr>
        </p:nvSpPr>
        <p:spPr>
          <a:xfrm>
            <a:off x="3971752" y="8829675"/>
            <a:ext cx="3036900" cy="465000"/>
          </a:xfrm>
          <a:prstGeom prst="rect">
            <a:avLst/>
          </a:prstGeom>
        </p:spPr>
        <p:txBody>
          <a:bodyPr anchorCtr="0" anchor="b" bIns="45425" lIns="90850" spcFirstLastPara="1" rIns="90850" wrap="square" tIns="45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777a5376a_0_396:notes"/>
          <p:cNvSpPr/>
          <p:nvPr>
            <p:ph idx="2" type="sldImg"/>
          </p:nvPr>
        </p:nvSpPr>
        <p:spPr>
          <a:xfrm>
            <a:off x="407988" y="696913"/>
            <a:ext cx="61944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777a5376a_0_396:notes"/>
          <p:cNvSpPr txBox="1"/>
          <p:nvPr>
            <p:ph idx="1" type="body"/>
          </p:nvPr>
        </p:nvSpPr>
        <p:spPr>
          <a:xfrm>
            <a:off x="700233" y="4414838"/>
            <a:ext cx="56100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8777a5376a_0_396:notes"/>
          <p:cNvSpPr txBox="1"/>
          <p:nvPr>
            <p:ph idx="12" type="sldNum"/>
          </p:nvPr>
        </p:nvSpPr>
        <p:spPr>
          <a:xfrm>
            <a:off x="3971752" y="8829675"/>
            <a:ext cx="3036900" cy="465000"/>
          </a:xfrm>
          <a:prstGeom prst="rect">
            <a:avLst/>
          </a:prstGeom>
        </p:spPr>
        <p:txBody>
          <a:bodyPr anchorCtr="0" anchor="b" bIns="45425" lIns="90850" spcFirstLastPara="1" rIns="90850" wrap="square" tIns="45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897129ec4_1_9:notes"/>
          <p:cNvSpPr/>
          <p:nvPr>
            <p:ph idx="2" type="sldImg"/>
          </p:nvPr>
        </p:nvSpPr>
        <p:spPr>
          <a:xfrm>
            <a:off x="407988" y="696913"/>
            <a:ext cx="61944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897129ec4_1_9:notes"/>
          <p:cNvSpPr txBox="1"/>
          <p:nvPr>
            <p:ph idx="1" type="body"/>
          </p:nvPr>
        </p:nvSpPr>
        <p:spPr>
          <a:xfrm>
            <a:off x="700233" y="4414838"/>
            <a:ext cx="56100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8897129ec4_1_9:notes"/>
          <p:cNvSpPr txBox="1"/>
          <p:nvPr>
            <p:ph idx="12" type="sldNum"/>
          </p:nvPr>
        </p:nvSpPr>
        <p:spPr>
          <a:xfrm>
            <a:off x="3971752" y="8829675"/>
            <a:ext cx="3036900" cy="465000"/>
          </a:xfrm>
          <a:prstGeom prst="rect">
            <a:avLst/>
          </a:prstGeom>
        </p:spPr>
        <p:txBody>
          <a:bodyPr anchorCtr="0" anchor="b" bIns="45425" lIns="90850" spcFirstLastPara="1" rIns="90850" wrap="square" tIns="45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897129ec4_3_6:notes"/>
          <p:cNvSpPr/>
          <p:nvPr>
            <p:ph idx="2" type="sldImg"/>
          </p:nvPr>
        </p:nvSpPr>
        <p:spPr>
          <a:xfrm>
            <a:off x="407988" y="696913"/>
            <a:ext cx="61944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897129ec4_3_6:notes"/>
          <p:cNvSpPr txBox="1"/>
          <p:nvPr>
            <p:ph idx="1" type="body"/>
          </p:nvPr>
        </p:nvSpPr>
        <p:spPr>
          <a:xfrm>
            <a:off x="700233" y="4414838"/>
            <a:ext cx="56100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8897129ec4_3_6:notes"/>
          <p:cNvSpPr txBox="1"/>
          <p:nvPr>
            <p:ph idx="12" type="sldNum"/>
          </p:nvPr>
        </p:nvSpPr>
        <p:spPr>
          <a:xfrm>
            <a:off x="3971752" y="8829675"/>
            <a:ext cx="3036900" cy="465000"/>
          </a:xfrm>
          <a:prstGeom prst="rect">
            <a:avLst/>
          </a:prstGeom>
        </p:spPr>
        <p:txBody>
          <a:bodyPr anchorCtr="0" anchor="b" bIns="45425" lIns="90850" spcFirstLastPara="1" rIns="90850" wrap="square" tIns="45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777a5376a_0_383:notes"/>
          <p:cNvSpPr/>
          <p:nvPr>
            <p:ph idx="2" type="sldImg"/>
          </p:nvPr>
        </p:nvSpPr>
        <p:spPr>
          <a:xfrm>
            <a:off x="407988" y="696913"/>
            <a:ext cx="61944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777a5376a_0_383:notes"/>
          <p:cNvSpPr txBox="1"/>
          <p:nvPr>
            <p:ph idx="1" type="body"/>
          </p:nvPr>
        </p:nvSpPr>
        <p:spPr>
          <a:xfrm>
            <a:off x="700233" y="4414838"/>
            <a:ext cx="56100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8777a5376a_0_383:notes"/>
          <p:cNvSpPr txBox="1"/>
          <p:nvPr>
            <p:ph idx="12" type="sldNum"/>
          </p:nvPr>
        </p:nvSpPr>
        <p:spPr>
          <a:xfrm>
            <a:off x="3971752" y="8829675"/>
            <a:ext cx="3036900" cy="465000"/>
          </a:xfrm>
          <a:prstGeom prst="rect">
            <a:avLst/>
          </a:prstGeom>
        </p:spPr>
        <p:txBody>
          <a:bodyPr anchorCtr="0" anchor="b" bIns="45425" lIns="90850" spcFirstLastPara="1" rIns="90850" wrap="square" tIns="45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1297518" y="142876"/>
            <a:ext cx="9023349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 rot="5400000">
            <a:off x="3431382" y="-1985167"/>
            <a:ext cx="5329237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Char char="−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Char char="→"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 rot="5400000">
            <a:off x="7166769" y="1750219"/>
            <a:ext cx="6088062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 rot="5400000">
            <a:off x="1578769" y="-891381"/>
            <a:ext cx="6088062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Char char="−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Char char="→"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" type="objOnly">
  <p:cSld name="OBJECT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09600" y="274638"/>
            <a:ext cx="10972800" cy="5891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Char char="−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Char char="→"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y objetos" type="txAndObj">
  <p:cSld name="TEXT_AND_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912284" y="215901"/>
            <a:ext cx="9023349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609600" y="836614"/>
            <a:ext cx="5384800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Char char="−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Char char="→"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6197600" y="836614"/>
            <a:ext cx="5384800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Char char="−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Char char="→"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abla" type="tbl">
  <p:cSld name="TAB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912284" y="215901"/>
            <a:ext cx="9023349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1 objeto y 2 objetos" type="objAndTwoObj">
  <p:cSld name="OBJECT_AND_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1297518" y="142876"/>
            <a:ext cx="9023349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09600" y="836614"/>
            <a:ext cx="5384800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Char char="−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Char char="→"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6197600" y="836614"/>
            <a:ext cx="5384800" cy="2587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Char char="−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Char char="→"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3" type="body"/>
          </p:nvPr>
        </p:nvSpPr>
        <p:spPr>
          <a:xfrm>
            <a:off x="6197600" y="3576638"/>
            <a:ext cx="5384800" cy="2589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Char char="−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Char char="→"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297518" y="142876"/>
            <a:ext cx="9023349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836614"/>
            <a:ext cx="10972800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Char char="−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Char char="→"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None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1297518" y="142876"/>
            <a:ext cx="9023349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09600" y="1052514"/>
            <a:ext cx="5384800" cy="5113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Questrial"/>
              <a:buChar char="−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→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Questrial"/>
              <a:buChar char="»"/>
              <a:defRPr b="0" i="0" sz="1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Questrial"/>
              <a:buChar char="»"/>
              <a:defRPr b="0" i="0" sz="1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Questrial"/>
              <a:buChar char="»"/>
              <a:defRPr b="0" i="0" sz="1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Questrial"/>
              <a:buChar char="»"/>
              <a:defRPr b="0" i="0" sz="1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197600" y="1052514"/>
            <a:ext cx="5384800" cy="5113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Questrial"/>
              <a:buChar char="−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→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Questrial"/>
              <a:buChar char="»"/>
              <a:defRPr b="0" i="0" sz="1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Questrial"/>
              <a:buChar char="»"/>
              <a:defRPr b="0" i="0" sz="1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Questrial"/>
              <a:buChar char="»"/>
              <a:defRPr b="0" i="0" sz="1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Questrial"/>
              <a:buChar char="»"/>
              <a:defRPr b="0" i="0" sz="1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b="1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None/>
              <a:defRPr b="1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16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16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16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16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Questrial"/>
              <a:buChar char="−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→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Char char="»"/>
              <a:defRPr b="0" i="0" sz="16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Char char="»"/>
              <a:defRPr b="0" i="0" sz="16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Char char="»"/>
              <a:defRPr b="0" i="0" sz="16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Char char="»"/>
              <a:defRPr b="0" i="0" sz="16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b="1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None/>
              <a:defRPr b="1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16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16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16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16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Questrial"/>
              <a:buChar char="−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→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Char char="»"/>
              <a:defRPr b="0" i="0" sz="16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Char char="»"/>
              <a:defRPr b="0" i="0" sz="16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Char char="»"/>
              <a:defRPr b="0" i="0" sz="16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Char char="»"/>
              <a:defRPr b="0" i="0" sz="16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297518" y="142876"/>
            <a:ext cx="9023349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Questrial"/>
              <a:buChar char="−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→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Questrial"/>
              <a:buChar char="»"/>
              <a:defRPr b="0" i="0" sz="20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55600" lvl="6" marL="32004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Questrial"/>
              <a:buChar char="»"/>
              <a:defRPr b="0" i="0" sz="20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55600" lvl="7" marL="36576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Questrial"/>
              <a:buChar char="»"/>
              <a:defRPr b="0" i="0" sz="20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55600" lvl="8" marL="41148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Questrial"/>
              <a:buChar char="»"/>
              <a:defRPr b="0" i="0" sz="20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b="0" i="0" sz="1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None/>
              <a:defRPr b="0" i="0" sz="1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0" i="0" sz="9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0" i="0" sz="9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0" i="0" sz="9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0" i="0" sz="9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0" i="0" sz="20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0" i="0" sz="20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0" i="0" sz="20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0" i="0" sz="20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b="0" i="0" sz="1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None/>
              <a:defRPr b="0" i="0" sz="1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0" i="0" sz="9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0" i="0" sz="9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0" i="0" sz="9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0" i="0" sz="9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600" y="836614"/>
            <a:ext cx="10972800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Questrial"/>
              <a:buChar char="−"/>
              <a:defRPr b="0" i="0" sz="1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Char char="→"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Char char="»"/>
              <a:defRPr b="0" i="0" sz="14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297518" y="142876"/>
            <a:ext cx="9023349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Questrial"/>
              <a:buNone/>
              <a:defRPr b="1" i="0" sz="2800" u="none" cap="none" strike="noStrike">
                <a:solidFill>
                  <a:srgbClr val="0000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0991851" y="6491289"/>
            <a:ext cx="878416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estrial"/>
              <a:buNone/>
            </a:pPr>
            <a:fld id="{00000000-1234-1234-1234-123412341234}" type="slidenum">
              <a:rPr b="1" i="0" lang="es-MX" sz="1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/>
          </a:p>
        </p:txBody>
      </p:sp>
      <p:pic>
        <p:nvPicPr>
          <p:cNvPr descr="BAL_l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4433" y="168276"/>
            <a:ext cx="863197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1295401" y="549275"/>
            <a:ext cx="6913033" cy="69850"/>
          </a:xfrm>
          <a:prstGeom prst="rect">
            <a:avLst/>
          </a:prstGeom>
          <a:gradFill>
            <a:gsLst>
              <a:gs pos="0">
                <a:srgbClr val="181847"/>
              </a:gs>
              <a:gs pos="100000">
                <a:srgbClr val="33339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119968" y="695325"/>
            <a:ext cx="6913033" cy="6985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uevo logo GNP"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35634" y="115889"/>
            <a:ext cx="1756941" cy="51446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.png"/><Relationship Id="rId11" Type="http://schemas.openxmlformats.org/officeDocument/2006/relationships/hyperlink" Target="https://docs.google.com/presentation/d/1T3uGcjvUAIW5coB8Knab68n76dMsZ3y8u_hvjJXLHbU/edit?usp=sharing" TargetMode="External"/><Relationship Id="rId10" Type="http://schemas.openxmlformats.org/officeDocument/2006/relationships/image" Target="../media/image26.png"/><Relationship Id="rId21" Type="http://schemas.openxmlformats.org/officeDocument/2006/relationships/image" Target="../media/image40.png"/><Relationship Id="rId13" Type="http://schemas.openxmlformats.org/officeDocument/2006/relationships/image" Target="../media/image23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presentation/d/1ml3SEElHbRiDgGMkOtDPr0jrGnnz1rc4YlJ-SmjCnDw/edit?usp=sharing" TargetMode="External"/><Relationship Id="rId4" Type="http://schemas.openxmlformats.org/officeDocument/2006/relationships/hyperlink" Target="https://docs.google.com/presentation/d/1nAxLUVDaYohN--J4XuMAA_-eYMWPSHilPosM6EL3CC0/edit?usp=sharing" TargetMode="External"/><Relationship Id="rId9" Type="http://schemas.openxmlformats.org/officeDocument/2006/relationships/image" Target="../media/image32.png"/><Relationship Id="rId15" Type="http://schemas.openxmlformats.org/officeDocument/2006/relationships/image" Target="../media/image28.png"/><Relationship Id="rId14" Type="http://schemas.openxmlformats.org/officeDocument/2006/relationships/image" Target="../media/image31.png"/><Relationship Id="rId17" Type="http://schemas.openxmlformats.org/officeDocument/2006/relationships/image" Target="../media/image34.png"/><Relationship Id="rId16" Type="http://schemas.openxmlformats.org/officeDocument/2006/relationships/image" Target="../media/image29.png"/><Relationship Id="rId5" Type="http://schemas.openxmlformats.org/officeDocument/2006/relationships/image" Target="../media/image20.png"/><Relationship Id="rId19" Type="http://schemas.openxmlformats.org/officeDocument/2006/relationships/hyperlink" Target="https://docs.google.com/presentation/d/13p9iSd3jkc34V4iWmtO0n6EDMwIklQCI7fS_pK3y72w/edit?usp=sharing" TargetMode="External"/><Relationship Id="rId6" Type="http://schemas.openxmlformats.org/officeDocument/2006/relationships/image" Target="../media/image30.png"/><Relationship Id="rId18" Type="http://schemas.openxmlformats.org/officeDocument/2006/relationships/image" Target="../media/image33.png"/><Relationship Id="rId7" Type="http://schemas.openxmlformats.org/officeDocument/2006/relationships/image" Target="../media/image21.png"/><Relationship Id="rId8" Type="http://schemas.openxmlformats.org/officeDocument/2006/relationships/hyperlink" Target="https://docs.google.com/document/d/1tdMf7EcY9LiW3Gdk1LAJtDujgsLmNbUnzBv1Dc2AbK8/edit?usp=sharing" TargetMode="External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png"/><Relationship Id="rId11" Type="http://schemas.openxmlformats.org/officeDocument/2006/relationships/image" Target="../media/image15.png"/><Relationship Id="rId10" Type="http://schemas.openxmlformats.org/officeDocument/2006/relationships/image" Target="../media/image1.png"/><Relationship Id="rId21" Type="http://schemas.openxmlformats.org/officeDocument/2006/relationships/image" Target="../media/image24.png"/><Relationship Id="rId13" Type="http://schemas.openxmlformats.org/officeDocument/2006/relationships/image" Target="../media/image17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8.png"/><Relationship Id="rId15" Type="http://schemas.openxmlformats.org/officeDocument/2006/relationships/image" Target="../media/image19.png"/><Relationship Id="rId14" Type="http://schemas.openxmlformats.org/officeDocument/2006/relationships/image" Target="../media/image14.png"/><Relationship Id="rId17" Type="http://schemas.openxmlformats.org/officeDocument/2006/relationships/image" Target="../media/image18.png"/><Relationship Id="rId16" Type="http://schemas.openxmlformats.org/officeDocument/2006/relationships/image" Target="../media/image9.png"/><Relationship Id="rId5" Type="http://schemas.openxmlformats.org/officeDocument/2006/relationships/image" Target="../media/image11.png"/><Relationship Id="rId19" Type="http://schemas.openxmlformats.org/officeDocument/2006/relationships/image" Target="../media/image5.png"/><Relationship Id="rId6" Type="http://schemas.openxmlformats.org/officeDocument/2006/relationships/image" Target="../media/image6.png"/><Relationship Id="rId18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png"/><Relationship Id="rId11" Type="http://schemas.openxmlformats.org/officeDocument/2006/relationships/image" Target="../media/image15.png"/><Relationship Id="rId10" Type="http://schemas.openxmlformats.org/officeDocument/2006/relationships/image" Target="../media/image1.png"/><Relationship Id="rId21" Type="http://schemas.openxmlformats.org/officeDocument/2006/relationships/image" Target="../media/image24.png"/><Relationship Id="rId13" Type="http://schemas.openxmlformats.org/officeDocument/2006/relationships/image" Target="../media/image17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8.png"/><Relationship Id="rId15" Type="http://schemas.openxmlformats.org/officeDocument/2006/relationships/image" Target="../media/image19.png"/><Relationship Id="rId14" Type="http://schemas.openxmlformats.org/officeDocument/2006/relationships/image" Target="../media/image14.png"/><Relationship Id="rId17" Type="http://schemas.openxmlformats.org/officeDocument/2006/relationships/image" Target="../media/image18.png"/><Relationship Id="rId16" Type="http://schemas.openxmlformats.org/officeDocument/2006/relationships/image" Target="../media/image9.png"/><Relationship Id="rId5" Type="http://schemas.openxmlformats.org/officeDocument/2006/relationships/image" Target="../media/image11.png"/><Relationship Id="rId19" Type="http://schemas.openxmlformats.org/officeDocument/2006/relationships/image" Target="../media/image5.png"/><Relationship Id="rId6" Type="http://schemas.openxmlformats.org/officeDocument/2006/relationships/image" Target="../media/image6.png"/><Relationship Id="rId18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ites.google.com/a/gnp.com.mx/direccion-de-operaciones-y-soporte-tecnico-de-sistemas/" TargetMode="External"/><Relationship Id="rId4" Type="http://schemas.openxmlformats.org/officeDocument/2006/relationships/hyperlink" Target="https://docs.google.com/document/d/1Dl7pPkIN-KfkiSifN38SWNOm8GPxv8EWPOsGb6wkSSo/edit" TargetMode="Externa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hyperlink" Target="https://docs.google.com/presentation/d/13p9iSd3jkc34V4iWmtO0n6EDMwIklQCI7fS_pK3y72w/edit?usp=sharing" TargetMode="External"/><Relationship Id="rId11" Type="http://schemas.openxmlformats.org/officeDocument/2006/relationships/hyperlink" Target="https://docs.google.com/presentation/d/1T3uGcjvUAIW5coB8Knab68n76dMsZ3y8u_hvjJXLHbU/edit?usp=sharing" TargetMode="External"/><Relationship Id="rId10" Type="http://schemas.openxmlformats.org/officeDocument/2006/relationships/image" Target="../media/image26.png"/><Relationship Id="rId13" Type="http://schemas.openxmlformats.org/officeDocument/2006/relationships/image" Target="../media/image23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d/1ml3SEElHbRiDgGMkOtDPr0jrGnnz1rc4YlJ-SmjCnDw/edit?usp=sharing" TargetMode="External"/><Relationship Id="rId4" Type="http://schemas.openxmlformats.org/officeDocument/2006/relationships/hyperlink" Target="https://docs.google.com/presentation/d/1nAxLUVDaYohN--J4XuMAA_-eYMWPSHilPosM6EL3CC0/edit?usp=sharing" TargetMode="External"/><Relationship Id="rId9" Type="http://schemas.openxmlformats.org/officeDocument/2006/relationships/image" Target="../media/image32.png"/><Relationship Id="rId15" Type="http://schemas.openxmlformats.org/officeDocument/2006/relationships/image" Target="../media/image27.png"/><Relationship Id="rId14" Type="http://schemas.openxmlformats.org/officeDocument/2006/relationships/image" Target="../media/image31.png"/><Relationship Id="rId17" Type="http://schemas.openxmlformats.org/officeDocument/2006/relationships/image" Target="../media/image29.png"/><Relationship Id="rId16" Type="http://schemas.openxmlformats.org/officeDocument/2006/relationships/image" Target="../media/image28.png"/><Relationship Id="rId5" Type="http://schemas.openxmlformats.org/officeDocument/2006/relationships/image" Target="../media/image20.png"/><Relationship Id="rId19" Type="http://schemas.openxmlformats.org/officeDocument/2006/relationships/image" Target="../media/image33.png"/><Relationship Id="rId6" Type="http://schemas.openxmlformats.org/officeDocument/2006/relationships/image" Target="../media/image30.png"/><Relationship Id="rId18" Type="http://schemas.openxmlformats.org/officeDocument/2006/relationships/image" Target="../media/image34.png"/><Relationship Id="rId7" Type="http://schemas.openxmlformats.org/officeDocument/2006/relationships/image" Target="../media/image21.png"/><Relationship Id="rId8" Type="http://schemas.openxmlformats.org/officeDocument/2006/relationships/hyperlink" Target="https://docs.google.com/document/d/1tdMf7EcY9LiW3Gdk1LAJtDujgsLmNbUnzBv1Dc2AbK8/edit?usp=sharing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31.png"/><Relationship Id="rId13" Type="http://schemas.openxmlformats.org/officeDocument/2006/relationships/image" Target="../media/image39.png"/><Relationship Id="rId1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9" Type="http://schemas.openxmlformats.org/officeDocument/2006/relationships/image" Target="../media/image23.png"/><Relationship Id="rId15" Type="http://schemas.openxmlformats.org/officeDocument/2006/relationships/image" Target="../media/image41.png"/><Relationship Id="rId14" Type="http://schemas.openxmlformats.org/officeDocument/2006/relationships/image" Target="../media/image36.png"/><Relationship Id="rId16" Type="http://schemas.openxmlformats.org/officeDocument/2006/relationships/image" Target="../media/image34.png"/><Relationship Id="rId5" Type="http://schemas.openxmlformats.org/officeDocument/2006/relationships/image" Target="../media/image21.png"/><Relationship Id="rId6" Type="http://schemas.openxmlformats.org/officeDocument/2006/relationships/image" Target="../media/image32.png"/><Relationship Id="rId7" Type="http://schemas.openxmlformats.org/officeDocument/2006/relationships/image" Target="../media/image26.png"/><Relationship Id="rId8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Relationship Id="rId4" Type="http://schemas.openxmlformats.org/officeDocument/2006/relationships/image" Target="../media/image43.png"/><Relationship Id="rId5" Type="http://schemas.openxmlformats.org/officeDocument/2006/relationships/hyperlink" Target="https://sites.google.com/a/gnp.com.mx/direccion-de-operaciones-y-soporte-tecnico-de-sistema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ites.google.com/a/gnp.com.mx/direccion-de-operaciones-y-soporte-tecnico-de-sistemas/" TargetMode="External"/><Relationship Id="rId4" Type="http://schemas.openxmlformats.org/officeDocument/2006/relationships/hyperlink" Target="https://sites.google.com/a/gnp.com.mx/direccion-de-operaciones-y-soporte-tecnico-de-sistem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/>
        </p:nvSpPr>
        <p:spPr>
          <a:xfrm>
            <a:off x="10421025" y="6069100"/>
            <a:ext cx="1575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1" lang="es-MX">
                <a:solidFill>
                  <a:srgbClr val="666666"/>
                </a:solidFill>
              </a:rPr>
              <a:t>MAY</a:t>
            </a:r>
            <a:r>
              <a:rPr b="1" lang="es-MX">
                <a:solidFill>
                  <a:srgbClr val="666666"/>
                </a:solidFill>
              </a:rPr>
              <a:t> 2020</a:t>
            </a:r>
            <a:endParaRPr/>
          </a:p>
        </p:txBody>
      </p:sp>
      <p:sp>
        <p:nvSpPr>
          <p:cNvPr id="70" name="Google Shape;70;p17"/>
          <p:cNvSpPr txBox="1"/>
          <p:nvPr/>
        </p:nvSpPr>
        <p:spPr>
          <a:xfrm>
            <a:off x="1491250" y="2787800"/>
            <a:ext cx="8091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</a:pPr>
            <a:r>
              <a:rPr b="1" lang="es-MX" sz="3000">
                <a:solidFill>
                  <a:srgbClr val="FF6600"/>
                </a:solidFill>
              </a:rPr>
              <a:t> 			Automatización CI, CT, CD </a:t>
            </a:r>
            <a:endParaRPr b="1" sz="3000">
              <a:solidFill>
                <a:srgbClr val="FF66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</a:pPr>
            <a:r>
              <a:rPr b="1" lang="es-MX" sz="3000">
                <a:solidFill>
                  <a:srgbClr val="FF6600"/>
                </a:solidFill>
              </a:rPr>
              <a:t>GNP</a:t>
            </a:r>
            <a:endParaRPr b="1" sz="30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/>
        </p:nvSpPr>
        <p:spPr>
          <a:xfrm>
            <a:off x="433600" y="1600200"/>
            <a:ext cx="10662900" cy="50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4A86E8"/>
                </a:solidFill>
              </a:rPr>
              <a:t>D</a:t>
            </a:r>
            <a:r>
              <a:rPr lang="es-MX" sz="1600">
                <a:solidFill>
                  <a:srgbClr val="4A86E8"/>
                </a:solidFill>
              </a:rPr>
              <a:t>esarrollos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Ejecución de pruebas funcionales y no funcionales automatizadas (Silk Test &amp; Blazemeter)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Criterios de promoción entre ambientes </a:t>
            </a:r>
            <a:endParaRPr sz="1600">
              <a:solidFill>
                <a:srgbClr val="4A86E8"/>
              </a:solidFill>
            </a:endParaRPr>
          </a:p>
          <a:p>
            <a:pPr indent="-330200" lvl="1" marL="9144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○"/>
            </a:pPr>
            <a:r>
              <a:rPr lang="es-MX" sz="1600">
                <a:solidFill>
                  <a:srgbClr val="4A86E8"/>
                </a:solidFill>
              </a:rPr>
              <a:t>QA 70 % de pruebas funcionales exitosas </a:t>
            </a:r>
            <a:endParaRPr sz="1600">
              <a:solidFill>
                <a:srgbClr val="4A86E8"/>
              </a:solidFill>
            </a:endParaRPr>
          </a:p>
          <a:p>
            <a:pPr indent="-330200" lvl="1" marL="9144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○"/>
            </a:pPr>
            <a:r>
              <a:rPr lang="es-MX" sz="1600">
                <a:solidFill>
                  <a:srgbClr val="4A86E8"/>
                </a:solidFill>
              </a:rPr>
              <a:t>UAT 80 % de pruebas funcionales exitosas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Smoke Test (Fase de Testing)</a:t>
            </a:r>
            <a:endParaRPr sz="1600">
              <a:solidFill>
                <a:srgbClr val="4A86E8"/>
              </a:solidFill>
            </a:endParaRPr>
          </a:p>
          <a:p>
            <a:pPr indent="0" lvl="0" marL="0" marR="114300" rtl="0" algn="just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A86E8"/>
              </a:solidFill>
            </a:endParaRPr>
          </a:p>
          <a:p>
            <a:pPr indent="0" lvl="0" marL="0" marR="114300" rtl="0" algn="just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A86E8"/>
              </a:solidFill>
            </a:endParaRPr>
          </a:p>
          <a:p>
            <a:pPr indent="0" lvl="0" marL="0" marR="114300" rtl="0" algn="just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A86E8"/>
              </a:solidFill>
            </a:endParaRPr>
          </a:p>
          <a:p>
            <a:pPr indent="0" lvl="0" marL="0" marR="114300" rtl="0" algn="just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A86E8"/>
              </a:solidFill>
            </a:endParaRPr>
          </a:p>
          <a:p>
            <a:pPr indent="0" lvl="0" marL="0" marR="114300" rtl="0" algn="just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A86E8"/>
              </a:solidFill>
            </a:endParaRPr>
          </a:p>
          <a:p>
            <a:pPr indent="0" lvl="0" marL="0" marR="114300" rtl="0" algn="just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A86E8"/>
              </a:solidFill>
            </a:endParaRPr>
          </a:p>
          <a:p>
            <a:pPr indent="0" lvl="0" marL="0" marR="114300" rtl="0" algn="just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A86E8"/>
              </a:solidFill>
            </a:endParaRPr>
          </a:p>
          <a:p>
            <a:pPr indent="0" lvl="0" marL="0" marR="114300" rtl="0" algn="just">
              <a:lnSpc>
                <a:spcPct val="12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i="1" lang="es-MX" sz="1600" u="sng">
                <a:solidFill>
                  <a:srgbClr val="FF0000"/>
                </a:solidFill>
              </a:rPr>
              <a:t>Próximamente se proporcionará un repositorio de pruebas</a:t>
            </a:r>
            <a:endParaRPr i="1" sz="1600" u="sng">
              <a:solidFill>
                <a:srgbClr val="FF0000"/>
              </a:solidFill>
            </a:endParaRPr>
          </a:p>
        </p:txBody>
      </p:sp>
      <p:sp>
        <p:nvSpPr>
          <p:cNvPr id="224" name="Google Shape;224;p26"/>
          <p:cNvSpPr txBox="1"/>
          <p:nvPr>
            <p:ph type="title"/>
          </p:nvPr>
        </p:nvSpPr>
        <p:spPr>
          <a:xfrm>
            <a:off x="1449918" y="219076"/>
            <a:ext cx="90234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Consideraciones para Testing</a:t>
            </a:r>
            <a:endParaRPr/>
          </a:p>
        </p:txBody>
      </p:sp>
      <p:grpSp>
        <p:nvGrpSpPr>
          <p:cNvPr id="225" name="Google Shape;225;p26"/>
          <p:cNvGrpSpPr/>
          <p:nvPr/>
        </p:nvGrpSpPr>
        <p:grpSpPr>
          <a:xfrm>
            <a:off x="2954875" y="3659125"/>
            <a:ext cx="6282251" cy="2314575"/>
            <a:chOff x="2954875" y="3659125"/>
            <a:chExt cx="6282251" cy="2314575"/>
          </a:xfrm>
        </p:grpSpPr>
        <p:pic>
          <p:nvPicPr>
            <p:cNvPr id="226" name="Google Shape;226;p26"/>
            <p:cNvPicPr preferRelativeResize="0"/>
            <p:nvPr/>
          </p:nvPicPr>
          <p:blipFill rotWithShape="1">
            <a:blip r:embed="rId3">
              <a:alphaModFix/>
            </a:blip>
            <a:srcRect b="0" l="47148" r="0" t="0"/>
            <a:stretch/>
          </p:blipFill>
          <p:spPr>
            <a:xfrm>
              <a:off x="2954875" y="3659125"/>
              <a:ext cx="6282251" cy="2314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26"/>
            <p:cNvSpPr/>
            <p:nvPr/>
          </p:nvSpPr>
          <p:spPr>
            <a:xfrm>
              <a:off x="3020700" y="4592550"/>
              <a:ext cx="526800" cy="5181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/>
        </p:nvSpPr>
        <p:spPr>
          <a:xfrm>
            <a:off x="542175" y="1469950"/>
            <a:ext cx="103260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s-MX" sz="1600">
                <a:solidFill>
                  <a:srgbClr val="3C78D8"/>
                </a:solidFill>
              </a:rPr>
              <a:t>Integración con Service Now</a:t>
            </a:r>
            <a:endParaRPr sz="1600">
              <a:solidFill>
                <a:srgbClr val="3C78D8"/>
              </a:solidFill>
            </a:endParaRPr>
          </a:p>
          <a:p>
            <a:pPr indent="-3175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s-MX" sz="1600">
                <a:solidFill>
                  <a:srgbClr val="3C78D8"/>
                </a:solidFill>
              </a:rPr>
              <a:t>Actualización del repositorio de pruebas. Este repositorio contendrá el inventario de casos de prueba automatizados por módulo.</a:t>
            </a:r>
            <a:endParaRPr sz="1600">
              <a:solidFill>
                <a:srgbClr val="3C78D8"/>
              </a:solidFill>
            </a:endParaRPr>
          </a:p>
          <a:p>
            <a:pPr indent="-317500" lvl="0" marL="9144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AutoNum type="arabicPeriod"/>
            </a:pPr>
            <a:r>
              <a:rPr lang="es-MX" sz="1600">
                <a:solidFill>
                  <a:srgbClr val="3C78D8"/>
                </a:solidFill>
              </a:rPr>
              <a:t>Nombre del flujo automatizado</a:t>
            </a:r>
            <a:endParaRPr sz="1600">
              <a:solidFill>
                <a:srgbClr val="3C78D8"/>
              </a:solidFill>
            </a:endParaRPr>
          </a:p>
          <a:p>
            <a:pPr indent="-317500" lvl="0" marL="9144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AutoNum type="arabicPeriod"/>
            </a:pPr>
            <a:r>
              <a:rPr lang="es-MX" sz="1600">
                <a:solidFill>
                  <a:srgbClr val="3C78D8"/>
                </a:solidFill>
              </a:rPr>
              <a:t>Ambiente</a:t>
            </a:r>
            <a:endParaRPr sz="1600">
              <a:solidFill>
                <a:srgbClr val="3C78D8"/>
              </a:solidFill>
            </a:endParaRPr>
          </a:p>
          <a:p>
            <a:pPr indent="-317500" lvl="0" marL="9144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AutoNum type="arabicPeriod"/>
            </a:pPr>
            <a:r>
              <a:rPr lang="es-MX" sz="1600">
                <a:solidFill>
                  <a:srgbClr val="3C78D8"/>
                </a:solidFill>
              </a:rPr>
              <a:t>Identificador de Silk Central</a:t>
            </a:r>
            <a:endParaRPr sz="1600">
              <a:solidFill>
                <a:srgbClr val="3C78D8"/>
              </a:solidFill>
            </a:endParaRPr>
          </a:p>
          <a:p>
            <a:pPr indent="-3175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s-MX" sz="1600">
                <a:solidFill>
                  <a:srgbClr val="3C78D8"/>
                </a:solidFill>
              </a:rPr>
              <a:t>Optimizar tratamiento de Issues de tipo Error en JIRA en promociones y pruebas automatizadas</a:t>
            </a:r>
            <a:endParaRPr sz="1600">
              <a:solidFill>
                <a:srgbClr val="3C78D8"/>
              </a:solidFill>
            </a:endParaRPr>
          </a:p>
          <a:p>
            <a:pPr indent="-3175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s-MX" sz="1600">
                <a:solidFill>
                  <a:srgbClr val="3C78D8"/>
                </a:solidFill>
              </a:rPr>
              <a:t>Divulgación del proceso de Gestión de Proyectos y flujos de trabajo en JIRA (Capacitación)</a:t>
            </a:r>
            <a:endParaRPr sz="1600">
              <a:solidFill>
                <a:srgbClr val="3C78D8"/>
              </a:solidFill>
            </a:endParaRPr>
          </a:p>
          <a:p>
            <a:pPr indent="-3175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s-MX" sz="1600">
                <a:solidFill>
                  <a:srgbClr val="3C78D8"/>
                </a:solidFill>
              </a:rPr>
              <a:t>Creación de Roles en JIRA</a:t>
            </a:r>
            <a:endParaRPr sz="1600">
              <a:solidFill>
                <a:srgbClr val="3C78D8"/>
              </a:solidFill>
            </a:endParaRPr>
          </a:p>
          <a:p>
            <a:pPr indent="-3175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s-MX" sz="1600">
                <a:solidFill>
                  <a:srgbClr val="3C78D8"/>
                </a:solidFill>
              </a:rPr>
              <a:t>Servidores de construcción para aplicaciones móviles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1297518" y="142876"/>
            <a:ext cx="90234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Próximos pasos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/>
        </p:nvSpPr>
        <p:spPr>
          <a:xfrm>
            <a:off x="1682925" y="2157050"/>
            <a:ext cx="9636300" cy="18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6700">
                <a:solidFill>
                  <a:srgbClr val="FF9900"/>
                </a:solidFill>
              </a:rPr>
              <a:t>¡GRACIAS!</a:t>
            </a:r>
            <a:endParaRPr b="1" i="1" sz="67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/>
        </p:nvSpPr>
        <p:spPr>
          <a:xfrm>
            <a:off x="9312477" y="2656588"/>
            <a:ext cx="9696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650" lIns="121650" spcFirstLastPara="1" rIns="121650" wrap="square" tIns="1216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-MX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Release</a:t>
            </a:r>
            <a:endParaRPr b="1"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1706350" y="4278925"/>
            <a:ext cx="3001200" cy="188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 txBox="1"/>
          <p:nvPr>
            <p:ph idx="4294967295" type="title"/>
          </p:nvPr>
        </p:nvSpPr>
        <p:spPr>
          <a:xfrm>
            <a:off x="1341175" y="114125"/>
            <a:ext cx="85947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Proceso Automatizado GNP</a:t>
            </a:r>
            <a:endParaRPr/>
          </a:p>
        </p:txBody>
      </p:sp>
      <p:sp>
        <p:nvSpPr>
          <p:cNvPr id="249" name="Google Shape;249;p29"/>
          <p:cNvSpPr txBox="1"/>
          <p:nvPr/>
        </p:nvSpPr>
        <p:spPr>
          <a:xfrm>
            <a:off x="2746300" y="4976175"/>
            <a:ext cx="917976" cy="13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Pruebas Continuas</a:t>
            </a:r>
            <a:endParaRPr b="1"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2535440" y="4424779"/>
            <a:ext cx="1308406" cy="1254394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9"/>
          <p:cNvCxnSpPr/>
          <p:nvPr/>
        </p:nvCxnSpPr>
        <p:spPr>
          <a:xfrm flipH="1" rot="10800000">
            <a:off x="3202512" y="5487552"/>
            <a:ext cx="3886" cy="25596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252" name="Google Shape;252;p29"/>
          <p:cNvSpPr txBox="1"/>
          <p:nvPr/>
        </p:nvSpPr>
        <p:spPr>
          <a:xfrm>
            <a:off x="2534977" y="5590500"/>
            <a:ext cx="1363581" cy="99413"/>
          </a:xfrm>
          <a:prstGeom prst="rect">
            <a:avLst/>
          </a:prstGeom>
          <a:noFill/>
          <a:ln>
            <a:noFill/>
          </a:ln>
        </p:spPr>
        <p:txBody>
          <a:bodyPr anchorCtr="0" anchor="t" bIns="121650" lIns="121650" spcFirstLastPara="1" rIns="121650" wrap="square" tIns="1216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-MX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MX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Entrega continua</a:t>
            </a:r>
            <a:endParaRPr b="1"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9"/>
          <p:cNvSpPr/>
          <p:nvPr/>
        </p:nvSpPr>
        <p:spPr>
          <a:xfrm rot="1764780">
            <a:off x="2665871" y="4514307"/>
            <a:ext cx="1082753" cy="1069934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rgbClr val="FF99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 flipH="1" rot="-9036130">
            <a:off x="2562791" y="4473021"/>
            <a:ext cx="1195936" cy="1092768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rgbClr val="46D00A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 rot="-3748396">
            <a:off x="3609947" y="4821115"/>
            <a:ext cx="144290" cy="146315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/>
          <p:nvPr/>
        </p:nvSpPr>
        <p:spPr>
          <a:xfrm flipH="1" rot="-1764701">
            <a:off x="2663976" y="4512729"/>
            <a:ext cx="1085151" cy="1072299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rgbClr val="FF00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"/>
          <p:cNvSpPr/>
          <p:nvPr/>
        </p:nvSpPr>
        <p:spPr>
          <a:xfrm rot="9036061">
            <a:off x="2660879" y="4514787"/>
            <a:ext cx="1082499" cy="1069672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rgbClr val="46D00A"/>
          </a:solidFill>
          <a:ln cap="flat" cmpd="sng" w="9525">
            <a:solidFill>
              <a:srgbClr val="0E945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 flipH="1" rot="-9036061">
            <a:off x="2660909" y="4515390"/>
            <a:ext cx="1082499" cy="1069672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rgbClr val="FF00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/>
          <p:nvPr/>
        </p:nvSpPr>
        <p:spPr>
          <a:xfrm rot="9274776">
            <a:off x="2660487" y="4821996"/>
            <a:ext cx="146454" cy="144283"/>
          </a:xfrm>
          <a:prstGeom prst="rtTriangle">
            <a:avLst/>
          </a:prstGeom>
          <a:solidFill>
            <a:srgbClr val="46D00A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"/>
          <p:cNvSpPr/>
          <p:nvPr/>
        </p:nvSpPr>
        <p:spPr>
          <a:xfrm rot="463798">
            <a:off x="3431825" y="5368270"/>
            <a:ext cx="146763" cy="143446"/>
          </a:xfrm>
          <a:prstGeom prst="rtTriangle">
            <a:avLst/>
          </a:prstGeom>
          <a:solidFill>
            <a:srgbClr val="46D00A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 rot="4846156">
            <a:off x="2840023" y="5366615"/>
            <a:ext cx="143508" cy="14679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 rot="-8140308">
            <a:off x="3134220" y="4493269"/>
            <a:ext cx="145323" cy="145323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1636000" y="1207475"/>
            <a:ext cx="3001200" cy="188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2675950" y="1904725"/>
            <a:ext cx="917976" cy="13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Pruebas Continuas</a:t>
            </a:r>
            <a:endParaRPr b="1"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2465090" y="1353329"/>
            <a:ext cx="1308406" cy="1254394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29"/>
          <p:cNvCxnSpPr/>
          <p:nvPr/>
        </p:nvCxnSpPr>
        <p:spPr>
          <a:xfrm flipH="1">
            <a:off x="3399402" y="1457673"/>
            <a:ext cx="322100" cy="164591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267" name="Google Shape;267;p29"/>
          <p:cNvSpPr txBox="1"/>
          <p:nvPr/>
        </p:nvSpPr>
        <p:spPr>
          <a:xfrm>
            <a:off x="3646675" y="1223675"/>
            <a:ext cx="1248389" cy="99413"/>
          </a:xfrm>
          <a:prstGeom prst="rect">
            <a:avLst/>
          </a:prstGeom>
          <a:noFill/>
          <a:ln>
            <a:noFill/>
          </a:ln>
        </p:spPr>
        <p:txBody>
          <a:bodyPr anchorCtr="0" anchor="t" bIns="121650" lIns="121650" spcFirstLastPara="1" rIns="121650" wrap="square" tIns="1216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1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Construcción</a:t>
            </a:r>
            <a:endParaRPr b="1" sz="11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9"/>
          <p:cNvSpPr/>
          <p:nvPr/>
        </p:nvSpPr>
        <p:spPr>
          <a:xfrm rot="1764780">
            <a:off x="2595521" y="1442857"/>
            <a:ext cx="1082753" cy="1069934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rgbClr val="FF99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 flipH="1" rot="-9036130">
            <a:off x="2492441" y="1401571"/>
            <a:ext cx="1195936" cy="1092768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rgbClr val="46D00A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 rot="-3748396">
            <a:off x="3539597" y="1749665"/>
            <a:ext cx="144290" cy="146315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 flipH="1" rot="-1764701">
            <a:off x="2593626" y="1441279"/>
            <a:ext cx="1085151" cy="1072299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rgbClr val="FF00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 rot="9036061">
            <a:off x="2590529" y="1443337"/>
            <a:ext cx="1082499" cy="1069672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rgbClr val="46D00A"/>
          </a:solidFill>
          <a:ln cap="flat" cmpd="sng" w="9525">
            <a:solidFill>
              <a:srgbClr val="0E945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 flipH="1" rot="-9036061">
            <a:off x="2590559" y="1443940"/>
            <a:ext cx="1082499" cy="1069672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rgbClr val="FF00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 rot="9274776">
            <a:off x="2590137" y="1750546"/>
            <a:ext cx="146454" cy="144283"/>
          </a:xfrm>
          <a:prstGeom prst="rtTriangle">
            <a:avLst/>
          </a:prstGeom>
          <a:solidFill>
            <a:srgbClr val="46D00A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 rot="463798">
            <a:off x="3361475" y="2296820"/>
            <a:ext cx="146763" cy="143446"/>
          </a:xfrm>
          <a:prstGeom prst="rtTriangle">
            <a:avLst/>
          </a:prstGeom>
          <a:solidFill>
            <a:srgbClr val="46D00A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 rot="4846156">
            <a:off x="2769673" y="2295165"/>
            <a:ext cx="143508" cy="14679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 rot="-8140308">
            <a:off x="3063870" y="1421819"/>
            <a:ext cx="145323" cy="145323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"/>
          <p:cNvSpPr/>
          <p:nvPr/>
        </p:nvSpPr>
        <p:spPr>
          <a:xfrm>
            <a:off x="5645300" y="1301250"/>
            <a:ext cx="3001200" cy="188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"/>
          <p:cNvSpPr txBox="1"/>
          <p:nvPr/>
        </p:nvSpPr>
        <p:spPr>
          <a:xfrm>
            <a:off x="6685250" y="1998500"/>
            <a:ext cx="917976" cy="13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Pruebas Continuas</a:t>
            </a:r>
            <a:endParaRPr b="1"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6474390" y="1447104"/>
            <a:ext cx="1308406" cy="1254394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29"/>
          <p:cNvCxnSpPr/>
          <p:nvPr/>
        </p:nvCxnSpPr>
        <p:spPr>
          <a:xfrm rot="10800000">
            <a:off x="7575256" y="2205810"/>
            <a:ext cx="220610" cy="29433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282" name="Google Shape;282;p29"/>
          <p:cNvSpPr txBox="1"/>
          <p:nvPr/>
        </p:nvSpPr>
        <p:spPr>
          <a:xfrm>
            <a:off x="7740153" y="2024875"/>
            <a:ext cx="917976" cy="116752"/>
          </a:xfrm>
          <a:prstGeom prst="rect">
            <a:avLst/>
          </a:prstGeom>
          <a:noFill/>
          <a:ln>
            <a:noFill/>
          </a:ln>
        </p:spPr>
        <p:txBody>
          <a:bodyPr anchorCtr="0" anchor="t" bIns="121650" lIns="121650" spcFirstLastPara="1" rIns="121650" wrap="square" tIns="1216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1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Integración continua</a:t>
            </a:r>
            <a:endParaRPr b="1" sz="11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9"/>
          <p:cNvSpPr/>
          <p:nvPr/>
        </p:nvSpPr>
        <p:spPr>
          <a:xfrm rot="1764780">
            <a:off x="6604821" y="1536632"/>
            <a:ext cx="1082753" cy="1069934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rgbClr val="FF99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"/>
          <p:cNvSpPr/>
          <p:nvPr/>
        </p:nvSpPr>
        <p:spPr>
          <a:xfrm flipH="1" rot="-9036130">
            <a:off x="6501741" y="1495346"/>
            <a:ext cx="1195936" cy="1092768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rgbClr val="46D00A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 rot="-3748396">
            <a:off x="7548897" y="1843440"/>
            <a:ext cx="144290" cy="146315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"/>
          <p:cNvSpPr/>
          <p:nvPr/>
        </p:nvSpPr>
        <p:spPr>
          <a:xfrm flipH="1" rot="-1764701">
            <a:off x="6602926" y="1535054"/>
            <a:ext cx="1085151" cy="1072299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rgbClr val="FF00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 rot="9036061">
            <a:off x="6599829" y="1537112"/>
            <a:ext cx="1082499" cy="1069672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rgbClr val="46D00A"/>
          </a:solidFill>
          <a:ln cap="flat" cmpd="sng" w="9525">
            <a:solidFill>
              <a:srgbClr val="0E945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 flipH="1" rot="-9036061">
            <a:off x="6599859" y="1537715"/>
            <a:ext cx="1082499" cy="1069672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rgbClr val="FF00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 rot="9274776">
            <a:off x="6599437" y="1844321"/>
            <a:ext cx="146454" cy="144283"/>
          </a:xfrm>
          <a:prstGeom prst="rtTriangle">
            <a:avLst/>
          </a:prstGeom>
          <a:solidFill>
            <a:srgbClr val="46D00A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"/>
          <p:cNvSpPr/>
          <p:nvPr/>
        </p:nvSpPr>
        <p:spPr>
          <a:xfrm rot="463798">
            <a:off x="7370775" y="2390595"/>
            <a:ext cx="146763" cy="143446"/>
          </a:xfrm>
          <a:prstGeom prst="rtTriangle">
            <a:avLst/>
          </a:prstGeom>
          <a:solidFill>
            <a:srgbClr val="46D00A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/>
          <p:nvPr/>
        </p:nvSpPr>
        <p:spPr>
          <a:xfrm rot="4846156">
            <a:off x="6778973" y="2388940"/>
            <a:ext cx="143508" cy="14679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/>
          <p:nvPr/>
        </p:nvSpPr>
        <p:spPr>
          <a:xfrm rot="-8140308">
            <a:off x="7073170" y="1515594"/>
            <a:ext cx="145323" cy="145323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/>
          <p:nvPr/>
        </p:nvSpPr>
        <p:spPr>
          <a:xfrm>
            <a:off x="5715625" y="4290638"/>
            <a:ext cx="3001200" cy="188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 txBox="1"/>
          <p:nvPr/>
        </p:nvSpPr>
        <p:spPr>
          <a:xfrm>
            <a:off x="6755575" y="4987887"/>
            <a:ext cx="917976" cy="13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Pruebas Continuas</a:t>
            </a:r>
            <a:endParaRPr b="1"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6544715" y="4436491"/>
            <a:ext cx="1308406" cy="1254394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29"/>
          <p:cNvCxnSpPr/>
          <p:nvPr/>
        </p:nvCxnSpPr>
        <p:spPr>
          <a:xfrm flipH="1" rot="10800000">
            <a:off x="6545341" y="5197329"/>
            <a:ext cx="182243" cy="57353"/>
          </a:xfrm>
          <a:prstGeom prst="straightConnector1">
            <a:avLst/>
          </a:prstGeom>
          <a:noFill/>
          <a:ln cap="flat" cmpd="sng" w="19050">
            <a:solidFill>
              <a:srgbClr val="0E9453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297" name="Google Shape;297;p29"/>
          <p:cNvSpPr txBox="1"/>
          <p:nvPr/>
        </p:nvSpPr>
        <p:spPr>
          <a:xfrm>
            <a:off x="5725227" y="4964012"/>
            <a:ext cx="969589" cy="79850"/>
          </a:xfrm>
          <a:prstGeom prst="rect">
            <a:avLst/>
          </a:prstGeom>
          <a:noFill/>
          <a:ln>
            <a:noFill/>
          </a:ln>
        </p:spPr>
        <p:txBody>
          <a:bodyPr anchorCtr="0" anchor="t" bIns="121650" lIns="121650" spcFirstLastPara="1" rIns="121650" wrap="square" tIns="1216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-MX" sz="11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Despliegue continuo</a:t>
            </a:r>
            <a:endParaRPr b="1" sz="11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9"/>
          <p:cNvSpPr/>
          <p:nvPr/>
        </p:nvSpPr>
        <p:spPr>
          <a:xfrm rot="1764780">
            <a:off x="6675146" y="4526020"/>
            <a:ext cx="1082753" cy="1069934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rgbClr val="FF99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/>
          <p:nvPr/>
        </p:nvSpPr>
        <p:spPr>
          <a:xfrm flipH="1" rot="-9036130">
            <a:off x="6572066" y="4484734"/>
            <a:ext cx="1195936" cy="1092768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rgbClr val="46D00A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 rot="-3748396">
            <a:off x="7619222" y="4832828"/>
            <a:ext cx="144290" cy="146315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/>
          <p:nvPr/>
        </p:nvSpPr>
        <p:spPr>
          <a:xfrm flipH="1" rot="-1764701">
            <a:off x="6673251" y="4524441"/>
            <a:ext cx="1085151" cy="1072299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rgbClr val="FF00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 rot="9036061">
            <a:off x="6670154" y="4526500"/>
            <a:ext cx="1082499" cy="1069672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rgbClr val="46D00A"/>
          </a:solidFill>
          <a:ln cap="flat" cmpd="sng" w="9525">
            <a:solidFill>
              <a:srgbClr val="0E945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"/>
          <p:cNvSpPr/>
          <p:nvPr/>
        </p:nvSpPr>
        <p:spPr>
          <a:xfrm flipH="1" rot="-9036061">
            <a:off x="6670184" y="4527102"/>
            <a:ext cx="1082499" cy="1069672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rgbClr val="FF00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 rot="9274776">
            <a:off x="6669762" y="4833709"/>
            <a:ext cx="146454" cy="144283"/>
          </a:xfrm>
          <a:prstGeom prst="rtTriangle">
            <a:avLst/>
          </a:prstGeom>
          <a:solidFill>
            <a:srgbClr val="46D00A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"/>
          <p:cNvSpPr/>
          <p:nvPr/>
        </p:nvSpPr>
        <p:spPr>
          <a:xfrm rot="463798">
            <a:off x="7441100" y="5379982"/>
            <a:ext cx="146763" cy="143446"/>
          </a:xfrm>
          <a:prstGeom prst="rtTriangle">
            <a:avLst/>
          </a:prstGeom>
          <a:solidFill>
            <a:srgbClr val="46D00A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/>
          <p:nvPr/>
        </p:nvSpPr>
        <p:spPr>
          <a:xfrm rot="4846156">
            <a:off x="6849298" y="5378327"/>
            <a:ext cx="143508" cy="14679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"/>
          <p:cNvSpPr/>
          <p:nvPr/>
        </p:nvSpPr>
        <p:spPr>
          <a:xfrm rot="-8140308">
            <a:off x="7143495" y="4504982"/>
            <a:ext cx="145323" cy="145323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10038025" y="3518663"/>
            <a:ext cx="9180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Pruebas Continuas</a:t>
            </a:r>
            <a:endParaRPr b="1"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9827165" y="2967266"/>
            <a:ext cx="1308300" cy="12543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9"/>
          <p:cNvSpPr/>
          <p:nvPr/>
        </p:nvSpPr>
        <p:spPr>
          <a:xfrm rot="1764371">
            <a:off x="9957696" y="3056761"/>
            <a:ext cx="1082693" cy="1069916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rgbClr val="FF99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"/>
          <p:cNvSpPr/>
          <p:nvPr/>
        </p:nvSpPr>
        <p:spPr>
          <a:xfrm flipH="1" rot="-9035951">
            <a:off x="9854474" y="3015523"/>
            <a:ext cx="1195927" cy="1092762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rgbClr val="46D00A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"/>
          <p:cNvSpPr/>
          <p:nvPr/>
        </p:nvSpPr>
        <p:spPr>
          <a:xfrm rot="-3751788">
            <a:off x="10901637" y="3363463"/>
            <a:ext cx="144379" cy="146374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"/>
          <p:cNvSpPr/>
          <p:nvPr/>
        </p:nvSpPr>
        <p:spPr>
          <a:xfrm flipH="1" rot="-1764416">
            <a:off x="9955658" y="3055205"/>
            <a:ext cx="1085112" cy="1072335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rgbClr val="FF00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 rot="9036459">
            <a:off x="9952560" y="3057113"/>
            <a:ext cx="1082546" cy="1069764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rgbClr val="46D00A"/>
          </a:solidFill>
          <a:ln cap="flat" cmpd="sng" w="9525">
            <a:solidFill>
              <a:srgbClr val="0E945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"/>
          <p:cNvSpPr/>
          <p:nvPr/>
        </p:nvSpPr>
        <p:spPr>
          <a:xfrm flipH="1" rot="-9036459">
            <a:off x="9952630" y="3057716"/>
            <a:ext cx="1082546" cy="1069764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rgbClr val="FF00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9"/>
          <p:cNvSpPr/>
          <p:nvPr/>
        </p:nvSpPr>
        <p:spPr>
          <a:xfrm rot="9272199">
            <a:off x="9952110" y="3364634"/>
            <a:ext cx="146534" cy="144226"/>
          </a:xfrm>
          <a:prstGeom prst="rtTriangle">
            <a:avLst/>
          </a:prstGeom>
          <a:solidFill>
            <a:srgbClr val="46D00A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"/>
          <p:cNvSpPr/>
          <p:nvPr/>
        </p:nvSpPr>
        <p:spPr>
          <a:xfrm rot="464961">
            <a:off x="10723486" y="3910778"/>
            <a:ext cx="146841" cy="143359"/>
          </a:xfrm>
          <a:prstGeom prst="rtTriangle">
            <a:avLst/>
          </a:prstGeom>
          <a:solidFill>
            <a:srgbClr val="46D00A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9"/>
          <p:cNvSpPr/>
          <p:nvPr/>
        </p:nvSpPr>
        <p:spPr>
          <a:xfrm rot="4844078">
            <a:off x="10131738" y="3909012"/>
            <a:ext cx="143472" cy="146933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9"/>
          <p:cNvSpPr/>
          <p:nvPr/>
        </p:nvSpPr>
        <p:spPr>
          <a:xfrm rot="-8145165">
            <a:off x="10425945" y="3035903"/>
            <a:ext cx="145323" cy="145323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" name="Google Shape;320;p29"/>
          <p:cNvCxnSpPr/>
          <p:nvPr/>
        </p:nvCxnSpPr>
        <p:spPr>
          <a:xfrm>
            <a:off x="9876127" y="3026223"/>
            <a:ext cx="352800" cy="17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321" name="Google Shape;321;p29"/>
          <p:cNvSpPr/>
          <p:nvPr/>
        </p:nvSpPr>
        <p:spPr>
          <a:xfrm>
            <a:off x="8822250" y="2648938"/>
            <a:ext cx="3001200" cy="188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/>
          <p:nvPr>
            <p:ph type="title"/>
          </p:nvPr>
        </p:nvSpPr>
        <p:spPr>
          <a:xfrm>
            <a:off x="1297518" y="142876"/>
            <a:ext cx="90234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Nuevo Proceso</a:t>
            </a:r>
            <a:endParaRPr/>
          </a:p>
        </p:txBody>
      </p:sp>
      <p:sp>
        <p:nvSpPr>
          <p:cNvPr id="328" name="Google Shape;328;p30"/>
          <p:cNvSpPr txBox="1"/>
          <p:nvPr/>
        </p:nvSpPr>
        <p:spPr>
          <a:xfrm>
            <a:off x="1585753" y="5335464"/>
            <a:ext cx="34722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Font typeface="Tahoma"/>
              <a:buChar char="●"/>
            </a:pPr>
            <a:r>
              <a:rPr lang="es-MX" sz="1100" u="sng">
                <a:solidFill>
                  <a:srgbClr val="0097A7"/>
                </a:solid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Proceso y Política Gestionar Versiones.</a:t>
            </a:r>
            <a:r>
              <a:rPr lang="es-MX" sz="1100">
                <a:solidFill>
                  <a:srgbClr val="4A86E8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100">
              <a:solidFill>
                <a:srgbClr val="4A86E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100"/>
              <a:buFont typeface="Tahoma"/>
              <a:buChar char="●"/>
            </a:pPr>
            <a:r>
              <a:rPr lang="es-MX" sz="1100">
                <a:solidFill>
                  <a:srgbClr val="4A86E8"/>
                </a:solidFill>
                <a:latin typeface="Tahoma"/>
                <a:ea typeface="Tahoma"/>
                <a:cs typeface="Tahoma"/>
                <a:sym typeface="Tahoma"/>
              </a:rPr>
              <a:t>Compilación y Publicación de Binarios</a:t>
            </a:r>
            <a:endParaRPr sz="1100">
              <a:solidFill>
                <a:srgbClr val="4A86E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A86E8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4298925" y="5351947"/>
            <a:ext cx="2597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0825" lvl="0" marL="179999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100"/>
              <a:buFont typeface="Tahoma"/>
              <a:buChar char="●"/>
            </a:pPr>
            <a:r>
              <a:rPr lang="es-MX" sz="1100" u="sng">
                <a:solidFill>
                  <a:srgbClr val="0097A7"/>
                </a:solid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Proceso y Políticas de Seguridad Aplicativa</a:t>
            </a:r>
            <a:endParaRPr sz="1100">
              <a:solidFill>
                <a:srgbClr val="3D85C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0" name="Google Shape;33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9901" y="3237621"/>
            <a:ext cx="1155060" cy="1122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8011" y="1915261"/>
            <a:ext cx="1235331" cy="119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0372" y="3024377"/>
            <a:ext cx="884644" cy="84108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0"/>
          <p:cNvSpPr/>
          <p:nvPr/>
        </p:nvSpPr>
        <p:spPr>
          <a:xfrm>
            <a:off x="2135600" y="3268087"/>
            <a:ext cx="584700" cy="35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"/>
          <p:cNvSpPr txBox="1"/>
          <p:nvPr/>
        </p:nvSpPr>
        <p:spPr>
          <a:xfrm>
            <a:off x="685600" y="4324448"/>
            <a:ext cx="1894200" cy="2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Tahoma"/>
              <a:buChar char="●"/>
            </a:pPr>
            <a:r>
              <a:rPr lang="es-MX" sz="1100">
                <a:solidFill>
                  <a:srgbClr val="3C78D8"/>
                </a:solidFill>
                <a:latin typeface="Tahoma"/>
                <a:ea typeface="Tahoma"/>
                <a:cs typeface="Tahoma"/>
                <a:sym typeface="Tahoma"/>
              </a:rPr>
              <a:t>Revisión de diseño de capas y componentes</a:t>
            </a:r>
            <a:endParaRPr sz="1100">
              <a:solidFill>
                <a:srgbClr val="3C78D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100"/>
              <a:buFont typeface="Tahoma"/>
              <a:buChar char="●"/>
            </a:pPr>
            <a:r>
              <a:rPr lang="es-MX" sz="1100" u="sng">
                <a:solidFill>
                  <a:srgbClr val="0097A7"/>
                </a:solidFill>
                <a:latin typeface="Tahoma"/>
                <a:ea typeface="Tahoma"/>
                <a:cs typeface="Tahoma"/>
                <a:sym typeface="Tahom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Arquitectura de Referencia</a:t>
            </a:r>
            <a:endParaRPr sz="1100">
              <a:solidFill>
                <a:srgbClr val="3D85C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D85C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5" name="Google Shape;335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17997" y="3921028"/>
            <a:ext cx="404957" cy="3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16947" y="1697182"/>
            <a:ext cx="2101666" cy="36764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0"/>
          <p:cNvSpPr txBox="1"/>
          <p:nvPr/>
        </p:nvSpPr>
        <p:spPr>
          <a:xfrm>
            <a:off x="9589821" y="4773051"/>
            <a:ext cx="21879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100"/>
              <a:buFont typeface="Tahoma"/>
              <a:buChar char="●"/>
            </a:pPr>
            <a:r>
              <a:rPr lang="es-MX" sz="1100" u="sng">
                <a:solidFill>
                  <a:srgbClr val="0097A7"/>
                </a:solidFill>
                <a:latin typeface="Tahoma"/>
                <a:ea typeface="Tahoma"/>
                <a:cs typeface="Tahoma"/>
                <a:sym typeface="Tahoma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Proceso Cambios y Liberaciones</a:t>
            </a:r>
            <a:endParaRPr sz="1100">
              <a:solidFill>
                <a:srgbClr val="3D85C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D85C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8" name="Google Shape;338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16870" y="6024602"/>
            <a:ext cx="1155060" cy="740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711101" y="4865199"/>
            <a:ext cx="1378333" cy="452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527518" y="4329821"/>
            <a:ext cx="1893840" cy="101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039000" y="3807575"/>
            <a:ext cx="447050" cy="5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0"/>
          <p:cNvSpPr/>
          <p:nvPr/>
        </p:nvSpPr>
        <p:spPr>
          <a:xfrm rot="5400000">
            <a:off x="3152352" y="4495270"/>
            <a:ext cx="357900" cy="34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"/>
          <p:cNvSpPr/>
          <p:nvPr/>
        </p:nvSpPr>
        <p:spPr>
          <a:xfrm rot="2170203">
            <a:off x="4176085" y="3448626"/>
            <a:ext cx="584564" cy="35378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3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82880" y="3671222"/>
            <a:ext cx="796194" cy="65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9976421" y="3785315"/>
            <a:ext cx="833129" cy="987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809922" y="2952334"/>
            <a:ext cx="1179501" cy="357893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0"/>
          <p:cNvSpPr txBox="1"/>
          <p:nvPr/>
        </p:nvSpPr>
        <p:spPr>
          <a:xfrm>
            <a:off x="8014103" y="1056050"/>
            <a:ext cx="24438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Font typeface="Tahoma"/>
              <a:buChar char="●"/>
            </a:pPr>
            <a:r>
              <a:rPr lang="es-MX" sz="1100" u="sng">
                <a:solidFill>
                  <a:srgbClr val="0097A7"/>
                </a:solidFill>
                <a:latin typeface="Tahoma"/>
                <a:ea typeface="Tahoma"/>
                <a:cs typeface="Tahoma"/>
                <a:sym typeface="Tahoma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Proceso y Política Probar Desempeño</a:t>
            </a:r>
            <a:endParaRPr/>
          </a:p>
        </p:txBody>
      </p:sp>
      <p:pic>
        <p:nvPicPr>
          <p:cNvPr id="348" name="Google Shape;348;p3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344750" y="1557138"/>
            <a:ext cx="1295400" cy="647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9" name="Google Shape;349;p30"/>
          <p:cNvSpPr/>
          <p:nvPr/>
        </p:nvSpPr>
        <p:spPr>
          <a:xfrm rot="-2185378">
            <a:off x="4161692" y="2882231"/>
            <a:ext cx="584598" cy="3537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3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675425" y="2162374"/>
            <a:ext cx="584700" cy="58727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0"/>
          <p:cNvSpPr/>
          <p:nvPr/>
        </p:nvSpPr>
        <p:spPr>
          <a:xfrm rot="-2185378">
            <a:off x="5664042" y="1839081"/>
            <a:ext cx="584598" cy="3537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/>
          <p:nvPr/>
        </p:nvSpPr>
        <p:spPr>
          <a:xfrm>
            <a:off x="4645457" y="2843441"/>
            <a:ext cx="2400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Pruebas Continuas</a:t>
            </a:r>
            <a:endParaRPr b="1" sz="2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7" name="Google Shape;3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537" y="3861887"/>
            <a:ext cx="544228" cy="54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480" y="3183307"/>
            <a:ext cx="1100507" cy="556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9352" y="2009206"/>
            <a:ext cx="767769" cy="31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7937" y="3712378"/>
            <a:ext cx="1375841" cy="58964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1"/>
          <p:cNvSpPr txBox="1"/>
          <p:nvPr>
            <p:ph type="title"/>
          </p:nvPr>
        </p:nvSpPr>
        <p:spPr>
          <a:xfrm>
            <a:off x="1341175" y="114125"/>
            <a:ext cx="85947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Propuesta de </a:t>
            </a:r>
            <a:r>
              <a:rPr lang="es-MX"/>
              <a:t>Proceso Automatizado GNP</a:t>
            </a:r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3588526" y="1135551"/>
            <a:ext cx="4296900" cy="4232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31"/>
          <p:cNvGrpSpPr/>
          <p:nvPr/>
        </p:nvGrpSpPr>
        <p:grpSpPr>
          <a:xfrm>
            <a:off x="6656763" y="995279"/>
            <a:ext cx="2765148" cy="1047497"/>
            <a:chOff x="5213896" y="746478"/>
            <a:chExt cx="2080310" cy="785643"/>
          </a:xfrm>
        </p:grpSpPr>
        <p:cxnSp>
          <p:nvCxnSpPr>
            <p:cNvPr id="364" name="Google Shape;364;p31"/>
            <p:cNvCxnSpPr/>
            <p:nvPr/>
          </p:nvCxnSpPr>
          <p:spPr>
            <a:xfrm flipH="1">
              <a:off x="5213896" y="1115721"/>
              <a:ext cx="795900" cy="4164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65" name="Google Shape;365;p31"/>
            <p:cNvSpPr txBox="1"/>
            <p:nvPr/>
          </p:nvSpPr>
          <p:spPr>
            <a:xfrm>
              <a:off x="5499005" y="746478"/>
              <a:ext cx="1795200" cy="3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650" lIns="121650" spcFirstLastPara="1" rIns="121650" wrap="square" tIns="1216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Construcción</a:t>
              </a:r>
              <a:endParaRPr b="1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1"/>
          <p:cNvGrpSpPr/>
          <p:nvPr/>
        </p:nvGrpSpPr>
        <p:grpSpPr>
          <a:xfrm>
            <a:off x="1942519" y="1165501"/>
            <a:ext cx="2978233" cy="892778"/>
            <a:chOff x="1667219" y="874148"/>
            <a:chExt cx="2240620" cy="669600"/>
          </a:xfrm>
        </p:grpSpPr>
        <p:cxnSp>
          <p:nvCxnSpPr>
            <p:cNvPr id="367" name="Google Shape;367;p31"/>
            <p:cNvCxnSpPr/>
            <p:nvPr/>
          </p:nvCxnSpPr>
          <p:spPr>
            <a:xfrm>
              <a:off x="3239439" y="1191353"/>
              <a:ext cx="668400" cy="340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68" name="Google Shape;368;p31"/>
            <p:cNvSpPr txBox="1"/>
            <p:nvPr/>
          </p:nvSpPr>
          <p:spPr>
            <a:xfrm>
              <a:off x="1667219" y="874148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650" lIns="121650" spcFirstLastPara="1" rIns="121650" wrap="square" tIns="12165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Release</a:t>
              </a:r>
              <a:endParaRPr b="1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9" name="Google Shape;369;p31"/>
          <p:cNvGrpSpPr/>
          <p:nvPr/>
        </p:nvGrpSpPr>
        <p:grpSpPr>
          <a:xfrm>
            <a:off x="7203802" y="3448144"/>
            <a:ext cx="3701834" cy="393990"/>
            <a:chOff x="5625451" y="2586172"/>
            <a:chExt cx="2785009" cy="295500"/>
          </a:xfrm>
        </p:grpSpPr>
        <p:cxnSp>
          <p:nvCxnSpPr>
            <p:cNvPr id="370" name="Google Shape;370;p31"/>
            <p:cNvCxnSpPr/>
            <p:nvPr/>
          </p:nvCxnSpPr>
          <p:spPr>
            <a:xfrm rot="10800000">
              <a:off x="5625451" y="2771614"/>
              <a:ext cx="545100" cy="744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71" name="Google Shape;371;p31"/>
            <p:cNvSpPr txBox="1"/>
            <p:nvPr/>
          </p:nvSpPr>
          <p:spPr>
            <a:xfrm>
              <a:off x="6077360" y="2586172"/>
              <a:ext cx="23331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650" lIns="121650" spcFirstLastPara="1" rIns="121650" wrap="square" tIns="1216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2400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Integración continua</a:t>
              </a:r>
              <a:endParaRPr b="1" sz="11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2" name="Google Shape;372;p31"/>
          <p:cNvGrpSpPr/>
          <p:nvPr/>
        </p:nvGrpSpPr>
        <p:grpSpPr>
          <a:xfrm>
            <a:off x="444706" y="3435705"/>
            <a:ext cx="3744415" cy="892778"/>
            <a:chOff x="692631" y="2571661"/>
            <a:chExt cx="2817044" cy="669600"/>
          </a:xfrm>
        </p:grpSpPr>
        <p:cxnSp>
          <p:nvCxnSpPr>
            <p:cNvPr id="373" name="Google Shape;373;p31"/>
            <p:cNvCxnSpPr/>
            <p:nvPr/>
          </p:nvCxnSpPr>
          <p:spPr>
            <a:xfrm flipH="1" rot="10800000">
              <a:off x="3059375" y="2771675"/>
              <a:ext cx="450300" cy="1452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74" name="Google Shape;374;p31"/>
            <p:cNvSpPr txBox="1"/>
            <p:nvPr/>
          </p:nvSpPr>
          <p:spPr>
            <a:xfrm>
              <a:off x="692631" y="2571661"/>
              <a:ext cx="26049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650" lIns="121650" spcFirstLastPara="1" rIns="121650" wrap="square" tIns="1216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s-MX" sz="2400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Despliegue continuo</a:t>
              </a:r>
              <a:endParaRPr b="1" sz="11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31"/>
          <p:cNvGrpSpPr/>
          <p:nvPr/>
        </p:nvGrpSpPr>
        <p:grpSpPr>
          <a:xfrm>
            <a:off x="4176935" y="4721156"/>
            <a:ext cx="2868281" cy="1517277"/>
            <a:chOff x="3348241" y="3540955"/>
            <a:chExt cx="2157900" cy="1137986"/>
          </a:xfrm>
        </p:grpSpPr>
        <p:cxnSp>
          <p:nvCxnSpPr>
            <p:cNvPr id="376" name="Google Shape;376;p31"/>
            <p:cNvCxnSpPr/>
            <p:nvPr/>
          </p:nvCxnSpPr>
          <p:spPr>
            <a:xfrm flipH="1" rot="10800000">
              <a:off x="4553706" y="3540955"/>
              <a:ext cx="9600" cy="647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77" name="Google Shape;377;p31"/>
            <p:cNvSpPr txBox="1"/>
            <p:nvPr/>
          </p:nvSpPr>
          <p:spPr>
            <a:xfrm>
              <a:off x="3348241" y="4009342"/>
              <a:ext cx="21579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650" lIns="121650" spcFirstLastPara="1" rIns="121650" wrap="square" tIns="1216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s-MX" sz="2400">
                  <a:solidFill>
                    <a:srgbClr val="3C78D8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r>
                <a:rPr b="1" lang="es-MX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Entrega continua</a:t>
              </a:r>
              <a:endParaRPr b="1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8" name="Google Shape;378;p31"/>
          <p:cNvSpPr/>
          <p:nvPr/>
        </p:nvSpPr>
        <p:spPr>
          <a:xfrm rot="1804706">
            <a:off x="4005030" y="1449921"/>
            <a:ext cx="3579517" cy="3585130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rgbClr val="FF99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1"/>
          <p:cNvSpPr/>
          <p:nvPr/>
        </p:nvSpPr>
        <p:spPr>
          <a:xfrm flipH="1" rot="-8996218">
            <a:off x="3665285" y="1310878"/>
            <a:ext cx="3953668" cy="3661669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rgbClr val="46D00A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1"/>
          <p:cNvSpPr/>
          <p:nvPr/>
        </p:nvSpPr>
        <p:spPr>
          <a:xfrm rot="-3786088">
            <a:off x="7112176" y="2477968"/>
            <a:ext cx="484072" cy="483144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"/>
          <p:cNvSpPr/>
          <p:nvPr/>
        </p:nvSpPr>
        <p:spPr>
          <a:xfrm flipH="1" rot="-1804626">
            <a:off x="3998784" y="1444622"/>
            <a:ext cx="3587443" cy="3593056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rgbClr val="FF00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1"/>
          <p:cNvSpPr/>
          <p:nvPr/>
        </p:nvSpPr>
        <p:spPr>
          <a:xfrm rot="8996148">
            <a:off x="3988648" y="1451526"/>
            <a:ext cx="3578656" cy="3584272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rgbClr val="46D00A"/>
          </a:solidFill>
          <a:ln cap="flat" cmpd="sng" w="9525">
            <a:solidFill>
              <a:srgbClr val="0E945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1"/>
          <p:cNvSpPr/>
          <p:nvPr/>
        </p:nvSpPr>
        <p:spPr>
          <a:xfrm flipH="1" rot="-8996148">
            <a:off x="3988749" y="1453559"/>
            <a:ext cx="3578656" cy="3584272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rgbClr val="FF00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1"/>
          <p:cNvSpPr/>
          <p:nvPr/>
        </p:nvSpPr>
        <p:spPr>
          <a:xfrm rot="9238537">
            <a:off x="3997965" y="2476967"/>
            <a:ext cx="483415" cy="484231"/>
          </a:xfrm>
          <a:prstGeom prst="rtTriangle">
            <a:avLst/>
          </a:prstGeom>
          <a:solidFill>
            <a:srgbClr val="46D00A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1"/>
          <p:cNvSpPr/>
          <p:nvPr/>
        </p:nvSpPr>
        <p:spPr>
          <a:xfrm rot="476313">
            <a:off x="6532198" y="4318846"/>
            <a:ext cx="482221" cy="483707"/>
          </a:xfrm>
          <a:prstGeom prst="rtTriangle">
            <a:avLst/>
          </a:prstGeom>
          <a:solidFill>
            <a:srgbClr val="46D00A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/>
          <p:nvPr/>
        </p:nvSpPr>
        <p:spPr>
          <a:xfrm rot="4860645">
            <a:off x="4582522" y="4319566"/>
            <a:ext cx="483843" cy="48240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1"/>
          <p:cNvSpPr/>
          <p:nvPr/>
        </p:nvSpPr>
        <p:spPr>
          <a:xfrm rot="-8093969">
            <a:off x="5551757" y="1369940"/>
            <a:ext cx="483662" cy="483662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92659" y="3911882"/>
            <a:ext cx="962308" cy="923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11666" y="5832810"/>
            <a:ext cx="954568" cy="91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47647" y="1580798"/>
            <a:ext cx="552196" cy="571688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1" name="Google Shape;391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274279" y="1521954"/>
            <a:ext cx="712356" cy="668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00759" y="4177787"/>
            <a:ext cx="1218968" cy="392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08643" y="5906067"/>
            <a:ext cx="1218968" cy="76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51853" y="3950402"/>
            <a:ext cx="1290714" cy="69125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5" name="Google Shape;395;p3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341194" y="4736271"/>
            <a:ext cx="617170" cy="54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28822" y="4753609"/>
            <a:ext cx="712357" cy="515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33959" y="5827580"/>
            <a:ext cx="962308" cy="923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392716" y="884469"/>
            <a:ext cx="651399" cy="434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" name="Google Shape;399;p31"/>
          <p:cNvGrpSpPr/>
          <p:nvPr/>
        </p:nvGrpSpPr>
        <p:grpSpPr>
          <a:xfrm>
            <a:off x="1804584" y="1174889"/>
            <a:ext cx="962336" cy="670615"/>
            <a:chOff x="7958975" y="3519835"/>
            <a:chExt cx="1008949" cy="627036"/>
          </a:xfrm>
        </p:grpSpPr>
        <p:pic>
          <p:nvPicPr>
            <p:cNvPr id="400" name="Google Shape;400;p31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7996024" y="3519835"/>
              <a:ext cx="971900" cy="6270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31"/>
            <p:cNvSpPr/>
            <p:nvPr/>
          </p:nvSpPr>
          <p:spPr>
            <a:xfrm>
              <a:off x="7958975" y="3586750"/>
              <a:ext cx="394800" cy="237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550" lIns="121550" spcFirstLastPara="1" rIns="121550" wrap="square" tIns="121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2" name="Google Shape;402;p3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439293" y="1877166"/>
            <a:ext cx="1111662" cy="51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537545" y="2641500"/>
            <a:ext cx="1536677" cy="26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446659" y="2413393"/>
            <a:ext cx="552196" cy="518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59223" y="3950380"/>
            <a:ext cx="962308" cy="923062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1"/>
          <p:cNvSpPr/>
          <p:nvPr/>
        </p:nvSpPr>
        <p:spPr>
          <a:xfrm>
            <a:off x="9700612" y="5581745"/>
            <a:ext cx="439800" cy="31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550" lIns="121550" spcFirstLastPara="1" rIns="121550" wrap="square" tIns="121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1"/>
          <p:cNvSpPr/>
          <p:nvPr/>
        </p:nvSpPr>
        <p:spPr>
          <a:xfrm>
            <a:off x="9700612" y="5970103"/>
            <a:ext cx="439800" cy="31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550" lIns="121550" spcFirstLastPara="1" rIns="121550" wrap="square" tIns="121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408" name="Google Shape;408;p31"/>
          <p:cNvSpPr/>
          <p:nvPr/>
        </p:nvSpPr>
        <p:spPr>
          <a:xfrm>
            <a:off x="9700612" y="6358461"/>
            <a:ext cx="439800" cy="31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D00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550" lIns="121550" spcFirstLastPara="1" rIns="121550" wrap="square" tIns="121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1"/>
          <p:cNvSpPr txBox="1"/>
          <p:nvPr/>
        </p:nvSpPr>
        <p:spPr>
          <a:xfrm>
            <a:off x="10165004" y="5480250"/>
            <a:ext cx="16233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550" lIns="121550" spcFirstLastPara="1" rIns="121550" wrap="square" tIns="121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900">
                <a:solidFill>
                  <a:srgbClr val="FF0000"/>
                </a:solidFill>
              </a:rPr>
              <a:t>NUEVO</a:t>
            </a:r>
            <a:endParaRPr b="1" sz="1900">
              <a:solidFill>
                <a:srgbClr val="FF0000"/>
              </a:solidFill>
            </a:endParaRPr>
          </a:p>
        </p:txBody>
      </p:sp>
      <p:sp>
        <p:nvSpPr>
          <p:cNvPr id="410" name="Google Shape;410;p31"/>
          <p:cNvSpPr txBox="1"/>
          <p:nvPr/>
        </p:nvSpPr>
        <p:spPr>
          <a:xfrm>
            <a:off x="10164991" y="5886264"/>
            <a:ext cx="13758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550" lIns="121550" spcFirstLastPara="1" rIns="121550" wrap="square" tIns="121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900">
                <a:solidFill>
                  <a:srgbClr val="FF9900"/>
                </a:solidFill>
              </a:rPr>
              <a:t>PARCIAL</a:t>
            </a:r>
            <a:endParaRPr sz="1900">
              <a:solidFill>
                <a:srgbClr val="FF9900"/>
              </a:solidFill>
            </a:endParaRPr>
          </a:p>
        </p:txBody>
      </p:sp>
      <p:sp>
        <p:nvSpPr>
          <p:cNvPr id="411" name="Google Shape;411;p31"/>
          <p:cNvSpPr txBox="1"/>
          <p:nvPr/>
        </p:nvSpPr>
        <p:spPr>
          <a:xfrm>
            <a:off x="10175643" y="6256888"/>
            <a:ext cx="17127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550" lIns="121550" spcFirstLastPara="1" rIns="121550" wrap="square" tIns="121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900">
                <a:solidFill>
                  <a:srgbClr val="46D00A"/>
                </a:solidFill>
              </a:rPr>
              <a:t>EXISTENTE</a:t>
            </a:r>
            <a:endParaRPr b="1" sz="1900">
              <a:solidFill>
                <a:srgbClr val="46D00A"/>
              </a:solidFill>
            </a:endParaRPr>
          </a:p>
        </p:txBody>
      </p:sp>
      <p:pic>
        <p:nvPicPr>
          <p:cNvPr id="412" name="Google Shape;412;p3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0161072" y="1521961"/>
            <a:ext cx="682874" cy="68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2"/>
          <p:cNvSpPr txBox="1"/>
          <p:nvPr>
            <p:ph type="title"/>
          </p:nvPr>
        </p:nvSpPr>
        <p:spPr>
          <a:xfrm>
            <a:off x="1297518" y="142876"/>
            <a:ext cx="90234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588" y="842550"/>
            <a:ext cx="9623280" cy="58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2"/>
          <p:cNvSpPr/>
          <p:nvPr/>
        </p:nvSpPr>
        <p:spPr>
          <a:xfrm>
            <a:off x="3666407" y="3293424"/>
            <a:ext cx="1361700" cy="64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2"/>
          <p:cNvSpPr/>
          <p:nvPr/>
        </p:nvSpPr>
        <p:spPr>
          <a:xfrm>
            <a:off x="7355674" y="3293425"/>
            <a:ext cx="1530000" cy="7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/>
        </p:nvSpPr>
        <p:spPr>
          <a:xfrm>
            <a:off x="524975" y="898798"/>
            <a:ext cx="110157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550" lIns="121550" spcFirstLastPara="1" rIns="121550" wrap="square" tIns="121550">
            <a:noAutofit/>
          </a:bodyPr>
          <a:lstStyle/>
          <a:p>
            <a:pPr indent="0" lvl="0" marL="1143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4A86E8"/>
                </a:solidFill>
              </a:rPr>
              <a:t>Proponer el nuevo</a:t>
            </a:r>
            <a:r>
              <a:rPr lang="es-MX" sz="1600">
                <a:solidFill>
                  <a:srgbClr val="4A86E8"/>
                </a:solidFill>
              </a:rPr>
              <a:t> proceso que favorezca la automatización y colaboración para mejorar la construcción, pruebas, promoción entre ambientes y entrega de software de manera rápida, confiable y eficiente, reduciendo con ello tiempos y actividades en los procesos de integración asegurando la calidad de la aplicación. </a:t>
            </a:r>
            <a:r>
              <a:rPr lang="es-MX" sz="1500">
                <a:solidFill>
                  <a:srgbClr val="4A86E8"/>
                </a:solidFill>
              </a:rPr>
              <a:t> Estableciendo este nuevo proceso como un estandar en el segundo semestre del </a:t>
            </a:r>
            <a:r>
              <a:rPr b="1" lang="es-MX" sz="1500">
                <a:solidFill>
                  <a:srgbClr val="4A86E8"/>
                </a:solidFill>
              </a:rPr>
              <a:t>2020</a:t>
            </a:r>
            <a:r>
              <a:rPr lang="es-MX" sz="1500">
                <a:solidFill>
                  <a:srgbClr val="4A86E8"/>
                </a:solidFill>
              </a:rPr>
              <a:t> en todos los nuevos desarrollos de GNP</a:t>
            </a:r>
            <a:endParaRPr sz="1500">
              <a:solidFill>
                <a:srgbClr val="707070"/>
              </a:solidFill>
              <a:highlight>
                <a:srgbClr val="FFFFFF"/>
              </a:highlight>
            </a:endParaRPr>
          </a:p>
          <a:p>
            <a:pPr indent="0" lvl="0" marL="114300" marR="114300" rtl="0" algn="just">
              <a:lnSpc>
                <a:spcPct val="12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300">
              <a:solidFill>
                <a:srgbClr val="4A86E8"/>
              </a:solidFill>
            </a:endParaRPr>
          </a:p>
        </p:txBody>
      </p:sp>
      <p:sp>
        <p:nvSpPr>
          <p:cNvPr id="76" name="Google Shape;76;p18"/>
          <p:cNvSpPr txBox="1"/>
          <p:nvPr>
            <p:ph type="title"/>
          </p:nvPr>
        </p:nvSpPr>
        <p:spPr>
          <a:xfrm>
            <a:off x="1723149" y="114125"/>
            <a:ext cx="82362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Objetivo</a:t>
            </a:r>
            <a:endParaRPr/>
          </a:p>
        </p:txBody>
      </p:sp>
      <p:sp>
        <p:nvSpPr>
          <p:cNvPr id="77" name="Google Shape;77;p18"/>
          <p:cNvSpPr txBox="1"/>
          <p:nvPr/>
        </p:nvSpPr>
        <p:spPr>
          <a:xfrm>
            <a:off x="4651948" y="4093675"/>
            <a:ext cx="2494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Pruebas Continuas</a:t>
            </a:r>
            <a:endParaRPr b="1" sz="2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709" y="4786242"/>
            <a:ext cx="447686" cy="37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7637" y="4324795"/>
            <a:ext cx="905286" cy="378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3794" y="3526383"/>
            <a:ext cx="631573" cy="214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8075" y="4684573"/>
            <a:ext cx="1131777" cy="40097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/>
          <p:nvPr/>
        </p:nvSpPr>
        <p:spPr>
          <a:xfrm>
            <a:off x="4011116" y="2932282"/>
            <a:ext cx="3534600" cy="28779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8"/>
          <p:cNvCxnSpPr/>
          <p:nvPr/>
        </p:nvCxnSpPr>
        <p:spPr>
          <a:xfrm flipH="1">
            <a:off x="6827179" y="3148834"/>
            <a:ext cx="870300" cy="377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84" name="Google Shape;84;p18"/>
          <p:cNvSpPr txBox="1"/>
          <p:nvPr/>
        </p:nvSpPr>
        <p:spPr>
          <a:xfrm>
            <a:off x="7608756" y="2684517"/>
            <a:ext cx="1962872" cy="3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121650" lIns="121650" spcFirstLastPara="1" rIns="121650" wrap="square" tIns="1216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Construcción</a:t>
            </a:r>
            <a:endParaRPr b="1" sz="24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8"/>
          <p:cNvCxnSpPr/>
          <p:nvPr/>
        </p:nvCxnSpPr>
        <p:spPr>
          <a:xfrm>
            <a:off x="4181358" y="3024810"/>
            <a:ext cx="866100" cy="45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86" name="Google Shape;86;p18"/>
          <p:cNvSpPr txBox="1"/>
          <p:nvPr/>
        </p:nvSpPr>
        <p:spPr>
          <a:xfrm>
            <a:off x="2657080" y="2647875"/>
            <a:ext cx="1634852" cy="607126"/>
          </a:xfrm>
          <a:prstGeom prst="rect">
            <a:avLst/>
          </a:prstGeom>
          <a:noFill/>
          <a:ln>
            <a:noFill/>
          </a:ln>
        </p:spPr>
        <p:txBody>
          <a:bodyPr anchorCtr="0" anchor="t" bIns="121650" lIns="121650" spcFirstLastPara="1" rIns="121650" wrap="square" tIns="1216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Release</a:t>
            </a:r>
            <a:endParaRPr b="1"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7289811" y="4657375"/>
            <a:ext cx="4334242" cy="267930"/>
            <a:chOff x="5625451" y="2586180"/>
            <a:chExt cx="3964004" cy="295500"/>
          </a:xfrm>
        </p:grpSpPr>
        <p:cxnSp>
          <p:nvCxnSpPr>
            <p:cNvPr id="88" name="Google Shape;88;p18"/>
            <p:cNvCxnSpPr/>
            <p:nvPr/>
          </p:nvCxnSpPr>
          <p:spPr>
            <a:xfrm rot="10800000">
              <a:off x="5625451" y="2771614"/>
              <a:ext cx="545100" cy="744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89" name="Google Shape;89;p18"/>
            <p:cNvSpPr txBox="1"/>
            <p:nvPr/>
          </p:nvSpPr>
          <p:spPr>
            <a:xfrm>
              <a:off x="6077355" y="2586180"/>
              <a:ext cx="35121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650" lIns="121650" spcFirstLastPara="1" rIns="121650" wrap="square" tIns="1216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2400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Integración continua</a:t>
              </a:r>
              <a:endParaRPr b="1" sz="11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90" name="Google Shape;90;p18"/>
          <p:cNvCxnSpPr>
            <a:stCxn id="91" idx="3"/>
          </p:cNvCxnSpPr>
          <p:nvPr/>
        </p:nvCxnSpPr>
        <p:spPr>
          <a:xfrm>
            <a:off x="3739774" y="4495272"/>
            <a:ext cx="815400" cy="29700"/>
          </a:xfrm>
          <a:prstGeom prst="straightConnector1">
            <a:avLst/>
          </a:prstGeom>
          <a:noFill/>
          <a:ln cap="flat" cmpd="sng" w="19050">
            <a:solidFill>
              <a:srgbClr val="0E9453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91" name="Google Shape;91;p18"/>
          <p:cNvSpPr txBox="1"/>
          <p:nvPr/>
        </p:nvSpPr>
        <p:spPr>
          <a:xfrm>
            <a:off x="891577" y="4191709"/>
            <a:ext cx="2848198" cy="607126"/>
          </a:xfrm>
          <a:prstGeom prst="rect">
            <a:avLst/>
          </a:prstGeom>
          <a:noFill/>
          <a:ln>
            <a:noFill/>
          </a:ln>
        </p:spPr>
        <p:txBody>
          <a:bodyPr anchorCtr="0" anchor="t" bIns="121650" lIns="121650" spcFirstLastPara="1" rIns="121650" wrap="square" tIns="1216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-MX" sz="2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Despliegue continuo</a:t>
            </a:r>
            <a:endParaRPr b="1" sz="11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2" name="Google Shape;92;p18"/>
          <p:cNvGrpSpPr/>
          <p:nvPr/>
        </p:nvGrpSpPr>
        <p:grpSpPr>
          <a:xfrm>
            <a:off x="4287702" y="5370669"/>
            <a:ext cx="2848198" cy="902853"/>
            <a:chOff x="3158550" y="3540955"/>
            <a:chExt cx="2604900" cy="995757"/>
          </a:xfrm>
        </p:grpSpPr>
        <p:cxnSp>
          <p:nvCxnSpPr>
            <p:cNvPr id="93" name="Google Shape;93;p18"/>
            <p:cNvCxnSpPr/>
            <p:nvPr/>
          </p:nvCxnSpPr>
          <p:spPr>
            <a:xfrm flipH="1" rot="10800000">
              <a:off x="4553706" y="3540955"/>
              <a:ext cx="9600" cy="647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94" name="Google Shape;94;p18"/>
            <p:cNvSpPr txBox="1"/>
            <p:nvPr/>
          </p:nvSpPr>
          <p:spPr>
            <a:xfrm>
              <a:off x="3158550" y="3867113"/>
              <a:ext cx="26049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650" lIns="121650" spcFirstLastPara="1" rIns="121650" wrap="square" tIns="1216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s-MX" sz="2400">
                  <a:solidFill>
                    <a:srgbClr val="3C78D8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r>
                <a:rPr b="1" lang="es-MX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Entrega continua</a:t>
              </a:r>
              <a:endParaRPr b="1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" name="Google Shape;95;p18"/>
          <p:cNvSpPr/>
          <p:nvPr/>
        </p:nvSpPr>
        <p:spPr>
          <a:xfrm rot="1535130">
            <a:off x="4413530" y="3077796"/>
            <a:ext cx="2825238" cy="2574641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rgbClr val="FF99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 flipH="1" rot="-9265961">
            <a:off x="4140329" y="2981517"/>
            <a:ext cx="3120459" cy="2629720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rgbClr val="46D00A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 rot="-3509826">
            <a:off x="6936396" y="3817309"/>
            <a:ext cx="344470" cy="383958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 flipH="1" rot="-1534769">
            <a:off x="4408309" y="3073903"/>
            <a:ext cx="2831415" cy="2580466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rgbClr val="FF00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 rot="9265700">
            <a:off x="4399842" y="3078969"/>
            <a:ext cx="2824578" cy="2573881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rgbClr val="46D00A"/>
          </a:solidFill>
          <a:ln cap="flat" cmpd="sng" w="9525">
            <a:solidFill>
              <a:srgbClr val="0E945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 flipH="1" rot="-9265700">
            <a:off x="4400013" y="3080352"/>
            <a:ext cx="2824578" cy="2573881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rgbClr val="FF00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 rot="9480484">
            <a:off x="4354096" y="3837485"/>
            <a:ext cx="385339" cy="343440"/>
          </a:xfrm>
          <a:prstGeom prst="rtTriangle">
            <a:avLst/>
          </a:prstGeom>
          <a:solidFill>
            <a:srgbClr val="46D00A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 rot="394518">
            <a:off x="6433147" y="5096258"/>
            <a:ext cx="395602" cy="330393"/>
          </a:xfrm>
          <a:prstGeom prst="rtTriangle">
            <a:avLst/>
          </a:prstGeom>
          <a:solidFill>
            <a:srgbClr val="46D00A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 rot="4750754">
            <a:off x="4862402" y="5063857"/>
            <a:ext cx="330782" cy="395183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 rot="-8418179">
            <a:off x="5642546" y="3073523"/>
            <a:ext cx="364944" cy="364944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121650" lIns="121650" spcFirstLastPara="1" rIns="121650" wrap="square" tIns="12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45295" y="5201240"/>
            <a:ext cx="791603" cy="6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92663" y="6126507"/>
            <a:ext cx="785235" cy="620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90529" y="3235058"/>
            <a:ext cx="454241" cy="388759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88262" y="3195043"/>
            <a:ext cx="585990" cy="45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874566" y="5382060"/>
            <a:ext cx="1002732" cy="26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31513" y="6198523"/>
            <a:ext cx="1002733" cy="52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95385" y="4846433"/>
            <a:ext cx="1061752" cy="47006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2" name="Google Shape;112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162442" y="5380840"/>
            <a:ext cx="507689" cy="373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76440" y="5392630"/>
            <a:ext cx="585991" cy="350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42054" y="6152258"/>
            <a:ext cx="791603" cy="6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27433" y="2456741"/>
            <a:ext cx="535848" cy="2953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18"/>
          <p:cNvGrpSpPr/>
          <p:nvPr/>
        </p:nvGrpSpPr>
        <p:grpSpPr>
          <a:xfrm>
            <a:off x="2238803" y="2882901"/>
            <a:ext cx="791621" cy="456043"/>
            <a:chOff x="7958975" y="3519835"/>
            <a:chExt cx="1008949" cy="627036"/>
          </a:xfrm>
        </p:grpSpPr>
        <p:pic>
          <p:nvPicPr>
            <p:cNvPr id="117" name="Google Shape;117;p18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7996024" y="3519835"/>
              <a:ext cx="971900" cy="6270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8"/>
            <p:cNvSpPr/>
            <p:nvPr/>
          </p:nvSpPr>
          <p:spPr>
            <a:xfrm>
              <a:off x="7958975" y="3586750"/>
              <a:ext cx="394800" cy="237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550" lIns="121550" spcFirstLastPara="1" rIns="121550" wrap="square" tIns="121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9" name="Google Shape;119;p1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065748" y="3436594"/>
            <a:ext cx="914462" cy="350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791787" y="3803955"/>
            <a:ext cx="1264083" cy="180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362239" y="3801239"/>
            <a:ext cx="454241" cy="35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3099" y="4846419"/>
            <a:ext cx="791603" cy="6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9417745" y="3195048"/>
            <a:ext cx="561737" cy="464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662200" y="914400"/>
            <a:ext cx="10662900" cy="49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4A86E8"/>
                </a:solidFill>
              </a:rPr>
              <a:t>Como preparación se trabajó en:</a:t>
            </a:r>
            <a:endParaRPr sz="1600">
              <a:solidFill>
                <a:srgbClr val="4A86E8"/>
              </a:solidFill>
            </a:endParaRPr>
          </a:p>
          <a:p>
            <a:pPr indent="0" lvl="0" marL="0" marR="114300" rtl="0" algn="just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Documentación y consolidación de lineamientos de Arquitectura, Infraestructura y Desarrollo en un solo sitio</a:t>
            </a:r>
            <a:endParaRPr sz="1600">
              <a:solidFill>
                <a:srgbClr val="4A86E8"/>
              </a:solidFill>
            </a:endParaRPr>
          </a:p>
          <a:p>
            <a:pPr indent="0" lvl="0" marL="457200" marR="114300" rtl="0" algn="just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-MX" sz="1100" u="sng">
                <a:solidFill>
                  <a:schemeClr val="hlink"/>
                </a:solidFill>
                <a:hlinkClick r:id="rId3"/>
              </a:rPr>
              <a:t>https://sites.google.com/a/gnp.com.mx/direccion-de-operaciones-y-soporte-tecnico-de-sistemas/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Creación de Fase 5 de Sonar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Creación de Pipelines de Integración en Gitlab para aplicaciones móviles desarrolladas en flutter y para microservicios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Automatización del proceso de promoción entre ambientes utilizando CD Director (QA, UAT y Prod)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Integración de las herramientas CD Director, Silk Test y Blazemeter para ejecutar pruebas automatizadas como parte de un mismo proceso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Implantación del software Jira y su integración con las distintas herramientas de automatización de GNP para reportar Issues automáticamente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Diseño e implantación del proceso Flujo de Defectos de Testing</a:t>
            </a:r>
            <a:endParaRPr sz="1600">
              <a:solidFill>
                <a:srgbClr val="4A86E8"/>
              </a:solidFill>
            </a:endParaRPr>
          </a:p>
          <a:p>
            <a:pPr indent="0" lvl="0" marL="457200" marR="114300" rtl="0" algn="just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-MX" sz="1100" u="sng">
                <a:solidFill>
                  <a:schemeClr val="hlink"/>
                </a:solidFill>
                <a:hlinkClick r:id="rId4"/>
              </a:rPr>
              <a:t>https://docs.google.com/document/d/1Dl7pPkIN-KfkiSifN38SWNOm8GPxv8EWPOsGb6wkSSo/edit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Implantación de Amazon Workspaces para generar estaciones de trabajo para los desarrolladores</a:t>
            </a:r>
            <a:endParaRPr sz="1600">
              <a:solidFill>
                <a:srgbClr val="4A86E8"/>
              </a:solidFill>
            </a:endParaRPr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1875549" y="114125"/>
            <a:ext cx="82362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Antecedentes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297518" y="142876"/>
            <a:ext cx="90234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Proceso Actual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2652553" y="5335464"/>
            <a:ext cx="34722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Font typeface="Tahoma"/>
              <a:buChar char="●"/>
            </a:pPr>
            <a:r>
              <a:rPr lang="es-MX" sz="1100" u="sng">
                <a:solidFill>
                  <a:srgbClr val="0097A7"/>
                </a:solid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Proceso y Política Gestionar Versiones.</a:t>
            </a:r>
            <a:r>
              <a:rPr lang="es-MX" sz="1100">
                <a:solidFill>
                  <a:srgbClr val="4A86E8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100">
              <a:solidFill>
                <a:srgbClr val="4A86E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100"/>
              <a:buFont typeface="Tahoma"/>
              <a:buChar char="●"/>
            </a:pPr>
            <a:r>
              <a:rPr lang="es-MX" sz="1100">
                <a:solidFill>
                  <a:srgbClr val="4A86E8"/>
                </a:solidFill>
                <a:latin typeface="Tahoma"/>
                <a:ea typeface="Tahoma"/>
                <a:cs typeface="Tahoma"/>
                <a:sym typeface="Tahoma"/>
              </a:rPr>
              <a:t>Compilación y Publicación de Binarios</a:t>
            </a:r>
            <a:endParaRPr sz="1100">
              <a:solidFill>
                <a:srgbClr val="4A86E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A86E8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6571013" y="3985990"/>
            <a:ext cx="2597400" cy="26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0825" lvl="0" marL="179999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100"/>
              <a:buFont typeface="Tahoma"/>
              <a:buChar char="●"/>
            </a:pPr>
            <a:r>
              <a:rPr lang="es-MX" sz="1100" u="sng">
                <a:solidFill>
                  <a:srgbClr val="0097A7"/>
                </a:solid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Proceso y Políticas de Seguridad Aplicativa</a:t>
            </a:r>
            <a:endParaRPr sz="1100">
              <a:solidFill>
                <a:srgbClr val="3D85C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9901" y="3237621"/>
            <a:ext cx="1155060" cy="1122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0374" y="2849524"/>
            <a:ext cx="1235331" cy="119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0372" y="3024377"/>
            <a:ext cx="884644" cy="84108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2135600" y="3268087"/>
            <a:ext cx="584700" cy="35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685600" y="4324448"/>
            <a:ext cx="1894200" cy="2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Tahoma"/>
              <a:buChar char="●"/>
            </a:pPr>
            <a:r>
              <a:rPr lang="es-MX" sz="1100">
                <a:solidFill>
                  <a:srgbClr val="3C78D8"/>
                </a:solidFill>
                <a:latin typeface="Tahoma"/>
                <a:ea typeface="Tahoma"/>
                <a:cs typeface="Tahoma"/>
                <a:sym typeface="Tahoma"/>
              </a:rPr>
              <a:t>Revisión de diseño de capas y componentes</a:t>
            </a:r>
            <a:endParaRPr sz="1100">
              <a:solidFill>
                <a:srgbClr val="3C78D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100"/>
              <a:buFont typeface="Tahoma"/>
              <a:buChar char="●"/>
            </a:pPr>
            <a:r>
              <a:rPr lang="es-MX" sz="1100" u="sng">
                <a:solidFill>
                  <a:srgbClr val="0097A7"/>
                </a:solidFill>
                <a:latin typeface="Tahoma"/>
                <a:ea typeface="Tahoma"/>
                <a:cs typeface="Tahoma"/>
                <a:sym typeface="Tahom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Arquitectura de Referencia</a:t>
            </a:r>
            <a:endParaRPr sz="1100">
              <a:solidFill>
                <a:srgbClr val="3D85C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D85C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66888" y="1837702"/>
            <a:ext cx="584813" cy="53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360210" y="2041057"/>
            <a:ext cx="2101666" cy="36764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9246921" y="4005776"/>
            <a:ext cx="21879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100"/>
              <a:buFont typeface="Tahoma"/>
              <a:buChar char="●"/>
            </a:pPr>
            <a:r>
              <a:rPr lang="es-MX" sz="1100" u="sng">
                <a:solidFill>
                  <a:srgbClr val="0097A7"/>
                </a:solidFill>
                <a:latin typeface="Tahoma"/>
                <a:ea typeface="Tahoma"/>
                <a:cs typeface="Tahoma"/>
                <a:sym typeface="Tahoma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Proceso Cambios y Liberaciones</a:t>
            </a:r>
            <a:endParaRPr sz="1100">
              <a:solidFill>
                <a:srgbClr val="3D85C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D85C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20"/>
          <p:cNvSpPr/>
          <p:nvPr/>
        </p:nvSpPr>
        <p:spPr>
          <a:xfrm rot="-5400000">
            <a:off x="10247870" y="2584713"/>
            <a:ext cx="357900" cy="34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64258" y="4721402"/>
            <a:ext cx="1155060" cy="740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711101" y="4865199"/>
            <a:ext cx="1378333" cy="452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31668" y="2913546"/>
            <a:ext cx="1893840" cy="101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9629697" y="3163003"/>
            <a:ext cx="1637848" cy="740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018715" y="1900974"/>
            <a:ext cx="675010" cy="4975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/>
          <p:nvPr/>
        </p:nvSpPr>
        <p:spPr>
          <a:xfrm rot="5400000">
            <a:off x="3152352" y="4495270"/>
            <a:ext cx="357900" cy="34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4104787" y="3166219"/>
            <a:ext cx="584700" cy="35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5990620" y="3146032"/>
            <a:ext cx="584700" cy="35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8746343" y="3170340"/>
            <a:ext cx="584700" cy="35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 rot="-5400000">
            <a:off x="7562932" y="2584713"/>
            <a:ext cx="357900" cy="34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243443" y="1787385"/>
            <a:ext cx="796194" cy="65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0036446" y="5048540"/>
            <a:ext cx="833129" cy="987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809922" y="2952334"/>
            <a:ext cx="1179501" cy="35789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/>
          <p:nvPr/>
        </p:nvSpPr>
        <p:spPr>
          <a:xfrm rot="5400000">
            <a:off x="10318703" y="4646054"/>
            <a:ext cx="357900" cy="34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9168428" y="1412625"/>
            <a:ext cx="24438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Font typeface="Tahoma"/>
              <a:buChar char="●"/>
            </a:pPr>
            <a:r>
              <a:rPr lang="es-MX" sz="1100" u="sng">
                <a:solidFill>
                  <a:srgbClr val="0097A7"/>
                </a:solidFill>
                <a:latin typeface="Tahoma"/>
                <a:ea typeface="Tahoma"/>
                <a:cs typeface="Tahoma"/>
                <a:sym typeface="Tahoma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Proceso y Política Probar Desempeño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1297518" y="142876"/>
            <a:ext cx="90234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Nuevo Proceso</a:t>
            </a:r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576" y="2770046"/>
            <a:ext cx="1155060" cy="1122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811" y="2788811"/>
            <a:ext cx="1235331" cy="119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672" y="2540465"/>
            <a:ext cx="884644" cy="84108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/>
          <p:nvPr/>
        </p:nvSpPr>
        <p:spPr>
          <a:xfrm>
            <a:off x="1616075" y="3257712"/>
            <a:ext cx="584700" cy="35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37247" y="2859603"/>
            <a:ext cx="404957" cy="3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5925" y="2367269"/>
            <a:ext cx="1554525" cy="271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5295" y="3986477"/>
            <a:ext cx="1155060" cy="740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67188" y="4003124"/>
            <a:ext cx="1378333" cy="452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47674" y="3228050"/>
            <a:ext cx="1378325" cy="73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009480" y="2791597"/>
            <a:ext cx="796194" cy="65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47188" y="2513338"/>
            <a:ext cx="1295400" cy="647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1"/>
          <p:cNvSpPr/>
          <p:nvPr/>
        </p:nvSpPr>
        <p:spPr>
          <a:xfrm>
            <a:off x="3682952" y="3366372"/>
            <a:ext cx="584700" cy="35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5671329" y="3422456"/>
            <a:ext cx="584700" cy="35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13">
            <a:alphaModFix/>
          </a:blip>
          <a:srcRect b="0" l="0" r="33510" t="0"/>
          <a:stretch/>
        </p:blipFill>
        <p:spPr>
          <a:xfrm>
            <a:off x="10465150" y="2839775"/>
            <a:ext cx="1657066" cy="119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014350" y="4226601"/>
            <a:ext cx="584700" cy="62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645649" y="3611400"/>
            <a:ext cx="1057638" cy="7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94399" y="3491474"/>
            <a:ext cx="680400" cy="80666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/>
          <p:nvPr/>
        </p:nvSpPr>
        <p:spPr>
          <a:xfrm>
            <a:off x="8144442" y="3438681"/>
            <a:ext cx="584700" cy="35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9893554" y="3366381"/>
            <a:ext cx="584700" cy="35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18" y="142876"/>
            <a:ext cx="90234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Proceso de Pruebas Continuas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300" y="1306550"/>
            <a:ext cx="9023399" cy="5254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18" y="142876"/>
            <a:ext cx="90234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Proceso de Pruebas Continuas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88" y="886225"/>
            <a:ext cx="11751224" cy="55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3231"/>
            <a:ext cx="12191999" cy="2045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0" y="3175400"/>
            <a:ext cx="7896149" cy="36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>
            <p:ph type="title"/>
          </p:nvPr>
        </p:nvSpPr>
        <p:spPr>
          <a:xfrm>
            <a:off x="1068918" y="142876"/>
            <a:ext cx="90234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Sitio consolidado de lineamientos generales</a:t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1425000" y="730350"/>
            <a:ext cx="104133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14300" rtl="0" algn="just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s-MX" sz="2200">
                <a:solidFill>
                  <a:srgbClr val="4A86E8"/>
                </a:solidFill>
              </a:rPr>
              <a:t> </a:t>
            </a:r>
            <a:r>
              <a:rPr lang="es-MX" sz="1700" u="sng">
                <a:solidFill>
                  <a:schemeClr val="hlink"/>
                </a:solidFill>
                <a:hlinkClick r:id="rId5"/>
              </a:rPr>
              <a:t>https://sites.google.com/a/gnp.com.mx/direccion-de-operaciones-y-soporte-tecnico-de-sistemas/</a:t>
            </a:r>
            <a:r>
              <a:rPr lang="es-MX" sz="2200">
                <a:solidFill>
                  <a:srgbClr val="4A86E8"/>
                </a:solidFill>
              </a:rPr>
              <a:t> 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18" y="142876"/>
            <a:ext cx="90234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Consideraciones para Integración y desarrollo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433600" y="914400"/>
            <a:ext cx="11413200" cy="57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4A86E8"/>
                </a:solidFill>
              </a:rPr>
              <a:t>Nuevos desarrollos 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Apego a lineamientos de desarrollo ( </a:t>
            </a:r>
            <a:r>
              <a:rPr lang="es-MX" sz="1100" u="sng">
                <a:solidFill>
                  <a:schemeClr val="hlink"/>
                </a:solidFill>
                <a:hlinkClick r:id="rId3"/>
              </a:rPr>
              <a:t>https://sites.google.com/a/gnp.com.mx/direccion-de-operaciones-y-soporte-tecnico-de-sistemas/</a:t>
            </a:r>
            <a:r>
              <a:rPr lang="es-MX" sz="1600">
                <a:solidFill>
                  <a:srgbClr val="4A86E8"/>
                </a:solidFill>
              </a:rPr>
              <a:t>  )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Cumplir con la fase 5 de Sonar. </a:t>
            </a:r>
            <a:r>
              <a:rPr lang="es-MX" sz="1600">
                <a:solidFill>
                  <a:srgbClr val="4A86E8"/>
                </a:solidFill>
              </a:rPr>
              <a:t>(Plan objetivo)</a:t>
            </a:r>
            <a:endParaRPr sz="1600">
              <a:solidFill>
                <a:srgbClr val="4A86E8"/>
              </a:solidFill>
            </a:endParaRPr>
          </a:p>
          <a:p>
            <a:pPr indent="-330200" lvl="1" marL="9144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○"/>
            </a:pPr>
            <a:r>
              <a:rPr lang="es-MX" sz="1600">
                <a:solidFill>
                  <a:srgbClr val="4A86E8"/>
                </a:solidFill>
              </a:rPr>
              <a:t>80</a:t>
            </a:r>
            <a:r>
              <a:rPr lang="es-MX" sz="1600">
                <a:solidFill>
                  <a:srgbClr val="4A86E8"/>
                </a:solidFill>
              </a:rPr>
              <a:t> </a:t>
            </a:r>
            <a:r>
              <a:rPr lang="es-MX" sz="1600">
                <a:solidFill>
                  <a:srgbClr val="4A86E8"/>
                </a:solidFill>
              </a:rPr>
              <a:t>% cobertura en pruebas unitarias  (Se recomienda iniciar los desarrollos considerando pruebas unitarias)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Calificación aprobatoria en el Appscreener 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Crear un Req de solicitud para generar el pipeline automatizado de única vez por paquete de liberación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Pruebas de Performance (conforme se avance en la implantación)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Inicio de vigencia 1 de julio para aplicaciones Nube y on premise basadas en microservicios</a:t>
            </a:r>
            <a:endParaRPr sz="1600">
              <a:solidFill>
                <a:srgbClr val="4A86E8"/>
              </a:solidFill>
            </a:endParaRPr>
          </a:p>
          <a:p>
            <a:pPr indent="0" lvl="0" marL="457200" marR="114300" rtl="0" algn="just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A86E8"/>
              </a:solidFill>
            </a:endParaRPr>
          </a:p>
          <a:p>
            <a:pPr indent="0" lvl="0" marL="0" marR="114300" rtl="0" algn="just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4A86E8"/>
                </a:solidFill>
              </a:rPr>
              <a:t>Desarrollos existentes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Apego a lineamientos de desarrollo </a:t>
            </a:r>
            <a:r>
              <a:rPr lang="es-MX" sz="1600">
                <a:solidFill>
                  <a:srgbClr val="4A86E8"/>
                </a:solidFill>
              </a:rPr>
              <a:t> ( </a:t>
            </a:r>
            <a:r>
              <a:rPr lang="es-MX" sz="1100" u="sng">
                <a:solidFill>
                  <a:schemeClr val="hlink"/>
                </a:solidFill>
                <a:hlinkClick r:id="rId4"/>
              </a:rPr>
              <a:t>https://sites.google.com/a/gnp.com.mx/direccion-de-operaciones-y-soporte-tecnico-de-sistemas/</a:t>
            </a:r>
            <a:r>
              <a:rPr lang="es-MX" sz="1600">
                <a:solidFill>
                  <a:srgbClr val="4A86E8"/>
                </a:solidFill>
              </a:rPr>
              <a:t>  )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Cumplir con la Fase 4 de Sonar* 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Calificación aprobatoria (4) en el Appscreener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Pruebas de Performance (conforme se avance en la implantación)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Contar con una cobertura de pruebas unitarias mayor a la ejecución anterior*</a:t>
            </a:r>
            <a:endParaRPr sz="1600">
              <a:solidFill>
                <a:srgbClr val="4A86E8"/>
              </a:solidFill>
            </a:endParaRPr>
          </a:p>
          <a:p>
            <a:pPr indent="-330200" lvl="0" marL="457200" marR="1143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●"/>
            </a:pPr>
            <a:r>
              <a:rPr lang="es-MX" sz="1600">
                <a:solidFill>
                  <a:srgbClr val="4A86E8"/>
                </a:solidFill>
              </a:rPr>
              <a:t>Crear un Req de solicitud para generar el pipeline automatizado de única vez</a:t>
            </a:r>
            <a:endParaRPr sz="16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Tema GNP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