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Playfair Displ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80ab1a8bd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0ab1a8bd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0ab1a8bd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0ab1a8bd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81253fe2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81253fe2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81253fe2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81253fe2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81253fe2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81253fe2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81253fe2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81253fe2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81253fe2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81253fe2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0ab1a8b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0ab1a8b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80ab1a8bd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0ab1a8bd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80ab1a8bd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0ab1a8bd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ites.google.com/gnp.com.mx/lineamientosinfraestructura/2-lineamientos-generales/lineamientos-bases-de-datos-infraestructura/db2-zos" TargetMode="External"/><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3.png"/><Relationship Id="rId7"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2.png"/><Relationship Id="rId11" Type="http://schemas.openxmlformats.org/officeDocument/2006/relationships/image" Target="../media/image18.png"/><Relationship Id="rId10" Type="http://schemas.openxmlformats.org/officeDocument/2006/relationships/image" Target="../media/image20.png"/><Relationship Id="rId12" Type="http://schemas.openxmlformats.org/officeDocument/2006/relationships/image" Target="../media/image19.png"/><Relationship Id="rId9" Type="http://schemas.openxmlformats.org/officeDocument/2006/relationships/image" Target="../media/image17.png"/><Relationship Id="rId5" Type="http://schemas.openxmlformats.org/officeDocument/2006/relationships/image" Target="../media/image11.png"/><Relationship Id="rId6" Type="http://schemas.openxmlformats.org/officeDocument/2006/relationships/image" Target="../media/image14.png"/><Relationship Id="rId7" Type="http://schemas.openxmlformats.org/officeDocument/2006/relationships/image" Target="../media/image16.png"/><Relationship Id="rId8"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2.png"/><Relationship Id="rId5" Type="http://schemas.openxmlformats.org/officeDocument/2006/relationships/image" Target="../media/image21.png"/><Relationship Id="rId6" Type="http://schemas.openxmlformats.org/officeDocument/2006/relationships/image" Target="../media/image1.png"/><Relationship Id="rId7"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21.png"/><Relationship Id="rId8"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2.png"/><Relationship Id="rId5" Type="http://schemas.openxmlformats.org/officeDocument/2006/relationships/image" Target="../media/image25.png"/><Relationship Id="rId6"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Guías de diseño y arquitectura</a:t>
            </a:r>
            <a:endParaRPr/>
          </a:p>
          <a:p>
            <a:pPr indent="0" lvl="0" marL="0" rtl="0" algn="ctr">
              <a:spcBef>
                <a:spcPts val="0"/>
              </a:spcBef>
              <a:spcAft>
                <a:spcPts val="0"/>
              </a:spcAft>
              <a:buNone/>
            </a:pPr>
            <a:r>
              <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Jorge Setién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Requiero construir una aplicación en la nube que no requiere muchos recursos</a:t>
            </a:r>
            <a:endParaRPr/>
          </a:p>
        </p:txBody>
      </p:sp>
      <p:sp>
        <p:nvSpPr>
          <p:cNvPr id="289" name="Google Shape;28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Requiero construir una aplicación en la nube que no requiere muchos recursos</a:t>
            </a:r>
            <a:endParaRPr/>
          </a:p>
          <a:p>
            <a:pPr indent="0" lvl="0" marL="0" rtl="0" algn="l">
              <a:spcBef>
                <a:spcPts val="0"/>
              </a:spcBef>
              <a:spcAft>
                <a:spcPts val="0"/>
              </a:spcAft>
              <a:buNone/>
            </a:pPr>
            <a:r>
              <a:t/>
            </a:r>
            <a:endParaRPr/>
          </a:p>
        </p:txBody>
      </p:sp>
      <p:sp>
        <p:nvSpPr>
          <p:cNvPr id="295" name="Google Shape;29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96" name="Google Shape;296;p23"/>
          <p:cNvSpPr txBox="1"/>
          <p:nvPr/>
        </p:nvSpPr>
        <p:spPr>
          <a:xfrm>
            <a:off x="-127000" y="-127000"/>
            <a:ext cx="38100" cy="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
                <a:solidFill>
                  <a:srgbClr val="FFFFFF"/>
                </a:solidFill>
              </a:rPr>
              <a:t>CISOSRSUMICONF</a:t>
            </a:r>
            <a:endParaRPr sz="1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1990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Requiero conectarme a INFO y ejecutar una rutina COBOL</a:t>
            </a:r>
            <a:endParaRPr/>
          </a:p>
          <a:p>
            <a:pPr indent="0" lvl="0" marL="0" rtl="0" algn="l">
              <a:spcBef>
                <a:spcPts val="0"/>
              </a:spcBef>
              <a:spcAft>
                <a:spcPts val="0"/>
              </a:spcAft>
              <a:buNone/>
            </a:pPr>
            <a:r>
              <a:t/>
            </a:r>
            <a:endParaRPr/>
          </a:p>
        </p:txBody>
      </p:sp>
      <p:sp>
        <p:nvSpPr>
          <p:cNvPr id="66" name="Google Shape;66;p14"/>
          <p:cNvSpPr txBox="1"/>
          <p:nvPr>
            <p:ph idx="1" type="body"/>
          </p:nvPr>
        </p:nvSpPr>
        <p:spPr>
          <a:xfrm>
            <a:off x="7041600" y="1450375"/>
            <a:ext cx="1790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Utilizo CICS Transaction Gateway para ejecutar la rutina Cobol. Es necesario conectarse utilizando Openshift</a:t>
            </a:r>
            <a:endParaRPr/>
          </a:p>
        </p:txBody>
      </p:sp>
      <p:sp>
        <p:nvSpPr>
          <p:cNvPr id="67" name="Google Shape;67;p14"/>
          <p:cNvSpPr txBox="1"/>
          <p:nvPr/>
        </p:nvSpPr>
        <p:spPr>
          <a:xfrm>
            <a:off x="2439075" y="2775850"/>
            <a:ext cx="1000200" cy="1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68" name="Google Shape;68;p14"/>
          <p:cNvSpPr txBox="1"/>
          <p:nvPr/>
        </p:nvSpPr>
        <p:spPr>
          <a:xfrm>
            <a:off x="2393500" y="2315150"/>
            <a:ext cx="14493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latin typeface="Roboto"/>
                <a:ea typeface="Roboto"/>
                <a:cs typeface="Roboto"/>
                <a:sym typeface="Roboto"/>
              </a:rPr>
              <a:t>Application Server Container</a:t>
            </a:r>
            <a:endParaRPr b="1" sz="900">
              <a:latin typeface="Roboto"/>
              <a:ea typeface="Roboto"/>
              <a:cs typeface="Roboto"/>
              <a:sym typeface="Roboto"/>
            </a:endParaRPr>
          </a:p>
        </p:txBody>
      </p:sp>
      <p:pic>
        <p:nvPicPr>
          <p:cNvPr id="69" name="Google Shape;69;p14"/>
          <p:cNvPicPr preferRelativeResize="0"/>
          <p:nvPr/>
        </p:nvPicPr>
        <p:blipFill>
          <a:blip r:embed="rId3">
            <a:alphaModFix/>
          </a:blip>
          <a:stretch>
            <a:fillRect/>
          </a:stretch>
        </p:blipFill>
        <p:spPr>
          <a:xfrm>
            <a:off x="311700" y="1657875"/>
            <a:ext cx="6595850" cy="2582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20767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2.- Requiero obtener información de una tabla de INFO</a:t>
            </a:r>
            <a:endParaRPr/>
          </a:p>
        </p:txBody>
      </p:sp>
      <p:sp>
        <p:nvSpPr>
          <p:cNvPr id="75" name="Google Shape;75;p15"/>
          <p:cNvSpPr txBox="1"/>
          <p:nvPr>
            <p:ph idx="1" type="body"/>
          </p:nvPr>
        </p:nvSpPr>
        <p:spPr>
          <a:xfrm>
            <a:off x="5214900" y="1119525"/>
            <a:ext cx="3617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Podemos conectarnos de manera directa desde Openshift al DB2 de INFO utilizando JDBC a través de DB2Connect</a:t>
            </a:r>
            <a:endParaRPr sz="1600"/>
          </a:p>
          <a:p>
            <a:pPr indent="0" lvl="0" marL="0" rtl="0" algn="l">
              <a:spcBef>
                <a:spcPts val="1600"/>
              </a:spcBef>
              <a:spcAft>
                <a:spcPts val="0"/>
              </a:spcAft>
              <a:buNone/>
            </a:pPr>
            <a:r>
              <a:rPr lang="es" sz="1600"/>
              <a:t>*Es necesario solicitar un usuario aplicativo</a:t>
            </a:r>
            <a:br>
              <a:rPr lang="es" sz="1600"/>
            </a:br>
            <a:r>
              <a:rPr lang="es" sz="1600"/>
              <a:t>*Es necesario utilizar el driver correcto y la licencia para conectarse</a:t>
            </a:r>
            <a:endParaRPr sz="1600"/>
          </a:p>
          <a:p>
            <a:pPr indent="0" lvl="0" marL="0" rtl="0" algn="l">
              <a:spcBef>
                <a:spcPts val="1600"/>
              </a:spcBef>
              <a:spcAft>
                <a:spcPts val="1600"/>
              </a:spcAft>
              <a:buNone/>
            </a:pPr>
            <a:r>
              <a:rPr b="1" lang="es" sz="1600"/>
              <a:t>Consultar la sección </a:t>
            </a:r>
            <a:r>
              <a:rPr b="1" lang="es" sz="850">
                <a:solidFill>
                  <a:srgbClr val="1A73E8"/>
                </a:solidFill>
                <a:highlight>
                  <a:srgbClr val="F8F9FA"/>
                </a:highlight>
                <a:uFill>
                  <a:noFill/>
                </a:uFill>
                <a:latin typeface="Roboto"/>
                <a:ea typeface="Roboto"/>
                <a:cs typeface="Roboto"/>
                <a:sym typeface="Roboto"/>
                <a:hlinkClick r:id="rId3">
                  <a:extLst>
                    <a:ext uri="{A12FA001-AC4F-418D-AE19-62706E023703}">
                      <ahyp:hlinkClr val="tx"/>
                    </a:ext>
                  </a:extLst>
                </a:hlinkClick>
              </a:rPr>
              <a:t>https://sites.google.com/gnp.com.mx/lineamientosinfraestructura/2-lineamientos-generales/lineamientos-bases-de-datos-infraestructura/db2-zos</a:t>
            </a:r>
            <a:r>
              <a:rPr b="1" lang="es" sz="1600"/>
              <a:t> para revisar los lineamientos de conexión</a:t>
            </a:r>
            <a:endParaRPr b="1" sz="1600"/>
          </a:p>
        </p:txBody>
      </p:sp>
      <p:pic>
        <p:nvPicPr>
          <p:cNvPr id="76" name="Google Shape;76;p15"/>
          <p:cNvPicPr preferRelativeResize="0"/>
          <p:nvPr/>
        </p:nvPicPr>
        <p:blipFill>
          <a:blip r:embed="rId4">
            <a:alphaModFix/>
          </a:blip>
          <a:stretch>
            <a:fillRect/>
          </a:stretch>
        </p:blipFill>
        <p:spPr>
          <a:xfrm>
            <a:off x="1268850" y="1701800"/>
            <a:ext cx="3457500" cy="1739900"/>
          </a:xfrm>
          <a:prstGeom prst="rect">
            <a:avLst/>
          </a:prstGeom>
          <a:noFill/>
          <a:ln>
            <a:noFill/>
          </a:ln>
        </p:spPr>
      </p:pic>
      <p:pic>
        <p:nvPicPr>
          <p:cNvPr id="77" name="Google Shape;77;p15"/>
          <p:cNvPicPr preferRelativeResize="0"/>
          <p:nvPr/>
        </p:nvPicPr>
        <p:blipFill>
          <a:blip r:embed="rId5">
            <a:alphaModFix/>
          </a:blip>
          <a:stretch>
            <a:fillRect/>
          </a:stretch>
        </p:blipFill>
        <p:spPr>
          <a:xfrm>
            <a:off x="1497490" y="2742525"/>
            <a:ext cx="410925" cy="439350"/>
          </a:xfrm>
          <a:prstGeom prst="rect">
            <a:avLst/>
          </a:prstGeom>
          <a:noFill/>
          <a:ln>
            <a:noFill/>
          </a:ln>
        </p:spPr>
      </p:pic>
      <p:pic>
        <p:nvPicPr>
          <p:cNvPr id="78" name="Google Shape;78;p15"/>
          <p:cNvPicPr preferRelativeResize="0"/>
          <p:nvPr/>
        </p:nvPicPr>
        <p:blipFill>
          <a:blip r:embed="rId6">
            <a:alphaModFix/>
          </a:blip>
          <a:stretch>
            <a:fillRect/>
          </a:stretch>
        </p:blipFill>
        <p:spPr>
          <a:xfrm>
            <a:off x="4011292" y="1375217"/>
            <a:ext cx="715050" cy="715050"/>
          </a:xfrm>
          <a:prstGeom prst="rect">
            <a:avLst/>
          </a:prstGeom>
          <a:noFill/>
          <a:ln>
            <a:noFill/>
          </a:ln>
        </p:spPr>
      </p:pic>
      <p:sp>
        <p:nvSpPr>
          <p:cNvPr id="79" name="Google Shape;79;p15"/>
          <p:cNvSpPr txBox="1"/>
          <p:nvPr/>
        </p:nvSpPr>
        <p:spPr>
          <a:xfrm>
            <a:off x="6704925" y="4388300"/>
            <a:ext cx="58782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Requiero procesar información de INFO prácticmente en línea y evitar procesamiento BATCH</a:t>
            </a:r>
            <a:endParaRPr/>
          </a:p>
        </p:txBody>
      </p:sp>
      <p:sp>
        <p:nvSpPr>
          <p:cNvPr id="85" name="Google Shape;85;p16"/>
          <p:cNvSpPr txBox="1"/>
          <p:nvPr>
            <p:ph idx="1" type="body"/>
          </p:nvPr>
        </p:nvSpPr>
        <p:spPr>
          <a:xfrm>
            <a:off x="5878200" y="1226425"/>
            <a:ext cx="3265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t>La rutina COBOL </a:t>
            </a:r>
            <a:r>
              <a:rPr lang="es" sz="1200"/>
              <a:t> envía un mensaje con un </a:t>
            </a:r>
            <a:r>
              <a:rPr b="1" lang="es" sz="1200"/>
              <a:t>contrato definido</a:t>
            </a:r>
            <a:r>
              <a:rPr lang="es" sz="1200"/>
              <a:t> a una Queue de Mainframe y se respalda en una Tabla DB2 INFO. Openshift se encarga de recibir el mensaje y procesarlo.</a:t>
            </a:r>
            <a:endParaRPr sz="1200"/>
          </a:p>
          <a:p>
            <a:pPr indent="0" lvl="0" marL="0" rtl="0" algn="l">
              <a:spcBef>
                <a:spcPts val="1600"/>
              </a:spcBef>
              <a:spcAft>
                <a:spcPts val="0"/>
              </a:spcAft>
              <a:buNone/>
            </a:pPr>
            <a:r>
              <a:rPr lang="es" sz="1200"/>
              <a:t>El uso de la bitácora DB2 Openshift es muy importante para conocer el estado de nuestra Transacción</a:t>
            </a:r>
            <a:br>
              <a:rPr lang="es" sz="1200"/>
            </a:br>
            <a:br>
              <a:rPr lang="es" sz="1200"/>
            </a:br>
            <a:r>
              <a:rPr lang="es" sz="1200"/>
              <a:t>Se confirma mensaje recibido hacia INFO por medio de CICS y mantener nuestras cifras control</a:t>
            </a:r>
            <a:endParaRPr sz="1200"/>
          </a:p>
          <a:p>
            <a:pPr indent="0" lvl="0" marL="0" rtl="0" algn="l">
              <a:spcBef>
                <a:spcPts val="1600"/>
              </a:spcBef>
              <a:spcAft>
                <a:spcPts val="0"/>
              </a:spcAft>
              <a:buNone/>
            </a:pPr>
            <a:r>
              <a:rPr lang="es" sz="1200"/>
              <a:t>Para reprocesar aquellos que pudieron fallar (validar Bitácora), ejecutamos un Web Service disparado por Control M para intentarlo nuevamente</a:t>
            </a:r>
            <a:endParaRPr sz="1200"/>
          </a:p>
          <a:p>
            <a:pPr indent="0" lvl="0" marL="0" rtl="0" algn="l">
              <a:spcBef>
                <a:spcPts val="1600"/>
              </a:spcBef>
              <a:spcAft>
                <a:spcPts val="1600"/>
              </a:spcAft>
              <a:buNone/>
            </a:pPr>
            <a:r>
              <a:t/>
            </a:r>
            <a:endParaRPr sz="1200"/>
          </a:p>
        </p:txBody>
      </p:sp>
      <p:pic>
        <p:nvPicPr>
          <p:cNvPr id="86" name="Google Shape;86;p16"/>
          <p:cNvPicPr preferRelativeResize="0"/>
          <p:nvPr/>
        </p:nvPicPr>
        <p:blipFill>
          <a:blip r:embed="rId3">
            <a:alphaModFix/>
          </a:blip>
          <a:stretch>
            <a:fillRect/>
          </a:stretch>
        </p:blipFill>
        <p:spPr>
          <a:xfrm>
            <a:off x="561600" y="2283625"/>
            <a:ext cx="4747675" cy="2471245"/>
          </a:xfrm>
          <a:prstGeom prst="rect">
            <a:avLst/>
          </a:prstGeom>
          <a:noFill/>
          <a:ln>
            <a:noFill/>
          </a:ln>
        </p:spPr>
      </p:pic>
      <p:pic>
        <p:nvPicPr>
          <p:cNvPr id="87" name="Google Shape;87;p16"/>
          <p:cNvPicPr preferRelativeResize="0"/>
          <p:nvPr/>
        </p:nvPicPr>
        <p:blipFill>
          <a:blip r:embed="rId4">
            <a:alphaModFix/>
          </a:blip>
          <a:stretch>
            <a:fillRect/>
          </a:stretch>
        </p:blipFill>
        <p:spPr>
          <a:xfrm>
            <a:off x="3941600" y="4397200"/>
            <a:ext cx="410925" cy="439350"/>
          </a:xfrm>
          <a:prstGeom prst="rect">
            <a:avLst/>
          </a:prstGeom>
          <a:noFill/>
          <a:ln>
            <a:noFill/>
          </a:ln>
        </p:spPr>
      </p:pic>
      <p:pic>
        <p:nvPicPr>
          <p:cNvPr id="88" name="Google Shape;88;p16"/>
          <p:cNvPicPr preferRelativeResize="0"/>
          <p:nvPr/>
        </p:nvPicPr>
        <p:blipFill>
          <a:blip r:embed="rId5">
            <a:alphaModFix/>
          </a:blip>
          <a:stretch>
            <a:fillRect/>
          </a:stretch>
        </p:blipFill>
        <p:spPr>
          <a:xfrm>
            <a:off x="4909897" y="4231897"/>
            <a:ext cx="410925" cy="410925"/>
          </a:xfrm>
          <a:prstGeom prst="rect">
            <a:avLst/>
          </a:prstGeom>
          <a:noFill/>
          <a:ln>
            <a:noFill/>
          </a:ln>
        </p:spPr>
      </p:pic>
      <p:pic>
        <p:nvPicPr>
          <p:cNvPr id="89" name="Google Shape;89;p16"/>
          <p:cNvPicPr preferRelativeResize="0"/>
          <p:nvPr/>
        </p:nvPicPr>
        <p:blipFill>
          <a:blip r:embed="rId6">
            <a:alphaModFix/>
          </a:blip>
          <a:stretch>
            <a:fillRect/>
          </a:stretch>
        </p:blipFill>
        <p:spPr>
          <a:xfrm>
            <a:off x="4085238" y="2571752"/>
            <a:ext cx="973525" cy="517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Necesito procesar un archivo generado en INFO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5" name="Google Shape;95;p17"/>
          <p:cNvSpPr txBox="1"/>
          <p:nvPr>
            <p:ph idx="1" type="body"/>
          </p:nvPr>
        </p:nvSpPr>
        <p:spPr>
          <a:xfrm>
            <a:off x="6041700" y="1417825"/>
            <a:ext cx="279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 rutina Cobol genera un archivo que debe enviarse vía Connect Direct a un FileSystem. A través de Control M mediante un FIle Watcher podremos disparar la ejecución de un JAR.</a:t>
            </a:r>
            <a:endParaRPr/>
          </a:p>
        </p:txBody>
      </p:sp>
      <p:pic>
        <p:nvPicPr>
          <p:cNvPr id="96" name="Google Shape;96;p17"/>
          <p:cNvPicPr preferRelativeResize="0"/>
          <p:nvPr/>
        </p:nvPicPr>
        <p:blipFill>
          <a:blip r:embed="rId3">
            <a:alphaModFix/>
          </a:blip>
          <a:stretch>
            <a:fillRect/>
          </a:stretch>
        </p:blipFill>
        <p:spPr>
          <a:xfrm>
            <a:off x="1436925" y="1842388"/>
            <a:ext cx="4248150" cy="1876425"/>
          </a:xfrm>
          <a:prstGeom prst="rect">
            <a:avLst/>
          </a:prstGeom>
          <a:noFill/>
          <a:ln>
            <a:noFill/>
          </a:ln>
        </p:spPr>
      </p:pic>
      <p:pic>
        <p:nvPicPr>
          <p:cNvPr id="97" name="Google Shape;97;p17"/>
          <p:cNvPicPr preferRelativeResize="0"/>
          <p:nvPr/>
        </p:nvPicPr>
        <p:blipFill>
          <a:blip r:embed="rId4">
            <a:alphaModFix/>
          </a:blip>
          <a:stretch>
            <a:fillRect/>
          </a:stretch>
        </p:blipFill>
        <p:spPr>
          <a:xfrm>
            <a:off x="394725" y="1939375"/>
            <a:ext cx="889800" cy="479650"/>
          </a:xfrm>
          <a:prstGeom prst="rect">
            <a:avLst/>
          </a:prstGeom>
          <a:noFill/>
          <a:ln>
            <a:noFill/>
          </a:ln>
        </p:spPr>
      </p:pic>
      <p:pic>
        <p:nvPicPr>
          <p:cNvPr id="98" name="Google Shape;98;p17"/>
          <p:cNvPicPr preferRelativeResize="0"/>
          <p:nvPr/>
        </p:nvPicPr>
        <p:blipFill>
          <a:blip r:embed="rId5">
            <a:alphaModFix/>
          </a:blip>
          <a:stretch>
            <a:fillRect/>
          </a:stretch>
        </p:blipFill>
        <p:spPr>
          <a:xfrm>
            <a:off x="1832200" y="3025575"/>
            <a:ext cx="626100" cy="626100"/>
          </a:xfrm>
          <a:prstGeom prst="rect">
            <a:avLst/>
          </a:prstGeom>
          <a:noFill/>
          <a:ln>
            <a:noFill/>
          </a:ln>
        </p:spPr>
      </p:pic>
      <p:pic>
        <p:nvPicPr>
          <p:cNvPr id="99" name="Google Shape;99;p17"/>
          <p:cNvPicPr preferRelativeResize="0"/>
          <p:nvPr/>
        </p:nvPicPr>
        <p:blipFill>
          <a:blip r:embed="rId6">
            <a:alphaModFix/>
          </a:blip>
          <a:stretch>
            <a:fillRect/>
          </a:stretch>
        </p:blipFill>
        <p:spPr>
          <a:xfrm>
            <a:off x="4747600" y="3718824"/>
            <a:ext cx="1132271" cy="601500"/>
          </a:xfrm>
          <a:prstGeom prst="rect">
            <a:avLst/>
          </a:prstGeom>
          <a:noFill/>
          <a:ln>
            <a:noFill/>
          </a:ln>
        </p:spPr>
      </p:pic>
      <p:pic>
        <p:nvPicPr>
          <p:cNvPr id="100" name="Google Shape;100;p17"/>
          <p:cNvPicPr preferRelativeResize="0"/>
          <p:nvPr/>
        </p:nvPicPr>
        <p:blipFill>
          <a:blip r:embed="rId7">
            <a:alphaModFix/>
          </a:blip>
          <a:stretch>
            <a:fillRect/>
          </a:stretch>
        </p:blipFill>
        <p:spPr>
          <a:xfrm>
            <a:off x="4182748" y="1970250"/>
            <a:ext cx="626100" cy="601505"/>
          </a:xfrm>
          <a:prstGeom prst="rect">
            <a:avLst/>
          </a:prstGeom>
          <a:noFill/>
          <a:ln>
            <a:noFill/>
          </a:ln>
        </p:spPr>
      </p:pic>
      <p:sp>
        <p:nvSpPr>
          <p:cNvPr id="101" name="Google Shape;101;p17"/>
          <p:cNvSpPr txBox="1"/>
          <p:nvPr/>
        </p:nvSpPr>
        <p:spPr>
          <a:xfrm>
            <a:off x="806225" y="4276025"/>
            <a:ext cx="58782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Lato"/>
                <a:ea typeface="Lato"/>
                <a:cs typeface="Lato"/>
                <a:sym typeface="Lato"/>
              </a:rPr>
              <a:t>**Se recomiendan las soluciones  anteriores por encima de esta solución</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232988" y="35342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Requiero implementar un nuevo proyecto para el Data Lake </a:t>
            </a:r>
            <a:endParaRPr/>
          </a:p>
        </p:txBody>
      </p:sp>
      <p:pic>
        <p:nvPicPr>
          <p:cNvPr id="107" name="Google Shape;107;p18"/>
          <p:cNvPicPr preferRelativeResize="0"/>
          <p:nvPr/>
        </p:nvPicPr>
        <p:blipFill rotWithShape="1">
          <a:blip r:embed="rId3">
            <a:alphaModFix/>
          </a:blip>
          <a:srcRect b="0" l="0" r="0" t="0"/>
          <a:stretch/>
        </p:blipFill>
        <p:spPr>
          <a:xfrm>
            <a:off x="1074525" y="1674339"/>
            <a:ext cx="1845300" cy="187500"/>
          </a:xfrm>
          <a:prstGeom prst="rect">
            <a:avLst/>
          </a:prstGeom>
          <a:noFill/>
          <a:ln>
            <a:noFill/>
          </a:ln>
        </p:spPr>
      </p:pic>
      <p:grpSp>
        <p:nvGrpSpPr>
          <p:cNvPr id="108" name="Google Shape;108;p18"/>
          <p:cNvGrpSpPr/>
          <p:nvPr/>
        </p:nvGrpSpPr>
        <p:grpSpPr>
          <a:xfrm>
            <a:off x="4700506" y="1601835"/>
            <a:ext cx="2036174" cy="2963482"/>
            <a:chOff x="2178036" y="1054764"/>
            <a:chExt cx="1146301" cy="637500"/>
          </a:xfrm>
        </p:grpSpPr>
        <p:sp>
          <p:nvSpPr>
            <p:cNvPr id="109" name="Google Shape;109;p18"/>
            <p:cNvSpPr/>
            <p:nvPr/>
          </p:nvSpPr>
          <p:spPr>
            <a:xfrm>
              <a:off x="2178037" y="1054764"/>
              <a:ext cx="1146300" cy="637500"/>
            </a:xfrm>
            <a:prstGeom prst="roundRect">
              <a:avLst>
                <a:gd fmla="val 827" name="adj"/>
              </a:avLst>
            </a:prstGeom>
            <a:solidFill>
              <a:srgbClr val="F3E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9E9E9E"/>
                </a:solidFill>
                <a:latin typeface="Arial"/>
                <a:ea typeface="Arial"/>
                <a:cs typeface="Arial"/>
                <a:sym typeface="Arial"/>
              </a:endParaRPr>
            </a:p>
          </p:txBody>
        </p:sp>
        <p:sp>
          <p:nvSpPr>
            <p:cNvPr id="110" name="Google Shape;110;p18"/>
            <p:cNvSpPr txBox="1"/>
            <p:nvPr/>
          </p:nvSpPr>
          <p:spPr>
            <a:xfrm>
              <a:off x="2178036" y="1054764"/>
              <a:ext cx="987900" cy="218700"/>
            </a:xfrm>
            <a:prstGeom prst="rect">
              <a:avLst/>
            </a:prstGeom>
            <a:noFill/>
            <a:ln>
              <a:noFill/>
            </a:ln>
          </p:spPr>
          <p:txBody>
            <a:bodyPr anchorCtr="0" anchor="t" bIns="0" lIns="91425" spcFirstLastPara="1" rIns="0" wrap="square" tIns="64000">
              <a:noAutofit/>
            </a:bodyPr>
            <a:lstStyle/>
            <a:p>
              <a:pPr indent="0" lvl="0" marL="0" marR="0" rtl="0" algn="l">
                <a:lnSpc>
                  <a:spcPct val="133333"/>
                </a:lnSpc>
                <a:spcBef>
                  <a:spcPts val="0"/>
                </a:spcBef>
                <a:spcAft>
                  <a:spcPts val="0"/>
                </a:spcAft>
                <a:buClr>
                  <a:srgbClr val="9E9E9E"/>
                </a:buClr>
                <a:buFont typeface="Roboto"/>
                <a:buNone/>
              </a:pPr>
              <a:r>
                <a:rPr lang="es" sz="750">
                  <a:solidFill>
                    <a:srgbClr val="9E9E9E"/>
                  </a:solidFill>
                  <a:latin typeface="Roboto"/>
                  <a:ea typeface="Roboto"/>
                  <a:cs typeface="Roboto"/>
                  <a:sym typeface="Roboto"/>
                </a:rPr>
                <a:t>Step 2: Data Processing</a:t>
              </a:r>
              <a:endParaRPr/>
            </a:p>
          </p:txBody>
        </p:sp>
      </p:grpSp>
      <p:grpSp>
        <p:nvGrpSpPr>
          <p:cNvPr id="111" name="Google Shape;111;p18"/>
          <p:cNvGrpSpPr/>
          <p:nvPr/>
        </p:nvGrpSpPr>
        <p:grpSpPr>
          <a:xfrm>
            <a:off x="74354" y="1823175"/>
            <a:ext cx="869706" cy="776502"/>
            <a:chOff x="924622" y="3789447"/>
            <a:chExt cx="1054572" cy="932959"/>
          </a:xfrm>
        </p:grpSpPr>
        <p:grpSp>
          <p:nvGrpSpPr>
            <p:cNvPr id="112" name="Google Shape;112;p18"/>
            <p:cNvGrpSpPr/>
            <p:nvPr/>
          </p:nvGrpSpPr>
          <p:grpSpPr>
            <a:xfrm>
              <a:off x="924622" y="3789447"/>
              <a:ext cx="1054572" cy="932959"/>
              <a:chOff x="2178037" y="1054758"/>
              <a:chExt cx="1314600" cy="453906"/>
            </a:xfrm>
          </p:grpSpPr>
          <p:sp>
            <p:nvSpPr>
              <p:cNvPr id="113" name="Google Shape;113;p18"/>
              <p:cNvSpPr/>
              <p:nvPr/>
            </p:nvSpPr>
            <p:spPr>
              <a:xfrm>
                <a:off x="2178037" y="1054764"/>
                <a:ext cx="1314600" cy="453900"/>
              </a:xfrm>
              <a:prstGeom prst="roundRect">
                <a:avLst>
                  <a:gd fmla="val 827" name="adj"/>
                </a:avLst>
              </a:prstGeom>
              <a:solidFill>
                <a:srgbClr val="F3E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9E9E9E"/>
                  </a:solidFill>
                  <a:latin typeface="Arial"/>
                  <a:ea typeface="Arial"/>
                  <a:cs typeface="Arial"/>
                  <a:sym typeface="Arial"/>
                </a:endParaRPr>
              </a:p>
            </p:txBody>
          </p:sp>
          <p:sp>
            <p:nvSpPr>
              <p:cNvPr id="114" name="Google Shape;114;p18"/>
              <p:cNvSpPr txBox="1"/>
              <p:nvPr/>
            </p:nvSpPr>
            <p:spPr>
              <a:xfrm>
                <a:off x="2178050" y="1054758"/>
                <a:ext cx="1193400" cy="156300"/>
              </a:xfrm>
              <a:prstGeom prst="rect">
                <a:avLst/>
              </a:prstGeom>
              <a:noFill/>
              <a:ln>
                <a:noFill/>
              </a:ln>
            </p:spPr>
            <p:txBody>
              <a:bodyPr anchorCtr="0" anchor="t" bIns="0" lIns="91425" spcFirstLastPara="1" rIns="0" wrap="square" tIns="64000">
                <a:noAutofit/>
              </a:bodyPr>
              <a:lstStyle/>
              <a:p>
                <a:pPr indent="0" lvl="0" marL="0" marR="0" rtl="0" algn="l">
                  <a:lnSpc>
                    <a:spcPct val="115000"/>
                  </a:lnSpc>
                  <a:spcBef>
                    <a:spcPts val="0"/>
                  </a:spcBef>
                  <a:spcAft>
                    <a:spcPts val="0"/>
                  </a:spcAft>
                  <a:buClr>
                    <a:srgbClr val="9E9E9E"/>
                  </a:buClr>
                  <a:buFont typeface="Roboto"/>
                  <a:buNone/>
                </a:pPr>
                <a:r>
                  <a:rPr lang="es" sz="750">
                    <a:solidFill>
                      <a:srgbClr val="9E9E9E"/>
                    </a:solidFill>
                    <a:latin typeface="Roboto"/>
                    <a:ea typeface="Roboto"/>
                    <a:cs typeface="Roboto"/>
                    <a:sym typeface="Roboto"/>
                  </a:rPr>
                  <a:t>GNP (Source )</a:t>
                </a:r>
                <a:br>
                  <a:rPr b="0" i="0" lang="es" sz="750" u="none" cap="none" strike="noStrike">
                    <a:solidFill>
                      <a:srgbClr val="9E9E9E"/>
                    </a:solidFill>
                    <a:latin typeface="Roboto"/>
                    <a:ea typeface="Roboto"/>
                    <a:cs typeface="Roboto"/>
                    <a:sym typeface="Roboto"/>
                  </a:rPr>
                </a:br>
                <a:r>
                  <a:rPr lang="es" sz="600">
                    <a:solidFill>
                      <a:srgbClr val="9E9E9E"/>
                    </a:solidFill>
                    <a:latin typeface="Roboto"/>
                    <a:ea typeface="Roboto"/>
                    <a:cs typeface="Roboto"/>
                    <a:sym typeface="Roboto"/>
                  </a:rPr>
                  <a:t>INFO Mainframe</a:t>
                </a:r>
                <a:endParaRPr b="0" i="0" sz="600" u="none" cap="none" strike="noStrike">
                  <a:solidFill>
                    <a:srgbClr val="9E9E9E"/>
                  </a:solidFill>
                  <a:latin typeface="Roboto"/>
                  <a:ea typeface="Roboto"/>
                  <a:cs typeface="Roboto"/>
                  <a:sym typeface="Roboto"/>
                </a:endParaRPr>
              </a:p>
            </p:txBody>
          </p:sp>
        </p:grpSp>
        <p:pic>
          <p:nvPicPr>
            <p:cNvPr id="115" name="Google Shape;115;p18"/>
            <p:cNvPicPr preferRelativeResize="0"/>
            <p:nvPr/>
          </p:nvPicPr>
          <p:blipFill>
            <a:blip r:embed="rId4">
              <a:alphaModFix/>
            </a:blip>
            <a:stretch>
              <a:fillRect/>
            </a:stretch>
          </p:blipFill>
          <p:spPr>
            <a:xfrm>
              <a:off x="1146125" y="4110825"/>
              <a:ext cx="611600" cy="611575"/>
            </a:xfrm>
            <a:prstGeom prst="rect">
              <a:avLst/>
            </a:prstGeom>
            <a:noFill/>
            <a:ln>
              <a:noFill/>
            </a:ln>
          </p:spPr>
        </p:pic>
      </p:grpSp>
      <p:grpSp>
        <p:nvGrpSpPr>
          <p:cNvPr id="116" name="Google Shape;116;p18"/>
          <p:cNvGrpSpPr/>
          <p:nvPr/>
        </p:nvGrpSpPr>
        <p:grpSpPr>
          <a:xfrm>
            <a:off x="1074513" y="1594675"/>
            <a:ext cx="3384625" cy="3351982"/>
            <a:chOff x="2178035" y="1054763"/>
            <a:chExt cx="913800" cy="922801"/>
          </a:xfrm>
        </p:grpSpPr>
        <p:sp>
          <p:nvSpPr>
            <p:cNvPr id="117" name="Google Shape;117;p18"/>
            <p:cNvSpPr/>
            <p:nvPr/>
          </p:nvSpPr>
          <p:spPr>
            <a:xfrm>
              <a:off x="2178035" y="1054764"/>
              <a:ext cx="913800" cy="922800"/>
            </a:xfrm>
            <a:prstGeom prst="roundRect">
              <a:avLst>
                <a:gd fmla="val 827" name="adj"/>
              </a:avLst>
            </a:prstGeom>
            <a:solidFill>
              <a:srgbClr val="E3F2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9E9E9E"/>
                </a:solidFill>
                <a:latin typeface="Arial"/>
                <a:ea typeface="Arial"/>
                <a:cs typeface="Arial"/>
                <a:sym typeface="Arial"/>
              </a:endParaRPr>
            </a:p>
          </p:txBody>
        </p:sp>
        <p:sp>
          <p:nvSpPr>
            <p:cNvPr id="118" name="Google Shape;118;p18"/>
            <p:cNvSpPr txBox="1"/>
            <p:nvPr/>
          </p:nvSpPr>
          <p:spPr>
            <a:xfrm>
              <a:off x="2178035" y="1054763"/>
              <a:ext cx="561600" cy="83100"/>
            </a:xfrm>
            <a:prstGeom prst="rect">
              <a:avLst/>
            </a:prstGeom>
            <a:noFill/>
            <a:ln>
              <a:noFill/>
            </a:ln>
          </p:spPr>
          <p:txBody>
            <a:bodyPr anchorCtr="0" anchor="t" bIns="0" lIns="91425" spcFirstLastPara="1" rIns="0" wrap="square" tIns="64000">
              <a:noAutofit/>
            </a:bodyPr>
            <a:lstStyle/>
            <a:p>
              <a:pPr indent="0" lvl="0" marL="0" marR="0" rtl="0" algn="l">
                <a:lnSpc>
                  <a:spcPct val="133333"/>
                </a:lnSpc>
                <a:spcBef>
                  <a:spcPts val="0"/>
                </a:spcBef>
                <a:spcAft>
                  <a:spcPts val="0"/>
                </a:spcAft>
                <a:buClr>
                  <a:srgbClr val="9E9E9E"/>
                </a:buClr>
                <a:buFont typeface="Roboto"/>
                <a:buNone/>
              </a:pPr>
              <a:r>
                <a:rPr lang="es" sz="750">
                  <a:solidFill>
                    <a:srgbClr val="9E9E9E"/>
                  </a:solidFill>
                  <a:latin typeface="Roboto"/>
                  <a:ea typeface="Roboto"/>
                  <a:cs typeface="Roboto"/>
                  <a:sym typeface="Roboto"/>
                </a:rPr>
                <a:t>Step 1: Data Extraction and  De-duplication</a:t>
              </a:r>
              <a:endParaRPr b="0" i="0" sz="600" u="none" cap="none" strike="noStrike">
                <a:solidFill>
                  <a:srgbClr val="9E9E9E"/>
                </a:solidFill>
                <a:latin typeface="Roboto"/>
                <a:ea typeface="Roboto"/>
                <a:cs typeface="Roboto"/>
                <a:sym typeface="Roboto"/>
              </a:endParaRPr>
            </a:p>
          </p:txBody>
        </p:sp>
      </p:grpSp>
      <p:grpSp>
        <p:nvGrpSpPr>
          <p:cNvPr id="119" name="Google Shape;119;p18"/>
          <p:cNvGrpSpPr/>
          <p:nvPr/>
        </p:nvGrpSpPr>
        <p:grpSpPr>
          <a:xfrm>
            <a:off x="2187975" y="1853600"/>
            <a:ext cx="1157700" cy="644100"/>
            <a:chOff x="1937375" y="1536200"/>
            <a:chExt cx="1157700" cy="644100"/>
          </a:xfrm>
        </p:grpSpPr>
        <p:sp>
          <p:nvSpPr>
            <p:cNvPr id="120" name="Google Shape;120;p18"/>
            <p:cNvSpPr/>
            <p:nvPr/>
          </p:nvSpPr>
          <p:spPr>
            <a:xfrm>
              <a:off x="1937375" y="1536200"/>
              <a:ext cx="1157700" cy="6441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73150" lIns="429750" spcFirstLastPara="1" rIns="45700" wrap="square" tIns="73150">
              <a:noAutofit/>
            </a:bodyPr>
            <a:lstStyle/>
            <a:p>
              <a:pPr indent="0" lvl="0" marL="0" rtl="0" algn="l">
                <a:spcBef>
                  <a:spcPts val="0"/>
                </a:spcBef>
                <a:spcAft>
                  <a:spcPts val="0"/>
                </a:spcAft>
                <a:buClr>
                  <a:srgbClr val="808080"/>
                </a:buClr>
                <a:buFont typeface="Open Sans"/>
                <a:buNone/>
              </a:pPr>
              <a:r>
                <a:rPr lang="es" sz="700">
                  <a:solidFill>
                    <a:srgbClr val="808080"/>
                  </a:solidFill>
                  <a:latin typeface="Roboto"/>
                  <a:ea typeface="Roboto"/>
                  <a:cs typeface="Roboto"/>
                  <a:sym typeface="Roboto"/>
                </a:rPr>
                <a:t>Cloud Composer</a:t>
              </a:r>
              <a:endParaRPr sz="750">
                <a:solidFill>
                  <a:srgbClr val="212121"/>
                </a:solidFill>
                <a:latin typeface="Roboto"/>
                <a:ea typeface="Roboto"/>
                <a:cs typeface="Roboto"/>
                <a:sym typeface="Roboto"/>
              </a:endParaRPr>
            </a:p>
            <a:p>
              <a:pPr indent="0" lvl="0" marL="0" marR="0" rtl="0" algn="l">
                <a:lnSpc>
                  <a:spcPct val="113333"/>
                </a:lnSpc>
                <a:spcBef>
                  <a:spcPts val="0"/>
                </a:spcBef>
                <a:spcAft>
                  <a:spcPts val="0"/>
                </a:spcAft>
                <a:buClr>
                  <a:srgbClr val="212121"/>
                </a:buClr>
                <a:buFont typeface="Roboto"/>
                <a:buNone/>
              </a:pPr>
              <a:r>
                <a:rPr lang="es" sz="750">
                  <a:solidFill>
                    <a:srgbClr val="212121"/>
                  </a:solidFill>
                  <a:latin typeface="Roboto"/>
                  <a:ea typeface="Roboto"/>
                  <a:cs typeface="Roboto"/>
                  <a:sym typeface="Roboto"/>
                </a:rPr>
                <a:t>            +</a:t>
              </a:r>
              <a:endParaRPr sz="750">
                <a:solidFill>
                  <a:srgbClr val="212121"/>
                </a:solidFill>
                <a:latin typeface="Roboto"/>
                <a:ea typeface="Roboto"/>
                <a:cs typeface="Roboto"/>
                <a:sym typeface="Roboto"/>
              </a:endParaRPr>
            </a:p>
            <a:p>
              <a:pPr indent="0" lvl="0" marL="0" rtl="0" algn="l">
                <a:spcBef>
                  <a:spcPts val="0"/>
                </a:spcBef>
                <a:spcAft>
                  <a:spcPts val="0"/>
                </a:spcAft>
                <a:buClr>
                  <a:srgbClr val="808080"/>
                </a:buClr>
                <a:buFont typeface="Open Sans"/>
                <a:buNone/>
              </a:pPr>
              <a:r>
                <a:rPr lang="es" sz="700">
                  <a:solidFill>
                    <a:srgbClr val="808080"/>
                  </a:solidFill>
                  <a:latin typeface="Roboto"/>
                  <a:ea typeface="Roboto"/>
                  <a:cs typeface="Roboto"/>
                  <a:sym typeface="Roboto"/>
                </a:rPr>
                <a:t>Cloud Dataflow</a:t>
              </a:r>
              <a:endParaRPr sz="750">
                <a:solidFill>
                  <a:srgbClr val="212121"/>
                </a:solidFill>
                <a:latin typeface="Roboto"/>
                <a:ea typeface="Roboto"/>
                <a:cs typeface="Roboto"/>
                <a:sym typeface="Roboto"/>
              </a:endParaRPr>
            </a:p>
          </p:txBody>
        </p:sp>
        <p:pic>
          <p:nvPicPr>
            <p:cNvPr descr="Cloud-Dataflow.png" id="121" name="Google Shape;121;p18"/>
            <p:cNvPicPr preferRelativeResize="0"/>
            <p:nvPr/>
          </p:nvPicPr>
          <p:blipFill rotWithShape="1">
            <a:blip r:embed="rId5">
              <a:alphaModFix/>
            </a:blip>
            <a:srcRect b="5027" l="0" r="0" t="5036"/>
            <a:stretch/>
          </p:blipFill>
          <p:spPr>
            <a:xfrm>
              <a:off x="2052082" y="1885660"/>
              <a:ext cx="274200" cy="246600"/>
            </a:xfrm>
            <a:prstGeom prst="rect">
              <a:avLst/>
            </a:prstGeom>
            <a:noFill/>
            <a:ln>
              <a:noFill/>
            </a:ln>
          </p:spPr>
        </p:pic>
      </p:grpSp>
      <p:grpSp>
        <p:nvGrpSpPr>
          <p:cNvPr id="122" name="Google Shape;122;p18"/>
          <p:cNvGrpSpPr/>
          <p:nvPr/>
        </p:nvGrpSpPr>
        <p:grpSpPr>
          <a:xfrm>
            <a:off x="1191924" y="2648696"/>
            <a:ext cx="3149803" cy="2160806"/>
            <a:chOff x="2178037" y="1054764"/>
            <a:chExt cx="1146300" cy="637500"/>
          </a:xfrm>
        </p:grpSpPr>
        <p:sp>
          <p:nvSpPr>
            <p:cNvPr id="123" name="Google Shape;123;p18"/>
            <p:cNvSpPr/>
            <p:nvPr/>
          </p:nvSpPr>
          <p:spPr>
            <a:xfrm>
              <a:off x="2178037" y="1054764"/>
              <a:ext cx="1146300" cy="637500"/>
            </a:xfrm>
            <a:prstGeom prst="roundRect">
              <a:avLst>
                <a:gd fmla="val 827" name="adj"/>
              </a:avLst>
            </a:prstGeom>
            <a:solidFill>
              <a:srgbClr val="E8EA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9E9E9E"/>
                </a:solidFill>
                <a:latin typeface="Arial"/>
                <a:ea typeface="Arial"/>
                <a:cs typeface="Arial"/>
                <a:sym typeface="Arial"/>
              </a:endParaRPr>
            </a:p>
          </p:txBody>
        </p:sp>
        <p:sp>
          <p:nvSpPr>
            <p:cNvPr id="124" name="Google Shape;124;p18"/>
            <p:cNvSpPr txBox="1"/>
            <p:nvPr/>
          </p:nvSpPr>
          <p:spPr>
            <a:xfrm>
              <a:off x="2178037" y="1054764"/>
              <a:ext cx="258000" cy="467100"/>
            </a:xfrm>
            <a:prstGeom prst="rect">
              <a:avLst/>
            </a:prstGeom>
            <a:noFill/>
            <a:ln>
              <a:noFill/>
            </a:ln>
          </p:spPr>
          <p:txBody>
            <a:bodyPr anchorCtr="0" anchor="t" bIns="0" lIns="91425" spcFirstLastPara="1" rIns="0" wrap="square" tIns="64000">
              <a:noAutofit/>
            </a:bodyPr>
            <a:lstStyle/>
            <a:p>
              <a:pPr indent="0" lvl="0" marL="0" marR="0" rtl="0" algn="l">
                <a:lnSpc>
                  <a:spcPct val="133333"/>
                </a:lnSpc>
                <a:spcBef>
                  <a:spcPts val="0"/>
                </a:spcBef>
                <a:spcAft>
                  <a:spcPts val="0"/>
                </a:spcAft>
                <a:buClr>
                  <a:srgbClr val="9E9E9E"/>
                </a:buClr>
                <a:buFont typeface="Roboto"/>
                <a:buNone/>
              </a:pPr>
              <a:r>
                <a:t/>
              </a:r>
              <a:endParaRPr b="0" i="0" sz="600" u="none" cap="none" strike="noStrike">
                <a:solidFill>
                  <a:srgbClr val="9E9E9E"/>
                </a:solidFill>
                <a:latin typeface="Roboto"/>
                <a:ea typeface="Roboto"/>
                <a:cs typeface="Roboto"/>
                <a:sym typeface="Roboto"/>
              </a:endParaRPr>
            </a:p>
          </p:txBody>
        </p:sp>
      </p:grpSp>
      <p:grpSp>
        <p:nvGrpSpPr>
          <p:cNvPr id="125" name="Google Shape;125;p18"/>
          <p:cNvGrpSpPr/>
          <p:nvPr/>
        </p:nvGrpSpPr>
        <p:grpSpPr>
          <a:xfrm>
            <a:off x="1270571" y="2756855"/>
            <a:ext cx="3002492" cy="1880795"/>
            <a:chOff x="1522358" y="2709030"/>
            <a:chExt cx="3002492" cy="1880795"/>
          </a:xfrm>
        </p:grpSpPr>
        <p:grpSp>
          <p:nvGrpSpPr>
            <p:cNvPr id="126" name="Google Shape;126;p18"/>
            <p:cNvGrpSpPr/>
            <p:nvPr/>
          </p:nvGrpSpPr>
          <p:grpSpPr>
            <a:xfrm>
              <a:off x="2588741" y="2709030"/>
              <a:ext cx="869700" cy="382200"/>
              <a:chOff x="6646541" y="1217930"/>
              <a:chExt cx="869700" cy="382200"/>
            </a:xfrm>
          </p:grpSpPr>
          <p:sp>
            <p:nvSpPr>
              <p:cNvPr id="127" name="Google Shape;127;p18"/>
              <p:cNvSpPr/>
              <p:nvPr/>
            </p:nvSpPr>
            <p:spPr>
              <a:xfrm>
                <a:off x="6646541" y="1217930"/>
                <a:ext cx="869700" cy="3822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73150" lIns="429750" spcFirstLastPara="1" rIns="45700" wrap="square" tIns="73150">
                <a:noAutofit/>
              </a:bodyPr>
              <a:lstStyle/>
              <a:p>
                <a:pPr indent="0" lvl="0" marL="0" marR="0" rtl="0" algn="l">
                  <a:lnSpc>
                    <a:spcPct val="121428"/>
                  </a:lnSpc>
                  <a:spcBef>
                    <a:spcPts val="200"/>
                  </a:spcBef>
                  <a:spcAft>
                    <a:spcPts val="0"/>
                  </a:spcAft>
                  <a:buClr>
                    <a:srgbClr val="000000"/>
                  </a:buClr>
                  <a:buFont typeface="Roboto"/>
                  <a:buNone/>
                </a:pPr>
                <a:r>
                  <a:rPr b="0" i="0" lang="es" sz="700" u="none" cap="none" strike="noStrike">
                    <a:solidFill>
                      <a:srgbClr val="757575"/>
                    </a:solidFill>
                    <a:latin typeface="Roboto"/>
                    <a:ea typeface="Roboto"/>
                    <a:cs typeface="Roboto"/>
                    <a:sym typeface="Roboto"/>
                  </a:rPr>
                  <a:t>Cloud</a:t>
                </a:r>
                <a:br>
                  <a:rPr b="0" i="0" lang="es" sz="700" u="none" cap="none" strike="noStrike">
                    <a:solidFill>
                      <a:srgbClr val="757575"/>
                    </a:solidFill>
                    <a:latin typeface="Roboto"/>
                    <a:ea typeface="Roboto"/>
                    <a:cs typeface="Roboto"/>
                    <a:sym typeface="Roboto"/>
                  </a:rPr>
                </a:br>
                <a:r>
                  <a:rPr b="0" i="0" lang="es" sz="700" u="none" cap="none" strike="noStrike">
                    <a:solidFill>
                      <a:srgbClr val="757575"/>
                    </a:solidFill>
                    <a:latin typeface="Roboto"/>
                    <a:ea typeface="Roboto"/>
                    <a:cs typeface="Roboto"/>
                    <a:sym typeface="Roboto"/>
                  </a:rPr>
                  <a:t>Storage    </a:t>
                </a:r>
                <a:endParaRPr b="0" i="0" sz="700" u="none" cap="none" strike="noStrike">
                  <a:solidFill>
                    <a:srgbClr val="757575"/>
                  </a:solidFill>
                  <a:latin typeface="Roboto"/>
                  <a:ea typeface="Roboto"/>
                  <a:cs typeface="Roboto"/>
                  <a:sym typeface="Roboto"/>
                </a:endParaRPr>
              </a:p>
            </p:txBody>
          </p:sp>
          <p:pic>
            <p:nvPicPr>
              <p:cNvPr descr="Cloud-Storage_256px.png" id="128" name="Google Shape;128;p18"/>
              <p:cNvPicPr preferRelativeResize="0"/>
              <p:nvPr/>
            </p:nvPicPr>
            <p:blipFill rotWithShape="1">
              <a:blip r:embed="rId6">
                <a:alphaModFix/>
              </a:blip>
              <a:srcRect b="5076" l="0" r="0" t="5076"/>
              <a:stretch/>
            </p:blipFill>
            <p:spPr>
              <a:xfrm>
                <a:off x="6690808" y="1288144"/>
                <a:ext cx="274200" cy="246600"/>
              </a:xfrm>
              <a:prstGeom prst="rect">
                <a:avLst/>
              </a:prstGeom>
              <a:noFill/>
              <a:ln>
                <a:noFill/>
              </a:ln>
            </p:spPr>
          </p:pic>
        </p:grpSp>
        <p:grpSp>
          <p:nvGrpSpPr>
            <p:cNvPr id="129" name="Google Shape;129;p18"/>
            <p:cNvGrpSpPr/>
            <p:nvPr/>
          </p:nvGrpSpPr>
          <p:grpSpPr>
            <a:xfrm>
              <a:off x="1522358" y="3166013"/>
              <a:ext cx="3002492" cy="280812"/>
              <a:chOff x="4337208" y="1164963"/>
              <a:chExt cx="3002492" cy="280812"/>
            </a:xfrm>
          </p:grpSpPr>
          <p:grpSp>
            <p:nvGrpSpPr>
              <p:cNvPr id="130" name="Google Shape;130;p18"/>
              <p:cNvGrpSpPr/>
              <p:nvPr/>
            </p:nvGrpSpPr>
            <p:grpSpPr>
              <a:xfrm>
                <a:off x="4337208" y="1164963"/>
                <a:ext cx="936300" cy="280800"/>
                <a:chOff x="5659208" y="1080188"/>
                <a:chExt cx="936300" cy="280800"/>
              </a:xfrm>
            </p:grpSpPr>
            <p:sp>
              <p:nvSpPr>
                <p:cNvPr id="131" name="Google Shape;131;p18"/>
                <p:cNvSpPr/>
                <p:nvPr/>
              </p:nvSpPr>
              <p:spPr>
                <a:xfrm>
                  <a:off x="5659208" y="1080188"/>
                  <a:ext cx="9363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292600" spcFirstLastPara="1" rIns="45700" wrap="square" tIns="82275">
                  <a:noAutofit/>
                </a:bodyPr>
                <a:lstStyle/>
                <a:p>
                  <a:pPr indent="0" lvl="0" marL="0" marR="0" rtl="0" algn="l">
                    <a:lnSpc>
                      <a:spcPct val="114285"/>
                    </a:lnSpc>
                    <a:spcBef>
                      <a:spcPts val="0"/>
                    </a:spcBef>
                    <a:spcAft>
                      <a:spcPts val="0"/>
                    </a:spcAft>
                    <a:buClr>
                      <a:srgbClr val="000000"/>
                    </a:buClr>
                    <a:buFont typeface="Roboto"/>
                    <a:buNone/>
                  </a:pPr>
                  <a:r>
                    <a:rPr lang="es" sz="700">
                      <a:solidFill>
                        <a:srgbClr val="212121"/>
                      </a:solidFill>
                      <a:latin typeface="Roboto"/>
                      <a:ea typeface="Roboto"/>
                      <a:cs typeface="Roboto"/>
                      <a:sym typeface="Roboto"/>
                    </a:rPr>
                    <a:t>Table 1 Transactional </a:t>
                  </a:r>
                  <a:endParaRPr b="0" i="0" sz="700" u="none" cap="none" strike="noStrike">
                    <a:solidFill>
                      <a:srgbClr val="212121"/>
                    </a:solidFill>
                    <a:latin typeface="Roboto"/>
                    <a:ea typeface="Roboto"/>
                    <a:cs typeface="Roboto"/>
                    <a:sym typeface="Roboto"/>
                  </a:endParaRPr>
                </a:p>
              </p:txBody>
            </p:sp>
            <p:pic>
              <p:nvPicPr>
                <p:cNvPr id="132" name="Google Shape;132;p18"/>
                <p:cNvPicPr preferRelativeResize="0"/>
                <p:nvPr/>
              </p:nvPicPr>
              <p:blipFill rotWithShape="1">
                <a:blip r:embed="rId7">
                  <a:alphaModFix/>
                </a:blip>
                <a:srcRect b="0" l="0" r="0" t="0"/>
                <a:stretch/>
              </p:blipFill>
              <p:spPr>
                <a:xfrm>
                  <a:off x="5707699" y="1118943"/>
                  <a:ext cx="203100" cy="203100"/>
                </a:xfrm>
                <a:prstGeom prst="rect">
                  <a:avLst/>
                </a:prstGeom>
                <a:noFill/>
                <a:ln>
                  <a:noFill/>
                </a:ln>
              </p:spPr>
            </p:pic>
            <p:pic>
              <p:nvPicPr>
                <p:cNvPr id="133" name="Google Shape;133;p18"/>
                <p:cNvPicPr preferRelativeResize="0"/>
                <p:nvPr/>
              </p:nvPicPr>
              <p:blipFill>
                <a:blip r:embed="rId8">
                  <a:alphaModFix/>
                </a:blip>
                <a:stretch>
                  <a:fillRect/>
                </a:stretch>
              </p:blipFill>
              <p:spPr>
                <a:xfrm>
                  <a:off x="5746824" y="1161403"/>
                  <a:ext cx="118375" cy="118400"/>
                </a:xfrm>
                <a:prstGeom prst="rect">
                  <a:avLst/>
                </a:prstGeom>
                <a:noFill/>
                <a:ln>
                  <a:noFill/>
                </a:ln>
              </p:spPr>
            </p:pic>
          </p:grpSp>
          <p:grpSp>
            <p:nvGrpSpPr>
              <p:cNvPr id="134" name="Google Shape;134;p18"/>
              <p:cNvGrpSpPr/>
              <p:nvPr/>
            </p:nvGrpSpPr>
            <p:grpSpPr>
              <a:xfrm>
                <a:off x="5571900" y="1164975"/>
                <a:ext cx="734700" cy="280800"/>
                <a:chOff x="5571900" y="1164975"/>
                <a:chExt cx="734700" cy="280800"/>
              </a:xfrm>
            </p:grpSpPr>
            <p:sp>
              <p:nvSpPr>
                <p:cNvPr id="135" name="Google Shape;135;p18"/>
                <p:cNvSpPr/>
                <p:nvPr/>
              </p:nvSpPr>
              <p:spPr>
                <a:xfrm>
                  <a:off x="5571900" y="1164975"/>
                  <a:ext cx="7347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292600" spcFirstLastPara="1" rIns="45700" wrap="square" tIns="82275">
                  <a:noAutofit/>
                </a:bodyPr>
                <a:lstStyle/>
                <a:p>
                  <a:pPr indent="0" lvl="0" marL="0" marR="0" rtl="0" algn="l">
                    <a:lnSpc>
                      <a:spcPct val="114285"/>
                    </a:lnSpc>
                    <a:spcBef>
                      <a:spcPts val="0"/>
                    </a:spcBef>
                    <a:spcAft>
                      <a:spcPts val="0"/>
                    </a:spcAft>
                    <a:buClr>
                      <a:srgbClr val="000000"/>
                    </a:buClr>
                    <a:buFont typeface="Roboto"/>
                    <a:buNone/>
                  </a:pPr>
                  <a:r>
                    <a:rPr lang="es" sz="700">
                      <a:solidFill>
                        <a:srgbClr val="212121"/>
                      </a:solidFill>
                      <a:latin typeface="Roboto"/>
                      <a:ea typeface="Roboto"/>
                      <a:cs typeface="Roboto"/>
                      <a:sym typeface="Roboto"/>
                    </a:rPr>
                    <a:t>Table 1</a:t>
                  </a:r>
                  <a:endParaRPr sz="700">
                    <a:solidFill>
                      <a:srgbClr val="212121"/>
                    </a:solidFill>
                    <a:latin typeface="Roboto"/>
                    <a:ea typeface="Roboto"/>
                    <a:cs typeface="Roboto"/>
                    <a:sym typeface="Roboto"/>
                  </a:endParaRPr>
                </a:p>
                <a:p>
                  <a:pPr indent="0" lvl="0" marL="0" marR="0" rtl="0" algn="l">
                    <a:lnSpc>
                      <a:spcPct val="114285"/>
                    </a:lnSpc>
                    <a:spcBef>
                      <a:spcPts val="0"/>
                    </a:spcBef>
                    <a:spcAft>
                      <a:spcPts val="0"/>
                    </a:spcAft>
                    <a:buClr>
                      <a:srgbClr val="000000"/>
                    </a:buClr>
                    <a:buFont typeface="Roboto"/>
                    <a:buNone/>
                  </a:pPr>
                  <a:r>
                    <a:rPr lang="es" sz="700">
                      <a:solidFill>
                        <a:srgbClr val="212121"/>
                      </a:solidFill>
                      <a:latin typeface="Roboto"/>
                      <a:ea typeface="Roboto"/>
                      <a:cs typeface="Roboto"/>
                      <a:sym typeface="Roboto"/>
                    </a:rPr>
                    <a:t>Historical</a:t>
                  </a:r>
                  <a:endParaRPr sz="700">
                    <a:solidFill>
                      <a:srgbClr val="212121"/>
                    </a:solidFill>
                    <a:latin typeface="Roboto"/>
                    <a:ea typeface="Roboto"/>
                    <a:cs typeface="Roboto"/>
                    <a:sym typeface="Roboto"/>
                  </a:endParaRPr>
                </a:p>
              </p:txBody>
            </p:sp>
            <p:pic>
              <p:nvPicPr>
                <p:cNvPr id="136" name="Google Shape;136;p18"/>
                <p:cNvPicPr preferRelativeResize="0"/>
                <p:nvPr/>
              </p:nvPicPr>
              <p:blipFill rotWithShape="1">
                <a:blip r:embed="rId7">
                  <a:alphaModFix/>
                </a:blip>
                <a:srcRect b="0" l="0" r="0" t="0"/>
                <a:stretch/>
              </p:blipFill>
              <p:spPr>
                <a:xfrm>
                  <a:off x="5620399" y="1203718"/>
                  <a:ext cx="203100" cy="203100"/>
                </a:xfrm>
                <a:prstGeom prst="rect">
                  <a:avLst/>
                </a:prstGeom>
                <a:noFill/>
                <a:ln>
                  <a:noFill/>
                </a:ln>
              </p:spPr>
            </p:pic>
            <p:pic>
              <p:nvPicPr>
                <p:cNvPr id="137" name="Google Shape;137;p18"/>
                <p:cNvPicPr preferRelativeResize="0"/>
                <p:nvPr/>
              </p:nvPicPr>
              <p:blipFill>
                <a:blip r:embed="rId8">
                  <a:alphaModFix/>
                </a:blip>
                <a:stretch>
                  <a:fillRect/>
                </a:stretch>
              </p:blipFill>
              <p:spPr>
                <a:xfrm>
                  <a:off x="5659524" y="1246178"/>
                  <a:ext cx="118375" cy="118400"/>
                </a:xfrm>
                <a:prstGeom prst="rect">
                  <a:avLst/>
                </a:prstGeom>
                <a:noFill/>
                <a:ln>
                  <a:noFill/>
                </a:ln>
              </p:spPr>
            </p:pic>
          </p:grpSp>
          <p:sp>
            <p:nvSpPr>
              <p:cNvPr id="138" name="Google Shape;138;p18"/>
              <p:cNvSpPr/>
              <p:nvPr/>
            </p:nvSpPr>
            <p:spPr>
              <a:xfrm>
                <a:off x="5340656" y="1164975"/>
                <a:ext cx="1641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45700" spcFirstLastPara="1" rIns="45700" wrap="square" tIns="82275">
                <a:noAutofit/>
              </a:bodyPr>
              <a:lstStyle/>
              <a:p>
                <a:pPr indent="0" lvl="0" marL="0" marR="0" rtl="0" algn="l">
                  <a:lnSpc>
                    <a:spcPct val="114285"/>
                  </a:lnSpc>
                  <a:spcBef>
                    <a:spcPts val="0"/>
                  </a:spcBef>
                  <a:spcAft>
                    <a:spcPts val="0"/>
                  </a:spcAft>
                  <a:buClr>
                    <a:srgbClr val="000000"/>
                  </a:buClr>
                  <a:buFont typeface="Roboto"/>
                  <a:buNone/>
                </a:pPr>
                <a:r>
                  <a:rPr b="1" lang="es" sz="1000">
                    <a:solidFill>
                      <a:srgbClr val="212121"/>
                    </a:solidFill>
                    <a:latin typeface="Roboto"/>
                    <a:ea typeface="Roboto"/>
                    <a:cs typeface="Roboto"/>
                    <a:sym typeface="Roboto"/>
                  </a:rPr>
                  <a:t>+</a:t>
                </a:r>
                <a:endParaRPr b="1" i="0" sz="1000" u="none" cap="none" strike="noStrike">
                  <a:solidFill>
                    <a:srgbClr val="212121"/>
                  </a:solidFill>
                  <a:latin typeface="Roboto"/>
                  <a:ea typeface="Roboto"/>
                  <a:cs typeface="Roboto"/>
                  <a:sym typeface="Roboto"/>
                </a:endParaRPr>
              </a:p>
            </p:txBody>
          </p:sp>
          <p:sp>
            <p:nvSpPr>
              <p:cNvPr id="139" name="Google Shape;139;p18"/>
              <p:cNvSpPr/>
              <p:nvPr/>
            </p:nvSpPr>
            <p:spPr>
              <a:xfrm>
                <a:off x="6373756" y="1164975"/>
                <a:ext cx="1641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45700" spcFirstLastPara="1" rIns="45700" wrap="square" tIns="82275">
                <a:noAutofit/>
              </a:bodyPr>
              <a:lstStyle/>
              <a:p>
                <a:pPr indent="0" lvl="0" marL="0" marR="0" rtl="0" algn="l">
                  <a:lnSpc>
                    <a:spcPct val="114285"/>
                  </a:lnSpc>
                  <a:spcBef>
                    <a:spcPts val="0"/>
                  </a:spcBef>
                  <a:spcAft>
                    <a:spcPts val="0"/>
                  </a:spcAft>
                  <a:buClr>
                    <a:srgbClr val="000000"/>
                  </a:buClr>
                  <a:buFont typeface="Roboto"/>
                  <a:buNone/>
                </a:pPr>
                <a:r>
                  <a:rPr b="1" lang="es" sz="1000">
                    <a:solidFill>
                      <a:srgbClr val="212121"/>
                    </a:solidFill>
                    <a:latin typeface="Roboto"/>
                    <a:ea typeface="Roboto"/>
                    <a:cs typeface="Roboto"/>
                    <a:sym typeface="Roboto"/>
                  </a:rPr>
                  <a:t>=</a:t>
                </a:r>
                <a:endParaRPr b="1" i="0" sz="1000" u="none" cap="none" strike="noStrike">
                  <a:solidFill>
                    <a:srgbClr val="212121"/>
                  </a:solidFill>
                  <a:latin typeface="Roboto"/>
                  <a:ea typeface="Roboto"/>
                  <a:cs typeface="Roboto"/>
                  <a:sym typeface="Roboto"/>
                </a:endParaRPr>
              </a:p>
            </p:txBody>
          </p:sp>
          <p:grpSp>
            <p:nvGrpSpPr>
              <p:cNvPr id="140" name="Google Shape;140;p18"/>
              <p:cNvGrpSpPr/>
              <p:nvPr/>
            </p:nvGrpSpPr>
            <p:grpSpPr>
              <a:xfrm>
                <a:off x="6605000" y="1164975"/>
                <a:ext cx="734700" cy="280800"/>
                <a:chOff x="5571900" y="1164975"/>
                <a:chExt cx="734700" cy="280800"/>
              </a:xfrm>
            </p:grpSpPr>
            <p:sp>
              <p:nvSpPr>
                <p:cNvPr id="141" name="Google Shape;141;p18"/>
                <p:cNvSpPr/>
                <p:nvPr/>
              </p:nvSpPr>
              <p:spPr>
                <a:xfrm>
                  <a:off x="5571900" y="1164975"/>
                  <a:ext cx="7347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292600" spcFirstLastPara="1" rIns="45700" wrap="square" tIns="82275">
                  <a:noAutofit/>
                </a:bodyPr>
                <a:lstStyle/>
                <a:p>
                  <a:pPr indent="0" lvl="0" marL="0" marR="0" rtl="0" algn="l">
                    <a:lnSpc>
                      <a:spcPct val="114285"/>
                    </a:lnSpc>
                    <a:spcBef>
                      <a:spcPts val="0"/>
                    </a:spcBef>
                    <a:spcAft>
                      <a:spcPts val="0"/>
                    </a:spcAft>
                    <a:buClr>
                      <a:srgbClr val="000000"/>
                    </a:buClr>
                    <a:buFont typeface="Roboto"/>
                    <a:buNone/>
                  </a:pPr>
                  <a:r>
                    <a:rPr lang="es" sz="700">
                      <a:solidFill>
                        <a:srgbClr val="212121"/>
                      </a:solidFill>
                      <a:latin typeface="Roboto"/>
                      <a:ea typeface="Roboto"/>
                      <a:cs typeface="Roboto"/>
                      <a:sym typeface="Roboto"/>
                    </a:rPr>
                    <a:t>Table 1 Complete</a:t>
                  </a:r>
                  <a:endParaRPr b="0" i="0" sz="700" u="none" cap="none" strike="noStrike">
                    <a:solidFill>
                      <a:srgbClr val="212121"/>
                    </a:solidFill>
                    <a:latin typeface="Roboto"/>
                    <a:ea typeface="Roboto"/>
                    <a:cs typeface="Roboto"/>
                    <a:sym typeface="Roboto"/>
                  </a:endParaRPr>
                </a:p>
              </p:txBody>
            </p:sp>
            <p:pic>
              <p:nvPicPr>
                <p:cNvPr id="142" name="Google Shape;142;p18"/>
                <p:cNvPicPr preferRelativeResize="0"/>
                <p:nvPr/>
              </p:nvPicPr>
              <p:blipFill rotWithShape="1">
                <a:blip r:embed="rId7">
                  <a:alphaModFix/>
                </a:blip>
                <a:srcRect b="0" l="0" r="0" t="0"/>
                <a:stretch/>
              </p:blipFill>
              <p:spPr>
                <a:xfrm>
                  <a:off x="5620399" y="1203718"/>
                  <a:ext cx="203100" cy="203100"/>
                </a:xfrm>
                <a:prstGeom prst="rect">
                  <a:avLst/>
                </a:prstGeom>
                <a:noFill/>
                <a:ln>
                  <a:noFill/>
                </a:ln>
              </p:spPr>
            </p:pic>
            <p:pic>
              <p:nvPicPr>
                <p:cNvPr id="143" name="Google Shape;143;p18"/>
                <p:cNvPicPr preferRelativeResize="0"/>
                <p:nvPr/>
              </p:nvPicPr>
              <p:blipFill>
                <a:blip r:embed="rId8">
                  <a:alphaModFix/>
                </a:blip>
                <a:stretch>
                  <a:fillRect/>
                </a:stretch>
              </p:blipFill>
              <p:spPr>
                <a:xfrm>
                  <a:off x="5659524" y="1246178"/>
                  <a:ext cx="118375" cy="118400"/>
                </a:xfrm>
                <a:prstGeom prst="rect">
                  <a:avLst/>
                </a:prstGeom>
                <a:noFill/>
                <a:ln>
                  <a:noFill/>
                </a:ln>
              </p:spPr>
            </p:pic>
          </p:grpSp>
        </p:grpSp>
        <p:grpSp>
          <p:nvGrpSpPr>
            <p:cNvPr id="144" name="Google Shape;144;p18"/>
            <p:cNvGrpSpPr/>
            <p:nvPr/>
          </p:nvGrpSpPr>
          <p:grpSpPr>
            <a:xfrm>
              <a:off x="1522358" y="3547013"/>
              <a:ext cx="3002492" cy="280812"/>
              <a:chOff x="4337208" y="1164963"/>
              <a:chExt cx="3002492" cy="280812"/>
            </a:xfrm>
          </p:grpSpPr>
          <p:grpSp>
            <p:nvGrpSpPr>
              <p:cNvPr id="145" name="Google Shape;145;p18"/>
              <p:cNvGrpSpPr/>
              <p:nvPr/>
            </p:nvGrpSpPr>
            <p:grpSpPr>
              <a:xfrm>
                <a:off x="4337208" y="1164963"/>
                <a:ext cx="936300" cy="280800"/>
                <a:chOff x="5659208" y="1080188"/>
                <a:chExt cx="936300" cy="280800"/>
              </a:xfrm>
            </p:grpSpPr>
            <p:sp>
              <p:nvSpPr>
                <p:cNvPr id="146" name="Google Shape;146;p18"/>
                <p:cNvSpPr/>
                <p:nvPr/>
              </p:nvSpPr>
              <p:spPr>
                <a:xfrm>
                  <a:off x="5659208" y="1080188"/>
                  <a:ext cx="9363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292600" spcFirstLastPara="1" rIns="45700" wrap="square" tIns="82275">
                  <a:noAutofit/>
                </a:bodyPr>
                <a:lstStyle/>
                <a:p>
                  <a:pPr indent="0" lvl="0" marL="0" rtl="0" algn="l">
                    <a:lnSpc>
                      <a:spcPct val="114285"/>
                    </a:lnSpc>
                    <a:spcBef>
                      <a:spcPts val="0"/>
                    </a:spcBef>
                    <a:spcAft>
                      <a:spcPts val="0"/>
                    </a:spcAft>
                    <a:buClr>
                      <a:srgbClr val="000000"/>
                    </a:buClr>
                    <a:buFont typeface="Roboto"/>
                    <a:buNone/>
                  </a:pPr>
                  <a:r>
                    <a:rPr lang="es" sz="700">
                      <a:solidFill>
                        <a:srgbClr val="212121"/>
                      </a:solidFill>
                      <a:latin typeface="Roboto"/>
                      <a:ea typeface="Roboto"/>
                      <a:cs typeface="Roboto"/>
                      <a:sym typeface="Roboto"/>
                    </a:rPr>
                    <a:t>Table 2 Transactional </a:t>
                  </a:r>
                  <a:endParaRPr sz="700">
                    <a:solidFill>
                      <a:srgbClr val="212121"/>
                    </a:solidFill>
                    <a:latin typeface="Roboto"/>
                    <a:ea typeface="Roboto"/>
                    <a:cs typeface="Roboto"/>
                    <a:sym typeface="Roboto"/>
                  </a:endParaRPr>
                </a:p>
              </p:txBody>
            </p:sp>
            <p:pic>
              <p:nvPicPr>
                <p:cNvPr id="147" name="Google Shape;147;p18"/>
                <p:cNvPicPr preferRelativeResize="0"/>
                <p:nvPr/>
              </p:nvPicPr>
              <p:blipFill rotWithShape="1">
                <a:blip r:embed="rId7">
                  <a:alphaModFix/>
                </a:blip>
                <a:srcRect b="0" l="0" r="0" t="0"/>
                <a:stretch/>
              </p:blipFill>
              <p:spPr>
                <a:xfrm>
                  <a:off x="5707699" y="1118943"/>
                  <a:ext cx="203100" cy="203100"/>
                </a:xfrm>
                <a:prstGeom prst="rect">
                  <a:avLst/>
                </a:prstGeom>
                <a:noFill/>
                <a:ln>
                  <a:noFill/>
                </a:ln>
              </p:spPr>
            </p:pic>
            <p:pic>
              <p:nvPicPr>
                <p:cNvPr id="148" name="Google Shape;148;p18"/>
                <p:cNvPicPr preferRelativeResize="0"/>
                <p:nvPr/>
              </p:nvPicPr>
              <p:blipFill>
                <a:blip r:embed="rId8">
                  <a:alphaModFix/>
                </a:blip>
                <a:stretch>
                  <a:fillRect/>
                </a:stretch>
              </p:blipFill>
              <p:spPr>
                <a:xfrm>
                  <a:off x="5746824" y="1161403"/>
                  <a:ext cx="118375" cy="118400"/>
                </a:xfrm>
                <a:prstGeom prst="rect">
                  <a:avLst/>
                </a:prstGeom>
                <a:noFill/>
                <a:ln>
                  <a:noFill/>
                </a:ln>
              </p:spPr>
            </p:pic>
          </p:grpSp>
          <p:grpSp>
            <p:nvGrpSpPr>
              <p:cNvPr id="149" name="Google Shape;149;p18"/>
              <p:cNvGrpSpPr/>
              <p:nvPr/>
            </p:nvGrpSpPr>
            <p:grpSpPr>
              <a:xfrm>
                <a:off x="5571900" y="1164975"/>
                <a:ext cx="734700" cy="280800"/>
                <a:chOff x="5571900" y="1164975"/>
                <a:chExt cx="734700" cy="280800"/>
              </a:xfrm>
            </p:grpSpPr>
            <p:sp>
              <p:nvSpPr>
                <p:cNvPr id="150" name="Google Shape;150;p18"/>
                <p:cNvSpPr/>
                <p:nvPr/>
              </p:nvSpPr>
              <p:spPr>
                <a:xfrm>
                  <a:off x="5571900" y="1164975"/>
                  <a:ext cx="7347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292600" spcFirstLastPara="1" rIns="45700" wrap="square" tIns="82275">
                  <a:noAutofit/>
                </a:bodyPr>
                <a:lstStyle/>
                <a:p>
                  <a:pPr indent="0" lvl="0" marL="0" rtl="0" algn="l">
                    <a:lnSpc>
                      <a:spcPct val="114285"/>
                    </a:lnSpc>
                    <a:spcBef>
                      <a:spcPts val="0"/>
                    </a:spcBef>
                    <a:spcAft>
                      <a:spcPts val="0"/>
                    </a:spcAft>
                    <a:buClr>
                      <a:srgbClr val="000000"/>
                    </a:buClr>
                    <a:buFont typeface="Roboto"/>
                    <a:buNone/>
                  </a:pPr>
                  <a:r>
                    <a:rPr lang="es" sz="700">
                      <a:solidFill>
                        <a:srgbClr val="212121"/>
                      </a:solidFill>
                      <a:latin typeface="Roboto"/>
                      <a:ea typeface="Roboto"/>
                      <a:cs typeface="Roboto"/>
                      <a:sym typeface="Roboto"/>
                    </a:rPr>
                    <a:t>Table 2</a:t>
                  </a:r>
                  <a:endParaRPr sz="700">
                    <a:solidFill>
                      <a:srgbClr val="212121"/>
                    </a:solidFill>
                    <a:latin typeface="Roboto"/>
                    <a:ea typeface="Roboto"/>
                    <a:cs typeface="Roboto"/>
                    <a:sym typeface="Roboto"/>
                  </a:endParaRPr>
                </a:p>
                <a:p>
                  <a:pPr indent="0" lvl="0" marL="0" rtl="0" algn="l">
                    <a:lnSpc>
                      <a:spcPct val="114285"/>
                    </a:lnSpc>
                    <a:spcBef>
                      <a:spcPts val="0"/>
                    </a:spcBef>
                    <a:spcAft>
                      <a:spcPts val="0"/>
                    </a:spcAft>
                    <a:buClr>
                      <a:srgbClr val="000000"/>
                    </a:buClr>
                    <a:buFont typeface="Roboto"/>
                    <a:buNone/>
                  </a:pPr>
                  <a:r>
                    <a:rPr lang="es" sz="700">
                      <a:solidFill>
                        <a:srgbClr val="212121"/>
                      </a:solidFill>
                      <a:latin typeface="Roboto"/>
                      <a:ea typeface="Roboto"/>
                      <a:cs typeface="Roboto"/>
                      <a:sym typeface="Roboto"/>
                    </a:rPr>
                    <a:t>Historical</a:t>
                  </a:r>
                  <a:endParaRPr sz="700">
                    <a:solidFill>
                      <a:srgbClr val="212121"/>
                    </a:solidFill>
                    <a:latin typeface="Roboto"/>
                    <a:ea typeface="Roboto"/>
                    <a:cs typeface="Roboto"/>
                    <a:sym typeface="Roboto"/>
                  </a:endParaRPr>
                </a:p>
              </p:txBody>
            </p:sp>
            <p:pic>
              <p:nvPicPr>
                <p:cNvPr id="151" name="Google Shape;151;p18"/>
                <p:cNvPicPr preferRelativeResize="0"/>
                <p:nvPr/>
              </p:nvPicPr>
              <p:blipFill rotWithShape="1">
                <a:blip r:embed="rId7">
                  <a:alphaModFix/>
                </a:blip>
                <a:srcRect b="0" l="0" r="0" t="0"/>
                <a:stretch/>
              </p:blipFill>
              <p:spPr>
                <a:xfrm>
                  <a:off x="5620399" y="1203718"/>
                  <a:ext cx="203100" cy="203100"/>
                </a:xfrm>
                <a:prstGeom prst="rect">
                  <a:avLst/>
                </a:prstGeom>
                <a:noFill/>
                <a:ln>
                  <a:noFill/>
                </a:ln>
              </p:spPr>
            </p:pic>
            <p:pic>
              <p:nvPicPr>
                <p:cNvPr id="152" name="Google Shape;152;p18"/>
                <p:cNvPicPr preferRelativeResize="0"/>
                <p:nvPr/>
              </p:nvPicPr>
              <p:blipFill>
                <a:blip r:embed="rId8">
                  <a:alphaModFix/>
                </a:blip>
                <a:stretch>
                  <a:fillRect/>
                </a:stretch>
              </p:blipFill>
              <p:spPr>
                <a:xfrm>
                  <a:off x="5659524" y="1246178"/>
                  <a:ext cx="118375" cy="118400"/>
                </a:xfrm>
                <a:prstGeom prst="rect">
                  <a:avLst/>
                </a:prstGeom>
                <a:noFill/>
                <a:ln>
                  <a:noFill/>
                </a:ln>
              </p:spPr>
            </p:pic>
          </p:grpSp>
          <p:sp>
            <p:nvSpPr>
              <p:cNvPr id="153" name="Google Shape;153;p18"/>
              <p:cNvSpPr/>
              <p:nvPr/>
            </p:nvSpPr>
            <p:spPr>
              <a:xfrm>
                <a:off x="5340656" y="1164975"/>
                <a:ext cx="1641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45700" spcFirstLastPara="1" rIns="45700" wrap="square" tIns="82275">
                <a:noAutofit/>
              </a:bodyPr>
              <a:lstStyle/>
              <a:p>
                <a:pPr indent="0" lvl="0" marL="0" marR="0" rtl="0" algn="l">
                  <a:lnSpc>
                    <a:spcPct val="114285"/>
                  </a:lnSpc>
                  <a:spcBef>
                    <a:spcPts val="0"/>
                  </a:spcBef>
                  <a:spcAft>
                    <a:spcPts val="0"/>
                  </a:spcAft>
                  <a:buClr>
                    <a:srgbClr val="000000"/>
                  </a:buClr>
                  <a:buFont typeface="Roboto"/>
                  <a:buNone/>
                </a:pPr>
                <a:r>
                  <a:rPr b="1" lang="es" sz="1000">
                    <a:solidFill>
                      <a:srgbClr val="212121"/>
                    </a:solidFill>
                    <a:latin typeface="Roboto"/>
                    <a:ea typeface="Roboto"/>
                    <a:cs typeface="Roboto"/>
                    <a:sym typeface="Roboto"/>
                  </a:rPr>
                  <a:t>+</a:t>
                </a:r>
                <a:endParaRPr b="1" i="0" sz="1000" u="none" cap="none" strike="noStrike">
                  <a:solidFill>
                    <a:srgbClr val="212121"/>
                  </a:solidFill>
                  <a:latin typeface="Roboto"/>
                  <a:ea typeface="Roboto"/>
                  <a:cs typeface="Roboto"/>
                  <a:sym typeface="Roboto"/>
                </a:endParaRPr>
              </a:p>
            </p:txBody>
          </p:sp>
          <p:sp>
            <p:nvSpPr>
              <p:cNvPr id="154" name="Google Shape;154;p18"/>
              <p:cNvSpPr/>
              <p:nvPr/>
            </p:nvSpPr>
            <p:spPr>
              <a:xfrm>
                <a:off x="6373756" y="1164975"/>
                <a:ext cx="1641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45700" spcFirstLastPara="1" rIns="45700" wrap="square" tIns="82275">
                <a:noAutofit/>
              </a:bodyPr>
              <a:lstStyle/>
              <a:p>
                <a:pPr indent="0" lvl="0" marL="0" marR="0" rtl="0" algn="l">
                  <a:lnSpc>
                    <a:spcPct val="114285"/>
                  </a:lnSpc>
                  <a:spcBef>
                    <a:spcPts val="0"/>
                  </a:spcBef>
                  <a:spcAft>
                    <a:spcPts val="0"/>
                  </a:spcAft>
                  <a:buClr>
                    <a:srgbClr val="000000"/>
                  </a:buClr>
                  <a:buFont typeface="Roboto"/>
                  <a:buNone/>
                </a:pPr>
                <a:r>
                  <a:rPr b="1" lang="es" sz="1000">
                    <a:solidFill>
                      <a:srgbClr val="212121"/>
                    </a:solidFill>
                    <a:latin typeface="Roboto"/>
                    <a:ea typeface="Roboto"/>
                    <a:cs typeface="Roboto"/>
                    <a:sym typeface="Roboto"/>
                  </a:rPr>
                  <a:t>=</a:t>
                </a:r>
                <a:endParaRPr b="1" i="0" sz="1000" u="none" cap="none" strike="noStrike">
                  <a:solidFill>
                    <a:srgbClr val="212121"/>
                  </a:solidFill>
                  <a:latin typeface="Roboto"/>
                  <a:ea typeface="Roboto"/>
                  <a:cs typeface="Roboto"/>
                  <a:sym typeface="Roboto"/>
                </a:endParaRPr>
              </a:p>
            </p:txBody>
          </p:sp>
          <p:grpSp>
            <p:nvGrpSpPr>
              <p:cNvPr id="155" name="Google Shape;155;p18"/>
              <p:cNvGrpSpPr/>
              <p:nvPr/>
            </p:nvGrpSpPr>
            <p:grpSpPr>
              <a:xfrm>
                <a:off x="6605000" y="1164975"/>
                <a:ext cx="734700" cy="280800"/>
                <a:chOff x="5571900" y="1164975"/>
                <a:chExt cx="734700" cy="280800"/>
              </a:xfrm>
            </p:grpSpPr>
            <p:sp>
              <p:nvSpPr>
                <p:cNvPr id="156" name="Google Shape;156;p18"/>
                <p:cNvSpPr/>
                <p:nvPr/>
              </p:nvSpPr>
              <p:spPr>
                <a:xfrm>
                  <a:off x="5571900" y="1164975"/>
                  <a:ext cx="7347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292600" spcFirstLastPara="1" rIns="45700" wrap="square" tIns="82275">
                  <a:noAutofit/>
                </a:bodyPr>
                <a:lstStyle/>
                <a:p>
                  <a:pPr indent="0" lvl="0" marL="0" rtl="0" algn="l">
                    <a:lnSpc>
                      <a:spcPct val="114285"/>
                    </a:lnSpc>
                    <a:spcBef>
                      <a:spcPts val="0"/>
                    </a:spcBef>
                    <a:spcAft>
                      <a:spcPts val="0"/>
                    </a:spcAft>
                    <a:buClr>
                      <a:srgbClr val="000000"/>
                    </a:buClr>
                    <a:buFont typeface="Roboto"/>
                    <a:buNone/>
                  </a:pPr>
                  <a:r>
                    <a:rPr lang="es" sz="700">
                      <a:solidFill>
                        <a:srgbClr val="212121"/>
                      </a:solidFill>
                      <a:latin typeface="Roboto"/>
                      <a:ea typeface="Roboto"/>
                      <a:cs typeface="Roboto"/>
                      <a:sym typeface="Roboto"/>
                    </a:rPr>
                    <a:t>Table 2 Complete</a:t>
                  </a:r>
                  <a:endParaRPr sz="700">
                    <a:solidFill>
                      <a:srgbClr val="212121"/>
                    </a:solidFill>
                    <a:latin typeface="Roboto"/>
                    <a:ea typeface="Roboto"/>
                    <a:cs typeface="Roboto"/>
                    <a:sym typeface="Roboto"/>
                  </a:endParaRPr>
                </a:p>
              </p:txBody>
            </p:sp>
            <p:pic>
              <p:nvPicPr>
                <p:cNvPr id="157" name="Google Shape;157;p18"/>
                <p:cNvPicPr preferRelativeResize="0"/>
                <p:nvPr/>
              </p:nvPicPr>
              <p:blipFill rotWithShape="1">
                <a:blip r:embed="rId7">
                  <a:alphaModFix/>
                </a:blip>
                <a:srcRect b="0" l="0" r="0" t="0"/>
                <a:stretch/>
              </p:blipFill>
              <p:spPr>
                <a:xfrm>
                  <a:off x="5620399" y="1203718"/>
                  <a:ext cx="203100" cy="203100"/>
                </a:xfrm>
                <a:prstGeom prst="rect">
                  <a:avLst/>
                </a:prstGeom>
                <a:noFill/>
                <a:ln>
                  <a:noFill/>
                </a:ln>
              </p:spPr>
            </p:pic>
            <p:pic>
              <p:nvPicPr>
                <p:cNvPr id="158" name="Google Shape;158;p18"/>
                <p:cNvPicPr preferRelativeResize="0"/>
                <p:nvPr/>
              </p:nvPicPr>
              <p:blipFill>
                <a:blip r:embed="rId8">
                  <a:alphaModFix/>
                </a:blip>
                <a:stretch>
                  <a:fillRect/>
                </a:stretch>
              </p:blipFill>
              <p:spPr>
                <a:xfrm>
                  <a:off x="5659524" y="1246178"/>
                  <a:ext cx="118375" cy="118400"/>
                </a:xfrm>
                <a:prstGeom prst="rect">
                  <a:avLst/>
                </a:prstGeom>
                <a:noFill/>
                <a:ln>
                  <a:noFill/>
                </a:ln>
              </p:spPr>
            </p:pic>
          </p:grpSp>
        </p:grpSp>
        <p:grpSp>
          <p:nvGrpSpPr>
            <p:cNvPr id="159" name="Google Shape;159;p18"/>
            <p:cNvGrpSpPr/>
            <p:nvPr/>
          </p:nvGrpSpPr>
          <p:grpSpPr>
            <a:xfrm>
              <a:off x="1522358" y="3928013"/>
              <a:ext cx="3002492" cy="280812"/>
              <a:chOff x="4337208" y="1164963"/>
              <a:chExt cx="3002492" cy="280812"/>
            </a:xfrm>
          </p:grpSpPr>
          <p:grpSp>
            <p:nvGrpSpPr>
              <p:cNvPr id="160" name="Google Shape;160;p18"/>
              <p:cNvGrpSpPr/>
              <p:nvPr/>
            </p:nvGrpSpPr>
            <p:grpSpPr>
              <a:xfrm>
                <a:off x="4337208" y="1164963"/>
                <a:ext cx="936300" cy="280800"/>
                <a:chOff x="5659208" y="1080188"/>
                <a:chExt cx="936300" cy="280800"/>
              </a:xfrm>
            </p:grpSpPr>
            <p:sp>
              <p:nvSpPr>
                <p:cNvPr id="161" name="Google Shape;161;p18"/>
                <p:cNvSpPr/>
                <p:nvPr/>
              </p:nvSpPr>
              <p:spPr>
                <a:xfrm>
                  <a:off x="5659208" y="1080188"/>
                  <a:ext cx="9363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292600" spcFirstLastPara="1" rIns="45700" wrap="square" tIns="82275">
                  <a:noAutofit/>
                </a:bodyPr>
                <a:lstStyle/>
                <a:p>
                  <a:pPr indent="0" lvl="0" marL="0" rtl="0" algn="l">
                    <a:lnSpc>
                      <a:spcPct val="114285"/>
                    </a:lnSpc>
                    <a:spcBef>
                      <a:spcPts val="0"/>
                    </a:spcBef>
                    <a:spcAft>
                      <a:spcPts val="0"/>
                    </a:spcAft>
                    <a:buClr>
                      <a:srgbClr val="000000"/>
                    </a:buClr>
                    <a:buFont typeface="Roboto"/>
                    <a:buNone/>
                  </a:pPr>
                  <a:r>
                    <a:rPr lang="es" sz="700">
                      <a:solidFill>
                        <a:srgbClr val="212121"/>
                      </a:solidFill>
                      <a:latin typeface="Roboto"/>
                      <a:ea typeface="Roboto"/>
                      <a:cs typeface="Roboto"/>
                      <a:sym typeface="Roboto"/>
                    </a:rPr>
                    <a:t>Table 3  Transactional </a:t>
                  </a:r>
                  <a:endParaRPr sz="700">
                    <a:solidFill>
                      <a:srgbClr val="212121"/>
                    </a:solidFill>
                    <a:latin typeface="Roboto"/>
                    <a:ea typeface="Roboto"/>
                    <a:cs typeface="Roboto"/>
                    <a:sym typeface="Roboto"/>
                  </a:endParaRPr>
                </a:p>
              </p:txBody>
            </p:sp>
            <p:pic>
              <p:nvPicPr>
                <p:cNvPr id="162" name="Google Shape;162;p18"/>
                <p:cNvPicPr preferRelativeResize="0"/>
                <p:nvPr/>
              </p:nvPicPr>
              <p:blipFill rotWithShape="1">
                <a:blip r:embed="rId7">
                  <a:alphaModFix/>
                </a:blip>
                <a:srcRect b="0" l="0" r="0" t="0"/>
                <a:stretch/>
              </p:blipFill>
              <p:spPr>
                <a:xfrm>
                  <a:off x="5707699" y="1118943"/>
                  <a:ext cx="203100" cy="203100"/>
                </a:xfrm>
                <a:prstGeom prst="rect">
                  <a:avLst/>
                </a:prstGeom>
                <a:noFill/>
                <a:ln>
                  <a:noFill/>
                </a:ln>
              </p:spPr>
            </p:pic>
            <p:pic>
              <p:nvPicPr>
                <p:cNvPr id="163" name="Google Shape;163;p18"/>
                <p:cNvPicPr preferRelativeResize="0"/>
                <p:nvPr/>
              </p:nvPicPr>
              <p:blipFill>
                <a:blip r:embed="rId8">
                  <a:alphaModFix/>
                </a:blip>
                <a:stretch>
                  <a:fillRect/>
                </a:stretch>
              </p:blipFill>
              <p:spPr>
                <a:xfrm>
                  <a:off x="5746824" y="1161403"/>
                  <a:ext cx="118375" cy="118400"/>
                </a:xfrm>
                <a:prstGeom prst="rect">
                  <a:avLst/>
                </a:prstGeom>
                <a:noFill/>
                <a:ln>
                  <a:noFill/>
                </a:ln>
              </p:spPr>
            </p:pic>
          </p:grpSp>
          <p:grpSp>
            <p:nvGrpSpPr>
              <p:cNvPr id="164" name="Google Shape;164;p18"/>
              <p:cNvGrpSpPr/>
              <p:nvPr/>
            </p:nvGrpSpPr>
            <p:grpSpPr>
              <a:xfrm>
                <a:off x="5571900" y="1164975"/>
                <a:ext cx="734700" cy="280800"/>
                <a:chOff x="5571900" y="1164975"/>
                <a:chExt cx="734700" cy="280800"/>
              </a:xfrm>
            </p:grpSpPr>
            <p:sp>
              <p:nvSpPr>
                <p:cNvPr id="165" name="Google Shape;165;p18"/>
                <p:cNvSpPr/>
                <p:nvPr/>
              </p:nvSpPr>
              <p:spPr>
                <a:xfrm>
                  <a:off x="5571900" y="1164975"/>
                  <a:ext cx="7347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292600" spcFirstLastPara="1" rIns="45700" wrap="square" tIns="82275">
                  <a:noAutofit/>
                </a:bodyPr>
                <a:lstStyle/>
                <a:p>
                  <a:pPr indent="0" lvl="0" marL="0" rtl="0" algn="l">
                    <a:lnSpc>
                      <a:spcPct val="114285"/>
                    </a:lnSpc>
                    <a:spcBef>
                      <a:spcPts val="0"/>
                    </a:spcBef>
                    <a:spcAft>
                      <a:spcPts val="0"/>
                    </a:spcAft>
                    <a:buClr>
                      <a:srgbClr val="000000"/>
                    </a:buClr>
                    <a:buFont typeface="Roboto"/>
                    <a:buNone/>
                  </a:pPr>
                  <a:r>
                    <a:rPr lang="es" sz="700">
                      <a:solidFill>
                        <a:srgbClr val="212121"/>
                      </a:solidFill>
                      <a:latin typeface="Roboto"/>
                      <a:ea typeface="Roboto"/>
                      <a:cs typeface="Roboto"/>
                      <a:sym typeface="Roboto"/>
                    </a:rPr>
                    <a:t>Table 3</a:t>
                  </a:r>
                  <a:endParaRPr sz="700">
                    <a:solidFill>
                      <a:srgbClr val="212121"/>
                    </a:solidFill>
                    <a:latin typeface="Roboto"/>
                    <a:ea typeface="Roboto"/>
                    <a:cs typeface="Roboto"/>
                    <a:sym typeface="Roboto"/>
                  </a:endParaRPr>
                </a:p>
                <a:p>
                  <a:pPr indent="0" lvl="0" marL="0" rtl="0" algn="l">
                    <a:lnSpc>
                      <a:spcPct val="114285"/>
                    </a:lnSpc>
                    <a:spcBef>
                      <a:spcPts val="0"/>
                    </a:spcBef>
                    <a:spcAft>
                      <a:spcPts val="0"/>
                    </a:spcAft>
                    <a:buClr>
                      <a:srgbClr val="000000"/>
                    </a:buClr>
                    <a:buFont typeface="Roboto"/>
                    <a:buNone/>
                  </a:pPr>
                  <a:r>
                    <a:rPr lang="es" sz="700">
                      <a:solidFill>
                        <a:srgbClr val="212121"/>
                      </a:solidFill>
                      <a:latin typeface="Roboto"/>
                      <a:ea typeface="Roboto"/>
                      <a:cs typeface="Roboto"/>
                      <a:sym typeface="Roboto"/>
                    </a:rPr>
                    <a:t>Historical</a:t>
                  </a:r>
                  <a:endParaRPr sz="700">
                    <a:solidFill>
                      <a:srgbClr val="212121"/>
                    </a:solidFill>
                    <a:latin typeface="Roboto"/>
                    <a:ea typeface="Roboto"/>
                    <a:cs typeface="Roboto"/>
                    <a:sym typeface="Roboto"/>
                  </a:endParaRPr>
                </a:p>
              </p:txBody>
            </p:sp>
            <p:pic>
              <p:nvPicPr>
                <p:cNvPr id="166" name="Google Shape;166;p18"/>
                <p:cNvPicPr preferRelativeResize="0"/>
                <p:nvPr/>
              </p:nvPicPr>
              <p:blipFill rotWithShape="1">
                <a:blip r:embed="rId7">
                  <a:alphaModFix/>
                </a:blip>
                <a:srcRect b="0" l="0" r="0" t="0"/>
                <a:stretch/>
              </p:blipFill>
              <p:spPr>
                <a:xfrm>
                  <a:off x="5620399" y="1203718"/>
                  <a:ext cx="203100" cy="203100"/>
                </a:xfrm>
                <a:prstGeom prst="rect">
                  <a:avLst/>
                </a:prstGeom>
                <a:noFill/>
                <a:ln>
                  <a:noFill/>
                </a:ln>
              </p:spPr>
            </p:pic>
            <p:pic>
              <p:nvPicPr>
                <p:cNvPr id="167" name="Google Shape;167;p18"/>
                <p:cNvPicPr preferRelativeResize="0"/>
                <p:nvPr/>
              </p:nvPicPr>
              <p:blipFill>
                <a:blip r:embed="rId8">
                  <a:alphaModFix/>
                </a:blip>
                <a:stretch>
                  <a:fillRect/>
                </a:stretch>
              </p:blipFill>
              <p:spPr>
                <a:xfrm>
                  <a:off x="5659524" y="1246178"/>
                  <a:ext cx="118375" cy="118400"/>
                </a:xfrm>
                <a:prstGeom prst="rect">
                  <a:avLst/>
                </a:prstGeom>
                <a:noFill/>
                <a:ln>
                  <a:noFill/>
                </a:ln>
              </p:spPr>
            </p:pic>
          </p:grpSp>
          <p:sp>
            <p:nvSpPr>
              <p:cNvPr id="168" name="Google Shape;168;p18"/>
              <p:cNvSpPr/>
              <p:nvPr/>
            </p:nvSpPr>
            <p:spPr>
              <a:xfrm>
                <a:off x="5340656" y="1164975"/>
                <a:ext cx="1641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45700" spcFirstLastPara="1" rIns="45700" wrap="square" tIns="82275">
                <a:noAutofit/>
              </a:bodyPr>
              <a:lstStyle/>
              <a:p>
                <a:pPr indent="0" lvl="0" marL="0" marR="0" rtl="0" algn="l">
                  <a:lnSpc>
                    <a:spcPct val="114285"/>
                  </a:lnSpc>
                  <a:spcBef>
                    <a:spcPts val="0"/>
                  </a:spcBef>
                  <a:spcAft>
                    <a:spcPts val="0"/>
                  </a:spcAft>
                  <a:buClr>
                    <a:srgbClr val="000000"/>
                  </a:buClr>
                  <a:buFont typeface="Roboto"/>
                  <a:buNone/>
                </a:pPr>
                <a:r>
                  <a:rPr b="1" lang="es" sz="1000">
                    <a:solidFill>
                      <a:srgbClr val="212121"/>
                    </a:solidFill>
                    <a:latin typeface="Roboto"/>
                    <a:ea typeface="Roboto"/>
                    <a:cs typeface="Roboto"/>
                    <a:sym typeface="Roboto"/>
                  </a:rPr>
                  <a:t>+</a:t>
                </a:r>
                <a:endParaRPr b="1" i="0" sz="1000" u="none" cap="none" strike="noStrike">
                  <a:solidFill>
                    <a:srgbClr val="212121"/>
                  </a:solidFill>
                  <a:latin typeface="Roboto"/>
                  <a:ea typeface="Roboto"/>
                  <a:cs typeface="Roboto"/>
                  <a:sym typeface="Roboto"/>
                </a:endParaRPr>
              </a:p>
            </p:txBody>
          </p:sp>
          <p:sp>
            <p:nvSpPr>
              <p:cNvPr id="169" name="Google Shape;169;p18"/>
              <p:cNvSpPr/>
              <p:nvPr/>
            </p:nvSpPr>
            <p:spPr>
              <a:xfrm>
                <a:off x="6373756" y="1164975"/>
                <a:ext cx="1641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45700" spcFirstLastPara="1" rIns="45700" wrap="square" tIns="82275">
                <a:noAutofit/>
              </a:bodyPr>
              <a:lstStyle/>
              <a:p>
                <a:pPr indent="0" lvl="0" marL="0" marR="0" rtl="0" algn="l">
                  <a:lnSpc>
                    <a:spcPct val="114285"/>
                  </a:lnSpc>
                  <a:spcBef>
                    <a:spcPts val="0"/>
                  </a:spcBef>
                  <a:spcAft>
                    <a:spcPts val="0"/>
                  </a:spcAft>
                  <a:buClr>
                    <a:srgbClr val="000000"/>
                  </a:buClr>
                  <a:buFont typeface="Roboto"/>
                  <a:buNone/>
                </a:pPr>
                <a:r>
                  <a:rPr b="1" lang="es" sz="1000">
                    <a:solidFill>
                      <a:srgbClr val="212121"/>
                    </a:solidFill>
                    <a:latin typeface="Roboto"/>
                    <a:ea typeface="Roboto"/>
                    <a:cs typeface="Roboto"/>
                    <a:sym typeface="Roboto"/>
                  </a:rPr>
                  <a:t>=</a:t>
                </a:r>
                <a:endParaRPr b="1" i="0" sz="1000" u="none" cap="none" strike="noStrike">
                  <a:solidFill>
                    <a:srgbClr val="212121"/>
                  </a:solidFill>
                  <a:latin typeface="Roboto"/>
                  <a:ea typeface="Roboto"/>
                  <a:cs typeface="Roboto"/>
                  <a:sym typeface="Roboto"/>
                </a:endParaRPr>
              </a:p>
            </p:txBody>
          </p:sp>
          <p:grpSp>
            <p:nvGrpSpPr>
              <p:cNvPr id="170" name="Google Shape;170;p18"/>
              <p:cNvGrpSpPr/>
              <p:nvPr/>
            </p:nvGrpSpPr>
            <p:grpSpPr>
              <a:xfrm>
                <a:off x="6605000" y="1164975"/>
                <a:ext cx="734700" cy="280800"/>
                <a:chOff x="5571900" y="1164975"/>
                <a:chExt cx="734700" cy="280800"/>
              </a:xfrm>
            </p:grpSpPr>
            <p:sp>
              <p:nvSpPr>
                <p:cNvPr id="171" name="Google Shape;171;p18"/>
                <p:cNvSpPr/>
                <p:nvPr/>
              </p:nvSpPr>
              <p:spPr>
                <a:xfrm>
                  <a:off x="5571900" y="1164975"/>
                  <a:ext cx="7347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292600" spcFirstLastPara="1" rIns="45700" wrap="square" tIns="82275">
                  <a:noAutofit/>
                </a:bodyPr>
                <a:lstStyle/>
                <a:p>
                  <a:pPr indent="0" lvl="0" marL="0" rtl="0" algn="l">
                    <a:lnSpc>
                      <a:spcPct val="114285"/>
                    </a:lnSpc>
                    <a:spcBef>
                      <a:spcPts val="0"/>
                    </a:spcBef>
                    <a:spcAft>
                      <a:spcPts val="0"/>
                    </a:spcAft>
                    <a:buClr>
                      <a:srgbClr val="000000"/>
                    </a:buClr>
                    <a:buFont typeface="Roboto"/>
                    <a:buNone/>
                  </a:pPr>
                  <a:r>
                    <a:rPr lang="es" sz="700">
                      <a:solidFill>
                        <a:srgbClr val="212121"/>
                      </a:solidFill>
                      <a:latin typeface="Roboto"/>
                      <a:ea typeface="Roboto"/>
                      <a:cs typeface="Roboto"/>
                      <a:sym typeface="Roboto"/>
                    </a:rPr>
                    <a:t>Table 3 Complete</a:t>
                  </a:r>
                  <a:endParaRPr sz="700">
                    <a:solidFill>
                      <a:srgbClr val="212121"/>
                    </a:solidFill>
                    <a:latin typeface="Roboto"/>
                    <a:ea typeface="Roboto"/>
                    <a:cs typeface="Roboto"/>
                    <a:sym typeface="Roboto"/>
                  </a:endParaRPr>
                </a:p>
              </p:txBody>
            </p:sp>
            <p:pic>
              <p:nvPicPr>
                <p:cNvPr id="172" name="Google Shape;172;p18"/>
                <p:cNvPicPr preferRelativeResize="0"/>
                <p:nvPr/>
              </p:nvPicPr>
              <p:blipFill rotWithShape="1">
                <a:blip r:embed="rId7">
                  <a:alphaModFix/>
                </a:blip>
                <a:srcRect b="0" l="0" r="0" t="0"/>
                <a:stretch/>
              </p:blipFill>
              <p:spPr>
                <a:xfrm>
                  <a:off x="5620399" y="1203718"/>
                  <a:ext cx="203100" cy="203100"/>
                </a:xfrm>
                <a:prstGeom prst="rect">
                  <a:avLst/>
                </a:prstGeom>
                <a:noFill/>
                <a:ln>
                  <a:noFill/>
                </a:ln>
              </p:spPr>
            </p:pic>
            <p:pic>
              <p:nvPicPr>
                <p:cNvPr id="173" name="Google Shape;173;p18"/>
                <p:cNvPicPr preferRelativeResize="0"/>
                <p:nvPr/>
              </p:nvPicPr>
              <p:blipFill>
                <a:blip r:embed="rId8">
                  <a:alphaModFix/>
                </a:blip>
                <a:stretch>
                  <a:fillRect/>
                </a:stretch>
              </p:blipFill>
              <p:spPr>
                <a:xfrm>
                  <a:off x="5659524" y="1246178"/>
                  <a:ext cx="118375" cy="118400"/>
                </a:xfrm>
                <a:prstGeom prst="rect">
                  <a:avLst/>
                </a:prstGeom>
                <a:noFill/>
                <a:ln>
                  <a:noFill/>
                </a:ln>
              </p:spPr>
            </p:pic>
          </p:grpSp>
        </p:grpSp>
        <p:grpSp>
          <p:nvGrpSpPr>
            <p:cNvPr id="174" name="Google Shape;174;p18"/>
            <p:cNvGrpSpPr/>
            <p:nvPr/>
          </p:nvGrpSpPr>
          <p:grpSpPr>
            <a:xfrm>
              <a:off x="1522358" y="4309013"/>
              <a:ext cx="3002492" cy="280812"/>
              <a:chOff x="4337208" y="1164963"/>
              <a:chExt cx="3002492" cy="280812"/>
            </a:xfrm>
          </p:grpSpPr>
          <p:grpSp>
            <p:nvGrpSpPr>
              <p:cNvPr id="175" name="Google Shape;175;p18"/>
              <p:cNvGrpSpPr/>
              <p:nvPr/>
            </p:nvGrpSpPr>
            <p:grpSpPr>
              <a:xfrm>
                <a:off x="4337208" y="1164963"/>
                <a:ext cx="936300" cy="280800"/>
                <a:chOff x="5659208" y="1080188"/>
                <a:chExt cx="936300" cy="280800"/>
              </a:xfrm>
            </p:grpSpPr>
            <p:sp>
              <p:nvSpPr>
                <p:cNvPr id="176" name="Google Shape;176;p18"/>
                <p:cNvSpPr/>
                <p:nvPr/>
              </p:nvSpPr>
              <p:spPr>
                <a:xfrm>
                  <a:off x="5659208" y="1080188"/>
                  <a:ext cx="9363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292600" spcFirstLastPara="1" rIns="45700" wrap="square" tIns="82275">
                  <a:noAutofit/>
                </a:bodyPr>
                <a:lstStyle/>
                <a:p>
                  <a:pPr indent="0" lvl="0" marL="0" rtl="0" algn="l">
                    <a:lnSpc>
                      <a:spcPct val="114285"/>
                    </a:lnSpc>
                    <a:spcBef>
                      <a:spcPts val="0"/>
                    </a:spcBef>
                    <a:spcAft>
                      <a:spcPts val="0"/>
                    </a:spcAft>
                    <a:buClr>
                      <a:srgbClr val="000000"/>
                    </a:buClr>
                    <a:buFont typeface="Roboto"/>
                    <a:buNone/>
                  </a:pPr>
                  <a:r>
                    <a:rPr lang="es" sz="700">
                      <a:solidFill>
                        <a:srgbClr val="212121"/>
                      </a:solidFill>
                      <a:latin typeface="Roboto"/>
                      <a:ea typeface="Roboto"/>
                      <a:cs typeface="Roboto"/>
                      <a:sym typeface="Roboto"/>
                    </a:rPr>
                    <a:t>Table 120 Transactional </a:t>
                  </a:r>
                  <a:endParaRPr sz="700">
                    <a:solidFill>
                      <a:srgbClr val="212121"/>
                    </a:solidFill>
                    <a:latin typeface="Roboto"/>
                    <a:ea typeface="Roboto"/>
                    <a:cs typeface="Roboto"/>
                    <a:sym typeface="Roboto"/>
                  </a:endParaRPr>
                </a:p>
              </p:txBody>
            </p:sp>
            <p:pic>
              <p:nvPicPr>
                <p:cNvPr id="177" name="Google Shape;177;p18"/>
                <p:cNvPicPr preferRelativeResize="0"/>
                <p:nvPr/>
              </p:nvPicPr>
              <p:blipFill rotWithShape="1">
                <a:blip r:embed="rId7">
                  <a:alphaModFix/>
                </a:blip>
                <a:srcRect b="0" l="0" r="0" t="0"/>
                <a:stretch/>
              </p:blipFill>
              <p:spPr>
                <a:xfrm>
                  <a:off x="5707699" y="1118943"/>
                  <a:ext cx="203100" cy="203100"/>
                </a:xfrm>
                <a:prstGeom prst="rect">
                  <a:avLst/>
                </a:prstGeom>
                <a:noFill/>
                <a:ln>
                  <a:noFill/>
                </a:ln>
              </p:spPr>
            </p:pic>
            <p:pic>
              <p:nvPicPr>
                <p:cNvPr id="178" name="Google Shape;178;p18"/>
                <p:cNvPicPr preferRelativeResize="0"/>
                <p:nvPr/>
              </p:nvPicPr>
              <p:blipFill>
                <a:blip r:embed="rId8">
                  <a:alphaModFix/>
                </a:blip>
                <a:stretch>
                  <a:fillRect/>
                </a:stretch>
              </p:blipFill>
              <p:spPr>
                <a:xfrm>
                  <a:off x="5746824" y="1161403"/>
                  <a:ext cx="118375" cy="118400"/>
                </a:xfrm>
                <a:prstGeom prst="rect">
                  <a:avLst/>
                </a:prstGeom>
                <a:noFill/>
                <a:ln>
                  <a:noFill/>
                </a:ln>
              </p:spPr>
            </p:pic>
          </p:grpSp>
          <p:grpSp>
            <p:nvGrpSpPr>
              <p:cNvPr id="179" name="Google Shape;179;p18"/>
              <p:cNvGrpSpPr/>
              <p:nvPr/>
            </p:nvGrpSpPr>
            <p:grpSpPr>
              <a:xfrm>
                <a:off x="5571900" y="1164975"/>
                <a:ext cx="734700" cy="280800"/>
                <a:chOff x="5571900" y="1164975"/>
                <a:chExt cx="734700" cy="280800"/>
              </a:xfrm>
            </p:grpSpPr>
            <p:sp>
              <p:nvSpPr>
                <p:cNvPr id="180" name="Google Shape;180;p18"/>
                <p:cNvSpPr/>
                <p:nvPr/>
              </p:nvSpPr>
              <p:spPr>
                <a:xfrm>
                  <a:off x="5571900" y="1164975"/>
                  <a:ext cx="7347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292600" spcFirstLastPara="1" rIns="45700" wrap="square" tIns="82275">
                  <a:noAutofit/>
                </a:bodyPr>
                <a:lstStyle/>
                <a:p>
                  <a:pPr indent="0" lvl="0" marL="0" rtl="0" algn="l">
                    <a:lnSpc>
                      <a:spcPct val="114285"/>
                    </a:lnSpc>
                    <a:spcBef>
                      <a:spcPts val="0"/>
                    </a:spcBef>
                    <a:spcAft>
                      <a:spcPts val="0"/>
                    </a:spcAft>
                    <a:buClr>
                      <a:srgbClr val="000000"/>
                    </a:buClr>
                    <a:buFont typeface="Roboto"/>
                    <a:buNone/>
                  </a:pPr>
                  <a:r>
                    <a:rPr lang="es" sz="700">
                      <a:solidFill>
                        <a:srgbClr val="212121"/>
                      </a:solidFill>
                      <a:latin typeface="Roboto"/>
                      <a:ea typeface="Roboto"/>
                      <a:cs typeface="Roboto"/>
                      <a:sym typeface="Roboto"/>
                    </a:rPr>
                    <a:t>Table 120</a:t>
                  </a:r>
                  <a:endParaRPr sz="700">
                    <a:solidFill>
                      <a:srgbClr val="212121"/>
                    </a:solidFill>
                    <a:latin typeface="Roboto"/>
                    <a:ea typeface="Roboto"/>
                    <a:cs typeface="Roboto"/>
                    <a:sym typeface="Roboto"/>
                  </a:endParaRPr>
                </a:p>
                <a:p>
                  <a:pPr indent="0" lvl="0" marL="0" rtl="0" algn="l">
                    <a:lnSpc>
                      <a:spcPct val="114285"/>
                    </a:lnSpc>
                    <a:spcBef>
                      <a:spcPts val="0"/>
                    </a:spcBef>
                    <a:spcAft>
                      <a:spcPts val="0"/>
                    </a:spcAft>
                    <a:buClr>
                      <a:srgbClr val="000000"/>
                    </a:buClr>
                    <a:buFont typeface="Roboto"/>
                    <a:buNone/>
                  </a:pPr>
                  <a:r>
                    <a:rPr lang="es" sz="700">
                      <a:solidFill>
                        <a:srgbClr val="212121"/>
                      </a:solidFill>
                      <a:latin typeface="Roboto"/>
                      <a:ea typeface="Roboto"/>
                      <a:cs typeface="Roboto"/>
                      <a:sym typeface="Roboto"/>
                    </a:rPr>
                    <a:t>Historical</a:t>
                  </a:r>
                  <a:endParaRPr sz="700">
                    <a:solidFill>
                      <a:srgbClr val="212121"/>
                    </a:solidFill>
                    <a:latin typeface="Roboto"/>
                    <a:ea typeface="Roboto"/>
                    <a:cs typeface="Roboto"/>
                    <a:sym typeface="Roboto"/>
                  </a:endParaRPr>
                </a:p>
              </p:txBody>
            </p:sp>
            <p:pic>
              <p:nvPicPr>
                <p:cNvPr id="181" name="Google Shape;181;p18"/>
                <p:cNvPicPr preferRelativeResize="0"/>
                <p:nvPr/>
              </p:nvPicPr>
              <p:blipFill rotWithShape="1">
                <a:blip r:embed="rId7">
                  <a:alphaModFix/>
                </a:blip>
                <a:srcRect b="0" l="0" r="0" t="0"/>
                <a:stretch/>
              </p:blipFill>
              <p:spPr>
                <a:xfrm>
                  <a:off x="5620399" y="1203718"/>
                  <a:ext cx="203100" cy="203100"/>
                </a:xfrm>
                <a:prstGeom prst="rect">
                  <a:avLst/>
                </a:prstGeom>
                <a:noFill/>
                <a:ln>
                  <a:noFill/>
                </a:ln>
              </p:spPr>
            </p:pic>
            <p:pic>
              <p:nvPicPr>
                <p:cNvPr id="182" name="Google Shape;182;p18"/>
                <p:cNvPicPr preferRelativeResize="0"/>
                <p:nvPr/>
              </p:nvPicPr>
              <p:blipFill>
                <a:blip r:embed="rId8">
                  <a:alphaModFix/>
                </a:blip>
                <a:stretch>
                  <a:fillRect/>
                </a:stretch>
              </p:blipFill>
              <p:spPr>
                <a:xfrm>
                  <a:off x="5659524" y="1246178"/>
                  <a:ext cx="118375" cy="118400"/>
                </a:xfrm>
                <a:prstGeom prst="rect">
                  <a:avLst/>
                </a:prstGeom>
                <a:noFill/>
                <a:ln>
                  <a:noFill/>
                </a:ln>
              </p:spPr>
            </p:pic>
          </p:grpSp>
          <p:sp>
            <p:nvSpPr>
              <p:cNvPr id="183" name="Google Shape;183;p18"/>
              <p:cNvSpPr/>
              <p:nvPr/>
            </p:nvSpPr>
            <p:spPr>
              <a:xfrm>
                <a:off x="5340656" y="1164975"/>
                <a:ext cx="1641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45700" spcFirstLastPara="1" rIns="45700" wrap="square" tIns="82275">
                <a:noAutofit/>
              </a:bodyPr>
              <a:lstStyle/>
              <a:p>
                <a:pPr indent="0" lvl="0" marL="0" marR="0" rtl="0" algn="l">
                  <a:lnSpc>
                    <a:spcPct val="114285"/>
                  </a:lnSpc>
                  <a:spcBef>
                    <a:spcPts val="0"/>
                  </a:spcBef>
                  <a:spcAft>
                    <a:spcPts val="0"/>
                  </a:spcAft>
                  <a:buClr>
                    <a:srgbClr val="000000"/>
                  </a:buClr>
                  <a:buFont typeface="Roboto"/>
                  <a:buNone/>
                </a:pPr>
                <a:r>
                  <a:rPr b="1" lang="es" sz="1000">
                    <a:solidFill>
                      <a:srgbClr val="212121"/>
                    </a:solidFill>
                    <a:latin typeface="Roboto"/>
                    <a:ea typeface="Roboto"/>
                    <a:cs typeface="Roboto"/>
                    <a:sym typeface="Roboto"/>
                  </a:rPr>
                  <a:t>+</a:t>
                </a:r>
                <a:endParaRPr b="1" i="0" sz="1000" u="none" cap="none" strike="noStrike">
                  <a:solidFill>
                    <a:srgbClr val="212121"/>
                  </a:solidFill>
                  <a:latin typeface="Roboto"/>
                  <a:ea typeface="Roboto"/>
                  <a:cs typeface="Roboto"/>
                  <a:sym typeface="Roboto"/>
                </a:endParaRPr>
              </a:p>
            </p:txBody>
          </p:sp>
          <p:sp>
            <p:nvSpPr>
              <p:cNvPr id="184" name="Google Shape;184;p18"/>
              <p:cNvSpPr/>
              <p:nvPr/>
            </p:nvSpPr>
            <p:spPr>
              <a:xfrm>
                <a:off x="6373756" y="1164975"/>
                <a:ext cx="1641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45700" spcFirstLastPara="1" rIns="45700" wrap="square" tIns="82275">
                <a:noAutofit/>
              </a:bodyPr>
              <a:lstStyle/>
              <a:p>
                <a:pPr indent="0" lvl="0" marL="0" marR="0" rtl="0" algn="l">
                  <a:lnSpc>
                    <a:spcPct val="114285"/>
                  </a:lnSpc>
                  <a:spcBef>
                    <a:spcPts val="0"/>
                  </a:spcBef>
                  <a:spcAft>
                    <a:spcPts val="0"/>
                  </a:spcAft>
                  <a:buClr>
                    <a:srgbClr val="000000"/>
                  </a:buClr>
                  <a:buFont typeface="Roboto"/>
                  <a:buNone/>
                </a:pPr>
                <a:r>
                  <a:rPr b="1" lang="es" sz="1000">
                    <a:solidFill>
                      <a:srgbClr val="212121"/>
                    </a:solidFill>
                    <a:latin typeface="Roboto"/>
                    <a:ea typeface="Roboto"/>
                    <a:cs typeface="Roboto"/>
                    <a:sym typeface="Roboto"/>
                  </a:rPr>
                  <a:t>=</a:t>
                </a:r>
                <a:endParaRPr b="1" i="0" sz="1000" u="none" cap="none" strike="noStrike">
                  <a:solidFill>
                    <a:srgbClr val="212121"/>
                  </a:solidFill>
                  <a:latin typeface="Roboto"/>
                  <a:ea typeface="Roboto"/>
                  <a:cs typeface="Roboto"/>
                  <a:sym typeface="Roboto"/>
                </a:endParaRPr>
              </a:p>
            </p:txBody>
          </p:sp>
          <p:grpSp>
            <p:nvGrpSpPr>
              <p:cNvPr id="185" name="Google Shape;185;p18"/>
              <p:cNvGrpSpPr/>
              <p:nvPr/>
            </p:nvGrpSpPr>
            <p:grpSpPr>
              <a:xfrm>
                <a:off x="6605000" y="1164975"/>
                <a:ext cx="734700" cy="280800"/>
                <a:chOff x="5571900" y="1164975"/>
                <a:chExt cx="734700" cy="280800"/>
              </a:xfrm>
            </p:grpSpPr>
            <p:sp>
              <p:nvSpPr>
                <p:cNvPr id="186" name="Google Shape;186;p18"/>
                <p:cNvSpPr/>
                <p:nvPr/>
              </p:nvSpPr>
              <p:spPr>
                <a:xfrm>
                  <a:off x="5571900" y="1164975"/>
                  <a:ext cx="7347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292600" spcFirstLastPara="1" rIns="45700" wrap="square" tIns="82275">
                  <a:noAutofit/>
                </a:bodyPr>
                <a:lstStyle/>
                <a:p>
                  <a:pPr indent="0" lvl="0" marL="0" rtl="0" algn="l">
                    <a:lnSpc>
                      <a:spcPct val="114285"/>
                    </a:lnSpc>
                    <a:spcBef>
                      <a:spcPts val="0"/>
                    </a:spcBef>
                    <a:spcAft>
                      <a:spcPts val="0"/>
                    </a:spcAft>
                    <a:buClr>
                      <a:srgbClr val="000000"/>
                    </a:buClr>
                    <a:buFont typeface="Roboto"/>
                    <a:buNone/>
                  </a:pPr>
                  <a:r>
                    <a:rPr lang="es" sz="700">
                      <a:solidFill>
                        <a:srgbClr val="212121"/>
                      </a:solidFill>
                      <a:latin typeface="Roboto"/>
                      <a:ea typeface="Roboto"/>
                      <a:cs typeface="Roboto"/>
                      <a:sym typeface="Roboto"/>
                    </a:rPr>
                    <a:t>Table 120 Complete</a:t>
                  </a:r>
                  <a:endParaRPr sz="700">
                    <a:solidFill>
                      <a:srgbClr val="212121"/>
                    </a:solidFill>
                    <a:latin typeface="Roboto"/>
                    <a:ea typeface="Roboto"/>
                    <a:cs typeface="Roboto"/>
                    <a:sym typeface="Roboto"/>
                  </a:endParaRPr>
                </a:p>
              </p:txBody>
            </p:sp>
            <p:pic>
              <p:nvPicPr>
                <p:cNvPr id="187" name="Google Shape;187;p18"/>
                <p:cNvPicPr preferRelativeResize="0"/>
                <p:nvPr/>
              </p:nvPicPr>
              <p:blipFill rotWithShape="1">
                <a:blip r:embed="rId7">
                  <a:alphaModFix/>
                </a:blip>
                <a:srcRect b="0" l="0" r="0" t="0"/>
                <a:stretch/>
              </p:blipFill>
              <p:spPr>
                <a:xfrm>
                  <a:off x="5620399" y="1203718"/>
                  <a:ext cx="203100" cy="203100"/>
                </a:xfrm>
                <a:prstGeom prst="rect">
                  <a:avLst/>
                </a:prstGeom>
                <a:noFill/>
                <a:ln>
                  <a:noFill/>
                </a:ln>
              </p:spPr>
            </p:pic>
            <p:pic>
              <p:nvPicPr>
                <p:cNvPr id="188" name="Google Shape;188;p18"/>
                <p:cNvPicPr preferRelativeResize="0"/>
                <p:nvPr/>
              </p:nvPicPr>
              <p:blipFill>
                <a:blip r:embed="rId8">
                  <a:alphaModFix/>
                </a:blip>
                <a:stretch>
                  <a:fillRect/>
                </a:stretch>
              </p:blipFill>
              <p:spPr>
                <a:xfrm>
                  <a:off x="5659524" y="1246178"/>
                  <a:ext cx="118375" cy="118400"/>
                </a:xfrm>
                <a:prstGeom prst="rect">
                  <a:avLst/>
                </a:prstGeom>
                <a:noFill/>
                <a:ln>
                  <a:noFill/>
                </a:ln>
              </p:spPr>
            </p:pic>
          </p:grpSp>
        </p:grpSp>
      </p:grpSp>
      <p:grpSp>
        <p:nvGrpSpPr>
          <p:cNvPr id="189" name="Google Shape;189;p18"/>
          <p:cNvGrpSpPr/>
          <p:nvPr/>
        </p:nvGrpSpPr>
        <p:grpSpPr>
          <a:xfrm>
            <a:off x="3728563" y="1703900"/>
            <a:ext cx="656400" cy="280800"/>
            <a:chOff x="940699" y="580755"/>
            <a:chExt cx="656400" cy="280800"/>
          </a:xfrm>
        </p:grpSpPr>
        <p:sp>
          <p:nvSpPr>
            <p:cNvPr id="190" name="Google Shape;190;p18"/>
            <p:cNvSpPr/>
            <p:nvPr/>
          </p:nvSpPr>
          <p:spPr>
            <a:xfrm>
              <a:off x="940699" y="580755"/>
              <a:ext cx="6564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292600" spcFirstLastPara="1" rIns="45700" wrap="square" tIns="82275">
              <a:noAutofit/>
            </a:bodyPr>
            <a:lstStyle/>
            <a:p>
              <a:pPr indent="0" lvl="0" marL="0" marR="0" rtl="0" algn="l">
                <a:lnSpc>
                  <a:spcPct val="114285"/>
                </a:lnSpc>
                <a:spcBef>
                  <a:spcPts val="0"/>
                </a:spcBef>
                <a:spcAft>
                  <a:spcPts val="0"/>
                </a:spcAft>
                <a:buClr>
                  <a:srgbClr val="000000"/>
                </a:buClr>
                <a:buFont typeface="Roboto"/>
                <a:buNone/>
              </a:pPr>
              <a:r>
                <a:rPr lang="es" sz="700">
                  <a:solidFill>
                    <a:srgbClr val="212121"/>
                  </a:solidFill>
                  <a:latin typeface="Roboto"/>
                  <a:ea typeface="Roboto"/>
                  <a:cs typeface="Roboto"/>
                  <a:sym typeface="Roboto"/>
                </a:rPr>
                <a:t>Data</a:t>
              </a:r>
              <a:br>
                <a:rPr lang="es" sz="700">
                  <a:solidFill>
                    <a:srgbClr val="212121"/>
                  </a:solidFill>
                  <a:latin typeface="Roboto"/>
                  <a:ea typeface="Roboto"/>
                  <a:cs typeface="Roboto"/>
                  <a:sym typeface="Roboto"/>
                </a:rPr>
              </a:br>
              <a:r>
                <a:rPr lang="es" sz="700">
                  <a:solidFill>
                    <a:srgbClr val="212121"/>
                  </a:solidFill>
                  <a:latin typeface="Roboto"/>
                  <a:ea typeface="Roboto"/>
                  <a:cs typeface="Roboto"/>
                  <a:sym typeface="Roboto"/>
                </a:rPr>
                <a:t>Quality</a:t>
              </a:r>
              <a:endParaRPr b="0" i="0" sz="700" u="none" cap="none" strike="noStrike">
                <a:solidFill>
                  <a:srgbClr val="212121"/>
                </a:solidFill>
                <a:latin typeface="Roboto"/>
                <a:ea typeface="Roboto"/>
                <a:cs typeface="Roboto"/>
                <a:sym typeface="Roboto"/>
              </a:endParaRPr>
            </a:p>
          </p:txBody>
        </p:sp>
        <p:pic>
          <p:nvPicPr>
            <p:cNvPr id="191" name="Google Shape;191;p18"/>
            <p:cNvPicPr preferRelativeResize="0"/>
            <p:nvPr/>
          </p:nvPicPr>
          <p:blipFill rotWithShape="1">
            <a:blip r:embed="rId9">
              <a:alphaModFix/>
            </a:blip>
            <a:srcRect b="0" l="0" r="0" t="0"/>
            <a:stretch/>
          </p:blipFill>
          <p:spPr>
            <a:xfrm>
              <a:off x="989190" y="619499"/>
              <a:ext cx="203100" cy="203100"/>
            </a:xfrm>
            <a:prstGeom prst="rect">
              <a:avLst/>
            </a:prstGeom>
            <a:noFill/>
            <a:ln>
              <a:noFill/>
            </a:ln>
          </p:spPr>
        </p:pic>
      </p:grpSp>
      <p:grpSp>
        <p:nvGrpSpPr>
          <p:cNvPr id="192" name="Google Shape;192;p18"/>
          <p:cNvGrpSpPr/>
          <p:nvPr/>
        </p:nvGrpSpPr>
        <p:grpSpPr>
          <a:xfrm>
            <a:off x="4760788" y="1929925"/>
            <a:ext cx="1168500" cy="644100"/>
            <a:chOff x="4996675" y="1476125"/>
            <a:chExt cx="1168500" cy="644100"/>
          </a:xfrm>
        </p:grpSpPr>
        <p:sp>
          <p:nvSpPr>
            <p:cNvPr id="193" name="Google Shape;193;p18"/>
            <p:cNvSpPr/>
            <p:nvPr/>
          </p:nvSpPr>
          <p:spPr>
            <a:xfrm>
              <a:off x="4996675" y="1476125"/>
              <a:ext cx="1168500" cy="6441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73150" lIns="429750" spcFirstLastPara="1" rIns="45700" wrap="square" tIns="73150">
              <a:noAutofit/>
            </a:bodyPr>
            <a:lstStyle/>
            <a:p>
              <a:pPr indent="0" lvl="0" marL="0" rtl="0" algn="l">
                <a:spcBef>
                  <a:spcPts val="0"/>
                </a:spcBef>
                <a:spcAft>
                  <a:spcPts val="0"/>
                </a:spcAft>
                <a:buClr>
                  <a:srgbClr val="808080"/>
                </a:buClr>
                <a:buFont typeface="Open Sans"/>
                <a:buNone/>
              </a:pPr>
              <a:r>
                <a:rPr lang="es" sz="700">
                  <a:solidFill>
                    <a:srgbClr val="808080"/>
                  </a:solidFill>
                  <a:latin typeface="Roboto"/>
                  <a:ea typeface="Roboto"/>
                  <a:cs typeface="Roboto"/>
                  <a:sym typeface="Roboto"/>
                </a:rPr>
                <a:t>Cloud Composer</a:t>
              </a:r>
              <a:endParaRPr sz="750">
                <a:solidFill>
                  <a:srgbClr val="212121"/>
                </a:solidFill>
                <a:latin typeface="Roboto"/>
                <a:ea typeface="Roboto"/>
                <a:cs typeface="Roboto"/>
                <a:sym typeface="Roboto"/>
              </a:endParaRPr>
            </a:p>
            <a:p>
              <a:pPr indent="0" lvl="0" marL="0" marR="0" rtl="0" algn="l">
                <a:lnSpc>
                  <a:spcPct val="121428"/>
                </a:lnSpc>
                <a:spcBef>
                  <a:spcPts val="200"/>
                </a:spcBef>
                <a:spcAft>
                  <a:spcPts val="0"/>
                </a:spcAft>
                <a:buClr>
                  <a:srgbClr val="757575"/>
                </a:buClr>
                <a:buFont typeface="Roboto"/>
                <a:buNone/>
              </a:pPr>
              <a:r>
                <a:rPr lang="es" sz="700">
                  <a:solidFill>
                    <a:srgbClr val="757575"/>
                  </a:solidFill>
                  <a:latin typeface="Roboto"/>
                  <a:ea typeface="Roboto"/>
                  <a:cs typeface="Roboto"/>
                  <a:sym typeface="Roboto"/>
                </a:rPr>
                <a:t>            +</a:t>
              </a:r>
              <a:endParaRPr sz="700">
                <a:solidFill>
                  <a:srgbClr val="757575"/>
                </a:solidFill>
                <a:latin typeface="Roboto"/>
                <a:ea typeface="Roboto"/>
                <a:cs typeface="Roboto"/>
                <a:sym typeface="Roboto"/>
              </a:endParaRPr>
            </a:p>
            <a:p>
              <a:pPr indent="0" lvl="0" marL="0" marR="0" rtl="0" algn="l">
                <a:lnSpc>
                  <a:spcPct val="121428"/>
                </a:lnSpc>
                <a:spcBef>
                  <a:spcPts val="200"/>
                </a:spcBef>
                <a:spcAft>
                  <a:spcPts val="0"/>
                </a:spcAft>
                <a:buClr>
                  <a:srgbClr val="757575"/>
                </a:buClr>
                <a:buFont typeface="Roboto"/>
                <a:buNone/>
              </a:pPr>
              <a:r>
                <a:rPr b="0" i="0" lang="es" sz="700" u="none" cap="none" strike="noStrike">
                  <a:solidFill>
                    <a:srgbClr val="757575"/>
                  </a:solidFill>
                  <a:latin typeface="Roboto"/>
                  <a:ea typeface="Roboto"/>
                  <a:cs typeface="Roboto"/>
                  <a:sym typeface="Roboto"/>
                </a:rPr>
                <a:t>Cloud</a:t>
              </a:r>
              <a:r>
                <a:rPr lang="es" sz="700">
                  <a:solidFill>
                    <a:srgbClr val="757575"/>
                  </a:solidFill>
                  <a:latin typeface="Roboto"/>
                  <a:ea typeface="Roboto"/>
                  <a:cs typeface="Roboto"/>
                  <a:sym typeface="Roboto"/>
                </a:rPr>
                <a:t> </a:t>
              </a:r>
              <a:r>
                <a:rPr b="0" i="0" lang="es" sz="700" u="none" cap="none" strike="noStrike">
                  <a:solidFill>
                    <a:srgbClr val="757575"/>
                  </a:solidFill>
                  <a:latin typeface="Roboto"/>
                  <a:ea typeface="Roboto"/>
                  <a:cs typeface="Roboto"/>
                  <a:sym typeface="Roboto"/>
                </a:rPr>
                <a:t>Dataproc</a:t>
              </a:r>
              <a:endParaRPr b="0" i="0" sz="700" u="none" cap="none" strike="noStrike">
                <a:solidFill>
                  <a:srgbClr val="757575"/>
                </a:solidFill>
                <a:latin typeface="Roboto"/>
                <a:ea typeface="Roboto"/>
                <a:cs typeface="Roboto"/>
                <a:sym typeface="Roboto"/>
              </a:endParaRPr>
            </a:p>
          </p:txBody>
        </p:sp>
        <p:pic>
          <p:nvPicPr>
            <p:cNvPr descr="Cloud-Dataproc.png" id="194" name="Google Shape;194;p18"/>
            <p:cNvPicPr preferRelativeResize="0"/>
            <p:nvPr/>
          </p:nvPicPr>
          <p:blipFill rotWithShape="1">
            <a:blip r:embed="rId10">
              <a:alphaModFix/>
            </a:blip>
            <a:srcRect b="5027" l="0" r="0" t="5036"/>
            <a:stretch/>
          </p:blipFill>
          <p:spPr>
            <a:xfrm>
              <a:off x="5069184" y="1830533"/>
              <a:ext cx="274200" cy="246600"/>
            </a:xfrm>
            <a:prstGeom prst="rect">
              <a:avLst/>
            </a:prstGeom>
            <a:noFill/>
            <a:ln>
              <a:noFill/>
            </a:ln>
          </p:spPr>
        </p:pic>
      </p:grpSp>
      <p:grpSp>
        <p:nvGrpSpPr>
          <p:cNvPr id="195" name="Google Shape;195;p18"/>
          <p:cNvGrpSpPr/>
          <p:nvPr/>
        </p:nvGrpSpPr>
        <p:grpSpPr>
          <a:xfrm>
            <a:off x="6012038" y="1703900"/>
            <a:ext cx="656400" cy="280800"/>
            <a:chOff x="940699" y="580755"/>
            <a:chExt cx="656400" cy="280800"/>
          </a:xfrm>
        </p:grpSpPr>
        <p:sp>
          <p:nvSpPr>
            <p:cNvPr id="196" name="Google Shape;196;p18"/>
            <p:cNvSpPr/>
            <p:nvPr/>
          </p:nvSpPr>
          <p:spPr>
            <a:xfrm>
              <a:off x="940699" y="580755"/>
              <a:ext cx="6564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292600" spcFirstLastPara="1" rIns="45700" wrap="square" tIns="82275">
              <a:noAutofit/>
            </a:bodyPr>
            <a:lstStyle/>
            <a:p>
              <a:pPr indent="0" lvl="0" marL="0" rtl="0" algn="l">
                <a:lnSpc>
                  <a:spcPct val="114285"/>
                </a:lnSpc>
                <a:spcBef>
                  <a:spcPts val="0"/>
                </a:spcBef>
                <a:spcAft>
                  <a:spcPts val="0"/>
                </a:spcAft>
                <a:buClr>
                  <a:srgbClr val="000000"/>
                </a:buClr>
                <a:buFont typeface="Roboto"/>
                <a:buNone/>
              </a:pPr>
              <a:r>
                <a:rPr lang="es" sz="700">
                  <a:solidFill>
                    <a:srgbClr val="212121"/>
                  </a:solidFill>
                  <a:latin typeface="Roboto"/>
                  <a:ea typeface="Roboto"/>
                  <a:cs typeface="Roboto"/>
                  <a:sym typeface="Roboto"/>
                </a:rPr>
                <a:t>Data</a:t>
              </a:r>
              <a:br>
                <a:rPr lang="es" sz="700">
                  <a:solidFill>
                    <a:srgbClr val="212121"/>
                  </a:solidFill>
                  <a:latin typeface="Roboto"/>
                  <a:ea typeface="Roboto"/>
                  <a:cs typeface="Roboto"/>
                  <a:sym typeface="Roboto"/>
                </a:rPr>
              </a:br>
              <a:r>
                <a:rPr lang="es" sz="700">
                  <a:solidFill>
                    <a:srgbClr val="212121"/>
                  </a:solidFill>
                  <a:latin typeface="Roboto"/>
                  <a:ea typeface="Roboto"/>
                  <a:cs typeface="Roboto"/>
                  <a:sym typeface="Roboto"/>
                </a:rPr>
                <a:t>Quality</a:t>
              </a:r>
              <a:endParaRPr sz="700">
                <a:solidFill>
                  <a:srgbClr val="212121"/>
                </a:solidFill>
                <a:latin typeface="Roboto"/>
                <a:ea typeface="Roboto"/>
                <a:cs typeface="Roboto"/>
                <a:sym typeface="Roboto"/>
              </a:endParaRPr>
            </a:p>
          </p:txBody>
        </p:sp>
        <p:pic>
          <p:nvPicPr>
            <p:cNvPr id="197" name="Google Shape;197;p18"/>
            <p:cNvPicPr preferRelativeResize="0"/>
            <p:nvPr/>
          </p:nvPicPr>
          <p:blipFill rotWithShape="1">
            <a:blip r:embed="rId9">
              <a:alphaModFix/>
            </a:blip>
            <a:srcRect b="0" l="0" r="0" t="0"/>
            <a:stretch/>
          </p:blipFill>
          <p:spPr>
            <a:xfrm>
              <a:off x="989190" y="619499"/>
              <a:ext cx="203100" cy="203100"/>
            </a:xfrm>
            <a:prstGeom prst="rect">
              <a:avLst/>
            </a:prstGeom>
            <a:noFill/>
            <a:ln>
              <a:noFill/>
            </a:ln>
          </p:spPr>
        </p:pic>
      </p:grpSp>
      <p:grpSp>
        <p:nvGrpSpPr>
          <p:cNvPr id="198" name="Google Shape;198;p18"/>
          <p:cNvGrpSpPr/>
          <p:nvPr/>
        </p:nvGrpSpPr>
        <p:grpSpPr>
          <a:xfrm>
            <a:off x="4820812" y="2719200"/>
            <a:ext cx="1342096" cy="1600444"/>
            <a:chOff x="4828099" y="1427200"/>
            <a:chExt cx="1342096" cy="1600444"/>
          </a:xfrm>
        </p:grpSpPr>
        <p:grpSp>
          <p:nvGrpSpPr>
            <p:cNvPr id="199" name="Google Shape;199;p18"/>
            <p:cNvGrpSpPr/>
            <p:nvPr/>
          </p:nvGrpSpPr>
          <p:grpSpPr>
            <a:xfrm>
              <a:off x="4828099" y="1427200"/>
              <a:ext cx="1342096" cy="1600444"/>
              <a:chOff x="2178031" y="1054763"/>
              <a:chExt cx="1277700" cy="637500"/>
            </a:xfrm>
          </p:grpSpPr>
          <p:sp>
            <p:nvSpPr>
              <p:cNvPr id="200" name="Google Shape;200;p18"/>
              <p:cNvSpPr/>
              <p:nvPr/>
            </p:nvSpPr>
            <p:spPr>
              <a:xfrm>
                <a:off x="2178031" y="1054763"/>
                <a:ext cx="1277700" cy="637500"/>
              </a:xfrm>
              <a:prstGeom prst="roundRect">
                <a:avLst>
                  <a:gd fmla="val 827" name="adj"/>
                </a:avLst>
              </a:prstGeom>
              <a:solidFill>
                <a:srgbClr val="FFF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9E9E9E"/>
                  </a:solidFill>
                  <a:latin typeface="Arial"/>
                  <a:ea typeface="Arial"/>
                  <a:cs typeface="Arial"/>
                  <a:sym typeface="Arial"/>
                </a:endParaRPr>
              </a:p>
            </p:txBody>
          </p:sp>
          <p:sp>
            <p:nvSpPr>
              <p:cNvPr id="201" name="Google Shape;201;p18"/>
              <p:cNvSpPr txBox="1"/>
              <p:nvPr/>
            </p:nvSpPr>
            <p:spPr>
              <a:xfrm>
                <a:off x="2178037" y="1054764"/>
                <a:ext cx="693900" cy="477300"/>
              </a:xfrm>
              <a:prstGeom prst="rect">
                <a:avLst/>
              </a:prstGeom>
              <a:noFill/>
              <a:ln>
                <a:noFill/>
              </a:ln>
            </p:spPr>
            <p:txBody>
              <a:bodyPr anchorCtr="0" anchor="t" bIns="0" lIns="91425" spcFirstLastPara="1" rIns="0" wrap="square" tIns="64000">
                <a:noAutofit/>
              </a:bodyPr>
              <a:lstStyle/>
              <a:p>
                <a:pPr indent="0" lvl="0" marL="0" marR="0" rtl="0" algn="l">
                  <a:lnSpc>
                    <a:spcPct val="133333"/>
                  </a:lnSpc>
                  <a:spcBef>
                    <a:spcPts val="0"/>
                  </a:spcBef>
                  <a:spcAft>
                    <a:spcPts val="0"/>
                  </a:spcAft>
                  <a:buClr>
                    <a:srgbClr val="9E9E9E"/>
                  </a:buClr>
                  <a:buFont typeface="Roboto"/>
                  <a:buNone/>
                </a:pPr>
                <a:r>
                  <a:t/>
                </a:r>
                <a:endParaRPr b="0" i="0" sz="600" u="none" cap="none" strike="noStrike">
                  <a:solidFill>
                    <a:srgbClr val="9E9E9E"/>
                  </a:solidFill>
                  <a:latin typeface="Roboto"/>
                  <a:ea typeface="Roboto"/>
                  <a:cs typeface="Roboto"/>
                  <a:sym typeface="Roboto"/>
                </a:endParaRPr>
              </a:p>
            </p:txBody>
          </p:sp>
        </p:grpSp>
        <p:sp>
          <p:nvSpPr>
            <p:cNvPr id="202" name="Google Shape;202;p18"/>
            <p:cNvSpPr/>
            <p:nvPr/>
          </p:nvSpPr>
          <p:spPr>
            <a:xfrm>
              <a:off x="4962475" y="1943575"/>
              <a:ext cx="10569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292600" spcFirstLastPara="1" rIns="45700" wrap="square" tIns="82275">
              <a:noAutofit/>
            </a:bodyPr>
            <a:lstStyle/>
            <a:p>
              <a:pPr indent="0" lvl="0" marL="0" marR="0" rtl="0" algn="l">
                <a:lnSpc>
                  <a:spcPct val="114285"/>
                </a:lnSpc>
                <a:spcBef>
                  <a:spcPts val="0"/>
                </a:spcBef>
                <a:spcAft>
                  <a:spcPts val="0"/>
                </a:spcAft>
                <a:buClr>
                  <a:srgbClr val="000000"/>
                </a:buClr>
                <a:buFont typeface="Roboto"/>
                <a:buNone/>
              </a:pPr>
              <a:r>
                <a:rPr lang="es" sz="700">
                  <a:solidFill>
                    <a:srgbClr val="212121"/>
                  </a:solidFill>
                  <a:latin typeface="Roboto"/>
                  <a:ea typeface="Roboto"/>
                  <a:cs typeface="Roboto"/>
                  <a:sym typeface="Roboto"/>
                </a:rPr>
                <a:t>54 Noneconomic tables</a:t>
              </a:r>
              <a:endParaRPr b="0" i="0" sz="700" u="none" cap="none" strike="noStrike">
                <a:solidFill>
                  <a:srgbClr val="212121"/>
                </a:solidFill>
                <a:latin typeface="Roboto"/>
                <a:ea typeface="Roboto"/>
                <a:cs typeface="Roboto"/>
                <a:sym typeface="Roboto"/>
              </a:endParaRPr>
            </a:p>
          </p:txBody>
        </p:sp>
        <p:pic>
          <p:nvPicPr>
            <p:cNvPr id="203" name="Google Shape;203;p18"/>
            <p:cNvPicPr preferRelativeResize="0"/>
            <p:nvPr/>
          </p:nvPicPr>
          <p:blipFill rotWithShape="1">
            <a:blip r:embed="rId7">
              <a:alphaModFix/>
            </a:blip>
            <a:srcRect b="0" l="0" r="0" t="0"/>
            <a:stretch/>
          </p:blipFill>
          <p:spPr>
            <a:xfrm>
              <a:off x="5003824" y="1982406"/>
              <a:ext cx="203100" cy="203100"/>
            </a:xfrm>
            <a:prstGeom prst="rect">
              <a:avLst/>
            </a:prstGeom>
            <a:noFill/>
            <a:ln>
              <a:noFill/>
            </a:ln>
          </p:spPr>
        </p:pic>
        <p:pic>
          <p:nvPicPr>
            <p:cNvPr id="204" name="Google Shape;204;p18"/>
            <p:cNvPicPr preferRelativeResize="0"/>
            <p:nvPr/>
          </p:nvPicPr>
          <p:blipFill>
            <a:blip r:embed="rId8">
              <a:alphaModFix/>
            </a:blip>
            <a:stretch>
              <a:fillRect/>
            </a:stretch>
          </p:blipFill>
          <p:spPr>
            <a:xfrm>
              <a:off x="5046187" y="2024753"/>
              <a:ext cx="118375" cy="118400"/>
            </a:xfrm>
            <a:prstGeom prst="rect">
              <a:avLst/>
            </a:prstGeom>
            <a:noFill/>
            <a:ln>
              <a:noFill/>
            </a:ln>
          </p:spPr>
        </p:pic>
        <p:sp>
          <p:nvSpPr>
            <p:cNvPr id="205" name="Google Shape;205;p18"/>
            <p:cNvSpPr/>
            <p:nvPr/>
          </p:nvSpPr>
          <p:spPr>
            <a:xfrm>
              <a:off x="4962475" y="2296050"/>
              <a:ext cx="10569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292600" spcFirstLastPara="1" rIns="45700" wrap="square" tIns="82275">
              <a:noAutofit/>
            </a:bodyPr>
            <a:lstStyle/>
            <a:p>
              <a:pPr indent="0" lvl="0" marL="0" marR="0" rtl="0" algn="l">
                <a:lnSpc>
                  <a:spcPct val="114285"/>
                </a:lnSpc>
                <a:spcBef>
                  <a:spcPts val="0"/>
                </a:spcBef>
                <a:spcAft>
                  <a:spcPts val="0"/>
                </a:spcAft>
                <a:buClr>
                  <a:srgbClr val="000000"/>
                </a:buClr>
                <a:buSzPts val="1100"/>
                <a:buFont typeface="Arial"/>
                <a:buNone/>
              </a:pPr>
              <a:r>
                <a:rPr lang="es" sz="700">
                  <a:solidFill>
                    <a:srgbClr val="212121"/>
                  </a:solidFill>
                  <a:latin typeface="Roboto"/>
                  <a:ea typeface="Roboto"/>
                  <a:cs typeface="Roboto"/>
                  <a:sym typeface="Roboto"/>
                </a:rPr>
                <a:t>34 Economic Tables</a:t>
              </a:r>
              <a:endParaRPr sz="700">
                <a:solidFill>
                  <a:srgbClr val="212121"/>
                </a:solidFill>
                <a:latin typeface="Roboto"/>
                <a:ea typeface="Roboto"/>
                <a:cs typeface="Roboto"/>
                <a:sym typeface="Roboto"/>
              </a:endParaRPr>
            </a:p>
          </p:txBody>
        </p:sp>
        <p:pic>
          <p:nvPicPr>
            <p:cNvPr id="206" name="Google Shape;206;p18"/>
            <p:cNvPicPr preferRelativeResize="0"/>
            <p:nvPr/>
          </p:nvPicPr>
          <p:blipFill rotWithShape="1">
            <a:blip r:embed="rId7">
              <a:alphaModFix/>
            </a:blip>
            <a:srcRect b="0" l="0" r="0" t="0"/>
            <a:stretch/>
          </p:blipFill>
          <p:spPr>
            <a:xfrm>
              <a:off x="5003824" y="2334881"/>
              <a:ext cx="203100" cy="203100"/>
            </a:xfrm>
            <a:prstGeom prst="rect">
              <a:avLst/>
            </a:prstGeom>
            <a:noFill/>
            <a:ln>
              <a:noFill/>
            </a:ln>
          </p:spPr>
        </p:pic>
        <p:pic>
          <p:nvPicPr>
            <p:cNvPr id="207" name="Google Shape;207;p18"/>
            <p:cNvPicPr preferRelativeResize="0"/>
            <p:nvPr/>
          </p:nvPicPr>
          <p:blipFill>
            <a:blip r:embed="rId8">
              <a:alphaModFix/>
            </a:blip>
            <a:stretch>
              <a:fillRect/>
            </a:stretch>
          </p:blipFill>
          <p:spPr>
            <a:xfrm>
              <a:off x="5046187" y="2377228"/>
              <a:ext cx="118375" cy="118400"/>
            </a:xfrm>
            <a:prstGeom prst="rect">
              <a:avLst/>
            </a:prstGeom>
            <a:noFill/>
            <a:ln>
              <a:noFill/>
            </a:ln>
          </p:spPr>
        </p:pic>
        <p:sp>
          <p:nvSpPr>
            <p:cNvPr id="208" name="Google Shape;208;p18"/>
            <p:cNvSpPr/>
            <p:nvPr/>
          </p:nvSpPr>
          <p:spPr>
            <a:xfrm>
              <a:off x="4962475" y="2629375"/>
              <a:ext cx="10569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292600" spcFirstLastPara="1" rIns="45700" wrap="square" tIns="82275">
              <a:noAutofit/>
            </a:bodyPr>
            <a:lstStyle/>
            <a:p>
              <a:pPr indent="0" lvl="0" marL="0" marR="0" rtl="0" algn="l">
                <a:lnSpc>
                  <a:spcPct val="114285"/>
                </a:lnSpc>
                <a:spcBef>
                  <a:spcPts val="0"/>
                </a:spcBef>
                <a:spcAft>
                  <a:spcPts val="0"/>
                </a:spcAft>
                <a:buClr>
                  <a:srgbClr val="000000"/>
                </a:buClr>
                <a:buSzPts val="1100"/>
                <a:buFont typeface="Arial"/>
                <a:buNone/>
              </a:pPr>
              <a:r>
                <a:rPr lang="es" sz="700">
                  <a:solidFill>
                    <a:srgbClr val="212121"/>
                  </a:solidFill>
                  <a:latin typeface="Roboto"/>
                  <a:ea typeface="Roboto"/>
                  <a:cs typeface="Roboto"/>
                  <a:sym typeface="Roboto"/>
                </a:rPr>
                <a:t>30 Tables of Claims</a:t>
              </a:r>
              <a:endParaRPr sz="700">
                <a:solidFill>
                  <a:srgbClr val="212121"/>
                </a:solidFill>
                <a:latin typeface="Roboto"/>
                <a:ea typeface="Roboto"/>
                <a:cs typeface="Roboto"/>
                <a:sym typeface="Roboto"/>
              </a:endParaRPr>
            </a:p>
          </p:txBody>
        </p:sp>
        <p:pic>
          <p:nvPicPr>
            <p:cNvPr id="209" name="Google Shape;209;p18"/>
            <p:cNvPicPr preferRelativeResize="0"/>
            <p:nvPr/>
          </p:nvPicPr>
          <p:blipFill rotWithShape="1">
            <a:blip r:embed="rId7">
              <a:alphaModFix/>
            </a:blip>
            <a:srcRect b="0" l="0" r="0" t="0"/>
            <a:stretch/>
          </p:blipFill>
          <p:spPr>
            <a:xfrm>
              <a:off x="5003824" y="2668206"/>
              <a:ext cx="203100" cy="203100"/>
            </a:xfrm>
            <a:prstGeom prst="rect">
              <a:avLst/>
            </a:prstGeom>
            <a:noFill/>
            <a:ln>
              <a:noFill/>
            </a:ln>
          </p:spPr>
        </p:pic>
        <p:pic>
          <p:nvPicPr>
            <p:cNvPr id="210" name="Google Shape;210;p18"/>
            <p:cNvPicPr preferRelativeResize="0"/>
            <p:nvPr/>
          </p:nvPicPr>
          <p:blipFill>
            <a:blip r:embed="rId8">
              <a:alphaModFix/>
            </a:blip>
            <a:stretch>
              <a:fillRect/>
            </a:stretch>
          </p:blipFill>
          <p:spPr>
            <a:xfrm>
              <a:off x="5046187" y="2710553"/>
              <a:ext cx="118375" cy="118400"/>
            </a:xfrm>
            <a:prstGeom prst="rect">
              <a:avLst/>
            </a:prstGeom>
            <a:noFill/>
            <a:ln>
              <a:noFill/>
            </a:ln>
          </p:spPr>
        </p:pic>
        <p:grpSp>
          <p:nvGrpSpPr>
            <p:cNvPr id="211" name="Google Shape;211;p18"/>
            <p:cNvGrpSpPr/>
            <p:nvPr/>
          </p:nvGrpSpPr>
          <p:grpSpPr>
            <a:xfrm>
              <a:off x="5023080" y="1489699"/>
              <a:ext cx="789600" cy="382200"/>
              <a:chOff x="4904793" y="955949"/>
              <a:chExt cx="789600" cy="382200"/>
            </a:xfrm>
          </p:grpSpPr>
          <p:sp>
            <p:nvSpPr>
              <p:cNvPr id="212" name="Google Shape;212;p18"/>
              <p:cNvSpPr/>
              <p:nvPr/>
            </p:nvSpPr>
            <p:spPr>
              <a:xfrm>
                <a:off x="4904793" y="955949"/>
                <a:ext cx="789600" cy="3822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73150" lIns="429750" spcFirstLastPara="1" rIns="45700" wrap="square" tIns="73150">
                <a:noAutofit/>
              </a:bodyPr>
              <a:lstStyle/>
              <a:p>
                <a:pPr indent="0" lvl="0" marL="0" marR="0" rtl="0" algn="l">
                  <a:lnSpc>
                    <a:spcPct val="121428"/>
                  </a:lnSpc>
                  <a:spcBef>
                    <a:spcPts val="200"/>
                  </a:spcBef>
                  <a:spcAft>
                    <a:spcPts val="0"/>
                  </a:spcAft>
                  <a:buClr>
                    <a:srgbClr val="757575"/>
                  </a:buClr>
                  <a:buFont typeface="Roboto"/>
                  <a:buNone/>
                </a:pPr>
                <a:r>
                  <a:rPr b="0" i="0" lang="es" sz="700" u="none" cap="none" strike="noStrike">
                    <a:solidFill>
                      <a:srgbClr val="757575"/>
                    </a:solidFill>
                    <a:latin typeface="Roboto"/>
                    <a:ea typeface="Roboto"/>
                    <a:cs typeface="Roboto"/>
                    <a:sym typeface="Roboto"/>
                  </a:rPr>
                  <a:t>Cloud</a:t>
                </a:r>
                <a:br>
                  <a:rPr b="0" i="0" lang="es" sz="700" u="none" cap="none" strike="noStrike">
                    <a:solidFill>
                      <a:srgbClr val="757575"/>
                    </a:solidFill>
                    <a:latin typeface="Roboto"/>
                    <a:ea typeface="Roboto"/>
                    <a:cs typeface="Roboto"/>
                    <a:sym typeface="Roboto"/>
                  </a:rPr>
                </a:br>
                <a:r>
                  <a:rPr b="0" i="0" lang="es" sz="700" u="none" cap="none" strike="noStrike">
                    <a:solidFill>
                      <a:srgbClr val="757575"/>
                    </a:solidFill>
                    <a:latin typeface="Roboto"/>
                    <a:ea typeface="Roboto"/>
                    <a:cs typeface="Roboto"/>
                    <a:sym typeface="Roboto"/>
                  </a:rPr>
                  <a:t>Storage</a:t>
                </a:r>
                <a:endParaRPr b="0" i="0" sz="700" u="none" cap="none" strike="noStrike">
                  <a:solidFill>
                    <a:srgbClr val="757575"/>
                  </a:solidFill>
                  <a:latin typeface="Roboto"/>
                  <a:ea typeface="Roboto"/>
                  <a:cs typeface="Roboto"/>
                  <a:sym typeface="Roboto"/>
                </a:endParaRPr>
              </a:p>
            </p:txBody>
          </p:sp>
          <p:pic>
            <p:nvPicPr>
              <p:cNvPr descr="Cloud-Storage.png" id="213" name="Google Shape;213;p18"/>
              <p:cNvPicPr preferRelativeResize="0"/>
              <p:nvPr/>
            </p:nvPicPr>
            <p:blipFill rotWithShape="1">
              <a:blip r:embed="rId11">
                <a:alphaModFix/>
              </a:blip>
              <a:srcRect b="5076" l="0" r="0" t="5076"/>
              <a:stretch/>
            </p:blipFill>
            <p:spPr>
              <a:xfrm>
                <a:off x="4949060" y="1026163"/>
                <a:ext cx="274200" cy="246600"/>
              </a:xfrm>
              <a:prstGeom prst="rect">
                <a:avLst/>
              </a:prstGeom>
              <a:noFill/>
              <a:ln>
                <a:noFill/>
              </a:ln>
            </p:spPr>
          </p:pic>
        </p:grpSp>
      </p:grpSp>
      <p:grpSp>
        <p:nvGrpSpPr>
          <p:cNvPr id="214" name="Google Shape;214;p18"/>
          <p:cNvGrpSpPr/>
          <p:nvPr/>
        </p:nvGrpSpPr>
        <p:grpSpPr>
          <a:xfrm>
            <a:off x="6848686" y="1594640"/>
            <a:ext cx="2220956" cy="1463445"/>
            <a:chOff x="2178037" y="1054764"/>
            <a:chExt cx="1146300" cy="637500"/>
          </a:xfrm>
        </p:grpSpPr>
        <p:sp>
          <p:nvSpPr>
            <p:cNvPr id="215" name="Google Shape;215;p18"/>
            <p:cNvSpPr/>
            <p:nvPr/>
          </p:nvSpPr>
          <p:spPr>
            <a:xfrm>
              <a:off x="2178037" y="1054764"/>
              <a:ext cx="1146300" cy="637500"/>
            </a:xfrm>
            <a:prstGeom prst="roundRect">
              <a:avLst>
                <a:gd fmla="val 827" name="adj"/>
              </a:avLst>
            </a:prstGeom>
            <a:solidFill>
              <a:srgbClr val="EFEB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9E9E9E"/>
                </a:solidFill>
                <a:latin typeface="Arial"/>
                <a:ea typeface="Arial"/>
                <a:cs typeface="Arial"/>
                <a:sym typeface="Arial"/>
              </a:endParaRPr>
            </a:p>
          </p:txBody>
        </p:sp>
        <p:sp>
          <p:nvSpPr>
            <p:cNvPr id="216" name="Google Shape;216;p18"/>
            <p:cNvSpPr txBox="1"/>
            <p:nvPr/>
          </p:nvSpPr>
          <p:spPr>
            <a:xfrm>
              <a:off x="2178037" y="1054764"/>
              <a:ext cx="975600" cy="163200"/>
            </a:xfrm>
            <a:prstGeom prst="rect">
              <a:avLst/>
            </a:prstGeom>
            <a:noFill/>
            <a:ln>
              <a:noFill/>
            </a:ln>
          </p:spPr>
          <p:txBody>
            <a:bodyPr anchorCtr="0" anchor="t" bIns="0" lIns="91425" spcFirstLastPara="1" rIns="0" wrap="square" tIns="64000">
              <a:noAutofit/>
            </a:bodyPr>
            <a:lstStyle/>
            <a:p>
              <a:pPr indent="0" lvl="0" marL="0" marR="0" rtl="0" algn="l">
                <a:lnSpc>
                  <a:spcPct val="133333"/>
                </a:lnSpc>
                <a:spcBef>
                  <a:spcPts val="0"/>
                </a:spcBef>
                <a:spcAft>
                  <a:spcPts val="0"/>
                </a:spcAft>
                <a:buClr>
                  <a:srgbClr val="9E9E9E"/>
                </a:buClr>
                <a:buFont typeface="Roboto"/>
                <a:buNone/>
              </a:pPr>
              <a:r>
                <a:rPr lang="es" sz="750">
                  <a:solidFill>
                    <a:srgbClr val="9E9E9E"/>
                  </a:solidFill>
                  <a:latin typeface="Roboto"/>
                  <a:ea typeface="Roboto"/>
                  <a:cs typeface="Roboto"/>
                  <a:sym typeface="Roboto"/>
                </a:rPr>
                <a:t>Semantic Layer </a:t>
              </a:r>
              <a:endParaRPr b="0" i="0" sz="600" u="none" cap="none" strike="noStrike">
                <a:solidFill>
                  <a:srgbClr val="9E9E9E"/>
                </a:solidFill>
                <a:latin typeface="Roboto"/>
                <a:ea typeface="Roboto"/>
                <a:cs typeface="Roboto"/>
                <a:sym typeface="Roboto"/>
              </a:endParaRPr>
            </a:p>
          </p:txBody>
        </p:sp>
      </p:grpSp>
      <p:sp>
        <p:nvSpPr>
          <p:cNvPr id="217" name="Google Shape;217;p18"/>
          <p:cNvSpPr/>
          <p:nvPr/>
        </p:nvSpPr>
        <p:spPr>
          <a:xfrm>
            <a:off x="7052288" y="1829950"/>
            <a:ext cx="1168500" cy="1062000"/>
          </a:xfrm>
          <a:prstGeom prst="roundRect">
            <a:avLst>
              <a:gd fmla="val 827" name="adj"/>
            </a:avLst>
          </a:prstGeom>
          <a:solidFill>
            <a:srgbClr val="FFF3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9E9E9E"/>
              </a:solidFill>
              <a:latin typeface="Arial"/>
              <a:ea typeface="Arial"/>
              <a:cs typeface="Arial"/>
              <a:sym typeface="Arial"/>
            </a:endParaRPr>
          </a:p>
        </p:txBody>
      </p:sp>
      <p:grpSp>
        <p:nvGrpSpPr>
          <p:cNvPr id="218" name="Google Shape;218;p18"/>
          <p:cNvGrpSpPr/>
          <p:nvPr/>
        </p:nvGrpSpPr>
        <p:grpSpPr>
          <a:xfrm>
            <a:off x="7290168" y="1929924"/>
            <a:ext cx="789600" cy="382200"/>
            <a:chOff x="4904793" y="955949"/>
            <a:chExt cx="789600" cy="382200"/>
          </a:xfrm>
        </p:grpSpPr>
        <p:sp>
          <p:nvSpPr>
            <p:cNvPr id="219" name="Google Shape;219;p18"/>
            <p:cNvSpPr/>
            <p:nvPr/>
          </p:nvSpPr>
          <p:spPr>
            <a:xfrm>
              <a:off x="4904793" y="955949"/>
              <a:ext cx="789600" cy="3822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73150" lIns="429750" spcFirstLastPara="1" rIns="45700" wrap="square" tIns="73150">
              <a:noAutofit/>
            </a:bodyPr>
            <a:lstStyle/>
            <a:p>
              <a:pPr indent="0" lvl="0" marL="0" marR="0" rtl="0" algn="l">
                <a:lnSpc>
                  <a:spcPct val="121428"/>
                </a:lnSpc>
                <a:spcBef>
                  <a:spcPts val="200"/>
                </a:spcBef>
                <a:spcAft>
                  <a:spcPts val="0"/>
                </a:spcAft>
                <a:buClr>
                  <a:srgbClr val="757575"/>
                </a:buClr>
                <a:buFont typeface="Roboto"/>
                <a:buNone/>
              </a:pPr>
              <a:r>
                <a:rPr b="0" i="0" lang="es" sz="700" u="none" cap="none" strike="noStrike">
                  <a:solidFill>
                    <a:srgbClr val="757575"/>
                  </a:solidFill>
                  <a:latin typeface="Roboto"/>
                  <a:ea typeface="Roboto"/>
                  <a:cs typeface="Roboto"/>
                  <a:sym typeface="Roboto"/>
                </a:rPr>
                <a:t>Cloud</a:t>
              </a:r>
              <a:br>
                <a:rPr b="0" i="0" lang="es" sz="700" u="none" cap="none" strike="noStrike">
                  <a:solidFill>
                    <a:srgbClr val="757575"/>
                  </a:solidFill>
                  <a:latin typeface="Roboto"/>
                  <a:ea typeface="Roboto"/>
                  <a:cs typeface="Roboto"/>
                  <a:sym typeface="Roboto"/>
                </a:rPr>
              </a:br>
              <a:r>
                <a:rPr b="0" i="0" lang="es" sz="700" u="none" cap="none" strike="noStrike">
                  <a:solidFill>
                    <a:srgbClr val="757575"/>
                  </a:solidFill>
                  <a:latin typeface="Roboto"/>
                  <a:ea typeface="Roboto"/>
                  <a:cs typeface="Roboto"/>
                  <a:sym typeface="Roboto"/>
                </a:rPr>
                <a:t>Storage</a:t>
              </a:r>
              <a:endParaRPr b="0" i="0" sz="700" u="none" cap="none" strike="noStrike">
                <a:solidFill>
                  <a:srgbClr val="757575"/>
                </a:solidFill>
                <a:latin typeface="Roboto"/>
                <a:ea typeface="Roboto"/>
                <a:cs typeface="Roboto"/>
                <a:sym typeface="Roboto"/>
              </a:endParaRPr>
            </a:p>
          </p:txBody>
        </p:sp>
        <p:pic>
          <p:nvPicPr>
            <p:cNvPr descr="Cloud-Storage.png" id="220" name="Google Shape;220;p18"/>
            <p:cNvPicPr preferRelativeResize="0"/>
            <p:nvPr/>
          </p:nvPicPr>
          <p:blipFill rotWithShape="1">
            <a:blip r:embed="rId11">
              <a:alphaModFix/>
            </a:blip>
            <a:srcRect b="5076" l="0" r="0" t="5076"/>
            <a:stretch/>
          </p:blipFill>
          <p:spPr>
            <a:xfrm>
              <a:off x="4949060" y="1026163"/>
              <a:ext cx="274200" cy="246600"/>
            </a:xfrm>
            <a:prstGeom prst="rect">
              <a:avLst/>
            </a:prstGeom>
            <a:noFill/>
            <a:ln>
              <a:noFill/>
            </a:ln>
          </p:spPr>
        </p:pic>
      </p:grpSp>
      <p:sp>
        <p:nvSpPr>
          <p:cNvPr id="221" name="Google Shape;221;p18"/>
          <p:cNvSpPr/>
          <p:nvPr/>
        </p:nvSpPr>
        <p:spPr>
          <a:xfrm>
            <a:off x="7221138" y="2401575"/>
            <a:ext cx="910800" cy="3822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292600" spcFirstLastPara="1" rIns="45700" wrap="square" tIns="82275">
            <a:noAutofit/>
          </a:bodyPr>
          <a:lstStyle/>
          <a:p>
            <a:pPr indent="0" lvl="0" marL="0" marR="0" rtl="0" algn="l">
              <a:lnSpc>
                <a:spcPct val="114285"/>
              </a:lnSpc>
              <a:spcBef>
                <a:spcPts val="0"/>
              </a:spcBef>
              <a:spcAft>
                <a:spcPts val="0"/>
              </a:spcAft>
              <a:buClr>
                <a:srgbClr val="000000"/>
              </a:buClr>
              <a:buFont typeface="Roboto"/>
              <a:buNone/>
            </a:pPr>
            <a:r>
              <a:rPr lang="es" sz="700">
                <a:solidFill>
                  <a:srgbClr val="212121"/>
                </a:solidFill>
                <a:latin typeface="Roboto"/>
                <a:ea typeface="Roboto"/>
                <a:cs typeface="Roboto"/>
                <a:sym typeface="Roboto"/>
              </a:rPr>
              <a:t>4 Emission and Claims Tables</a:t>
            </a:r>
            <a:endParaRPr b="0" i="0" sz="700" u="none" cap="none" strike="noStrike">
              <a:solidFill>
                <a:srgbClr val="212121"/>
              </a:solidFill>
              <a:latin typeface="Roboto"/>
              <a:ea typeface="Roboto"/>
              <a:cs typeface="Roboto"/>
              <a:sym typeface="Roboto"/>
            </a:endParaRPr>
          </a:p>
        </p:txBody>
      </p:sp>
      <p:grpSp>
        <p:nvGrpSpPr>
          <p:cNvPr id="222" name="Google Shape;222;p18"/>
          <p:cNvGrpSpPr/>
          <p:nvPr/>
        </p:nvGrpSpPr>
        <p:grpSpPr>
          <a:xfrm>
            <a:off x="7259488" y="2440427"/>
            <a:ext cx="203100" cy="203100"/>
            <a:chOff x="5885849" y="1860656"/>
            <a:chExt cx="203100" cy="203100"/>
          </a:xfrm>
        </p:grpSpPr>
        <p:pic>
          <p:nvPicPr>
            <p:cNvPr id="223" name="Google Shape;223;p18"/>
            <p:cNvPicPr preferRelativeResize="0"/>
            <p:nvPr/>
          </p:nvPicPr>
          <p:blipFill rotWithShape="1">
            <a:blip r:embed="rId7">
              <a:alphaModFix/>
            </a:blip>
            <a:srcRect b="0" l="0" r="0" t="0"/>
            <a:stretch/>
          </p:blipFill>
          <p:spPr>
            <a:xfrm>
              <a:off x="5885849" y="1860656"/>
              <a:ext cx="203100" cy="203100"/>
            </a:xfrm>
            <a:prstGeom prst="rect">
              <a:avLst/>
            </a:prstGeom>
            <a:noFill/>
            <a:ln>
              <a:noFill/>
            </a:ln>
          </p:spPr>
        </p:pic>
        <p:pic>
          <p:nvPicPr>
            <p:cNvPr id="224" name="Google Shape;224;p18"/>
            <p:cNvPicPr preferRelativeResize="0"/>
            <p:nvPr/>
          </p:nvPicPr>
          <p:blipFill>
            <a:blip r:embed="rId8">
              <a:alphaModFix/>
            </a:blip>
            <a:stretch>
              <a:fillRect/>
            </a:stretch>
          </p:blipFill>
          <p:spPr>
            <a:xfrm>
              <a:off x="5928224" y="1903003"/>
              <a:ext cx="118375" cy="118400"/>
            </a:xfrm>
            <a:prstGeom prst="rect">
              <a:avLst/>
            </a:prstGeom>
            <a:noFill/>
            <a:ln>
              <a:noFill/>
            </a:ln>
          </p:spPr>
        </p:pic>
      </p:grpSp>
      <p:cxnSp>
        <p:nvCxnSpPr>
          <p:cNvPr id="225" name="Google Shape;225;p18"/>
          <p:cNvCxnSpPr>
            <a:stCxn id="115" idx="3"/>
            <a:endCxn id="120" idx="1"/>
          </p:cNvCxnSpPr>
          <p:nvPr/>
        </p:nvCxnSpPr>
        <p:spPr>
          <a:xfrm flipH="1" rot="10800000">
            <a:off x="761414" y="2175665"/>
            <a:ext cx="1426500" cy="169500"/>
          </a:xfrm>
          <a:prstGeom prst="straightConnector1">
            <a:avLst/>
          </a:prstGeom>
          <a:noFill/>
          <a:ln cap="flat" cmpd="sng" w="9525">
            <a:solidFill>
              <a:srgbClr val="3A7DF0"/>
            </a:solidFill>
            <a:prstDash val="solid"/>
            <a:round/>
            <a:headEnd len="sm" w="sm" type="none"/>
            <a:tailEnd len="sm" w="sm" type="triangle"/>
          </a:ln>
        </p:spPr>
      </p:cxnSp>
      <p:cxnSp>
        <p:nvCxnSpPr>
          <p:cNvPr id="226" name="Google Shape;226;p18"/>
          <p:cNvCxnSpPr>
            <a:stCxn id="120" idx="2"/>
            <a:endCxn id="127" idx="0"/>
          </p:cNvCxnSpPr>
          <p:nvPr/>
        </p:nvCxnSpPr>
        <p:spPr>
          <a:xfrm>
            <a:off x="2766825" y="2497700"/>
            <a:ext cx="5100" cy="259200"/>
          </a:xfrm>
          <a:prstGeom prst="straightConnector1">
            <a:avLst/>
          </a:prstGeom>
          <a:noFill/>
          <a:ln cap="flat" cmpd="sng" w="9525">
            <a:solidFill>
              <a:srgbClr val="3A7DF0"/>
            </a:solidFill>
            <a:prstDash val="solid"/>
            <a:round/>
            <a:headEnd len="sm" w="sm" type="none"/>
            <a:tailEnd len="sm" w="sm" type="triangle"/>
          </a:ln>
        </p:spPr>
      </p:cxnSp>
      <p:cxnSp>
        <p:nvCxnSpPr>
          <p:cNvPr id="227" name="Google Shape;227;p18"/>
          <p:cNvCxnSpPr>
            <a:stCxn id="193" idx="1"/>
            <a:endCxn id="127" idx="3"/>
          </p:cNvCxnSpPr>
          <p:nvPr/>
        </p:nvCxnSpPr>
        <p:spPr>
          <a:xfrm flipH="1">
            <a:off x="3206788" y="2251975"/>
            <a:ext cx="1554000" cy="696000"/>
          </a:xfrm>
          <a:prstGeom prst="straightConnector1">
            <a:avLst/>
          </a:prstGeom>
          <a:noFill/>
          <a:ln cap="flat" cmpd="sng" w="9525">
            <a:solidFill>
              <a:srgbClr val="3A7DF0"/>
            </a:solidFill>
            <a:prstDash val="solid"/>
            <a:round/>
            <a:headEnd len="sm" w="sm" type="none"/>
            <a:tailEnd len="sm" w="sm" type="triangle"/>
          </a:ln>
        </p:spPr>
      </p:cxnSp>
      <p:cxnSp>
        <p:nvCxnSpPr>
          <p:cNvPr id="228" name="Google Shape;228;p18"/>
          <p:cNvCxnSpPr>
            <a:stCxn id="193" idx="2"/>
            <a:endCxn id="212" idx="0"/>
          </p:cNvCxnSpPr>
          <p:nvPr/>
        </p:nvCxnSpPr>
        <p:spPr>
          <a:xfrm>
            <a:off x="5345038" y="2574025"/>
            <a:ext cx="65700" cy="207600"/>
          </a:xfrm>
          <a:prstGeom prst="straightConnector1">
            <a:avLst/>
          </a:prstGeom>
          <a:noFill/>
          <a:ln cap="flat" cmpd="sng" w="9525">
            <a:solidFill>
              <a:srgbClr val="3A7DF0"/>
            </a:solidFill>
            <a:prstDash val="solid"/>
            <a:round/>
            <a:headEnd len="sm" w="sm" type="none"/>
            <a:tailEnd len="sm" w="sm" type="triangle"/>
          </a:ln>
        </p:spPr>
      </p:cxnSp>
      <p:grpSp>
        <p:nvGrpSpPr>
          <p:cNvPr id="229" name="Google Shape;229;p18"/>
          <p:cNvGrpSpPr/>
          <p:nvPr/>
        </p:nvGrpSpPr>
        <p:grpSpPr>
          <a:xfrm>
            <a:off x="8298038" y="1627700"/>
            <a:ext cx="656400" cy="280800"/>
            <a:chOff x="940699" y="580755"/>
            <a:chExt cx="656400" cy="280800"/>
          </a:xfrm>
        </p:grpSpPr>
        <p:sp>
          <p:nvSpPr>
            <p:cNvPr id="230" name="Google Shape;230;p18"/>
            <p:cNvSpPr/>
            <p:nvPr/>
          </p:nvSpPr>
          <p:spPr>
            <a:xfrm>
              <a:off x="940699" y="580755"/>
              <a:ext cx="656400" cy="280800"/>
            </a:xfrm>
            <a:prstGeom prst="roundRect">
              <a:avLst>
                <a:gd fmla="val 1674" name="adj"/>
              </a:avLst>
            </a:prstGeom>
            <a:solidFill>
              <a:srgbClr val="FFFFFF"/>
            </a:solidFill>
            <a:ln>
              <a:noFill/>
            </a:ln>
            <a:effectLst>
              <a:outerShdw blurRad="19050" rotWithShape="0" algn="ctr" dir="5400000" dist="6350">
                <a:srgbClr val="000000">
                  <a:alpha val="44710"/>
                </a:srgbClr>
              </a:outerShdw>
            </a:effectLst>
          </p:spPr>
          <p:txBody>
            <a:bodyPr anchorCtr="0" anchor="ctr" bIns="91425" lIns="292600" spcFirstLastPara="1" rIns="45700" wrap="square" tIns="82275">
              <a:noAutofit/>
            </a:bodyPr>
            <a:lstStyle/>
            <a:p>
              <a:pPr indent="0" lvl="0" marL="0" rtl="0" algn="l">
                <a:lnSpc>
                  <a:spcPct val="114285"/>
                </a:lnSpc>
                <a:spcBef>
                  <a:spcPts val="0"/>
                </a:spcBef>
                <a:spcAft>
                  <a:spcPts val="0"/>
                </a:spcAft>
                <a:buClr>
                  <a:srgbClr val="000000"/>
                </a:buClr>
                <a:buFont typeface="Roboto"/>
                <a:buNone/>
              </a:pPr>
              <a:r>
                <a:rPr lang="es" sz="700">
                  <a:solidFill>
                    <a:srgbClr val="212121"/>
                  </a:solidFill>
                  <a:latin typeface="Roboto"/>
                  <a:ea typeface="Roboto"/>
                  <a:cs typeface="Roboto"/>
                  <a:sym typeface="Roboto"/>
                </a:rPr>
                <a:t>Data</a:t>
              </a:r>
              <a:br>
                <a:rPr lang="es" sz="700">
                  <a:solidFill>
                    <a:srgbClr val="212121"/>
                  </a:solidFill>
                  <a:latin typeface="Roboto"/>
                  <a:ea typeface="Roboto"/>
                  <a:cs typeface="Roboto"/>
                  <a:sym typeface="Roboto"/>
                </a:rPr>
              </a:br>
              <a:r>
                <a:rPr lang="es" sz="700">
                  <a:solidFill>
                    <a:srgbClr val="212121"/>
                  </a:solidFill>
                  <a:latin typeface="Roboto"/>
                  <a:ea typeface="Roboto"/>
                  <a:cs typeface="Roboto"/>
                  <a:sym typeface="Roboto"/>
                </a:rPr>
                <a:t>Quality</a:t>
              </a:r>
              <a:endParaRPr sz="700">
                <a:solidFill>
                  <a:srgbClr val="212121"/>
                </a:solidFill>
                <a:latin typeface="Roboto"/>
                <a:ea typeface="Roboto"/>
                <a:cs typeface="Roboto"/>
                <a:sym typeface="Roboto"/>
              </a:endParaRPr>
            </a:p>
          </p:txBody>
        </p:sp>
        <p:pic>
          <p:nvPicPr>
            <p:cNvPr id="231" name="Google Shape;231;p18"/>
            <p:cNvPicPr preferRelativeResize="0"/>
            <p:nvPr/>
          </p:nvPicPr>
          <p:blipFill rotWithShape="1">
            <a:blip r:embed="rId9">
              <a:alphaModFix/>
            </a:blip>
            <a:srcRect b="0" l="0" r="0" t="0"/>
            <a:stretch/>
          </p:blipFill>
          <p:spPr>
            <a:xfrm>
              <a:off x="989190" y="619499"/>
              <a:ext cx="203100" cy="203100"/>
            </a:xfrm>
            <a:prstGeom prst="rect">
              <a:avLst/>
            </a:prstGeom>
            <a:noFill/>
            <a:ln>
              <a:noFill/>
            </a:ln>
          </p:spPr>
        </p:pic>
      </p:grpSp>
      <p:cxnSp>
        <p:nvCxnSpPr>
          <p:cNvPr id="232" name="Google Shape;232;p18"/>
          <p:cNvCxnSpPr>
            <a:stCxn id="193" idx="3"/>
            <a:endCxn id="219" idx="1"/>
          </p:cNvCxnSpPr>
          <p:nvPr/>
        </p:nvCxnSpPr>
        <p:spPr>
          <a:xfrm flipH="1" rot="10800000">
            <a:off x="5929288" y="2120875"/>
            <a:ext cx="1360800" cy="131100"/>
          </a:xfrm>
          <a:prstGeom prst="straightConnector1">
            <a:avLst/>
          </a:prstGeom>
          <a:noFill/>
          <a:ln cap="flat" cmpd="sng" w="9525">
            <a:solidFill>
              <a:srgbClr val="3A7DF0"/>
            </a:solidFill>
            <a:prstDash val="solid"/>
            <a:round/>
            <a:headEnd len="sm" w="sm" type="none"/>
            <a:tailEnd len="sm" w="sm" type="triangle"/>
          </a:ln>
        </p:spPr>
      </p:cxnSp>
      <p:pic>
        <p:nvPicPr>
          <p:cNvPr id="233" name="Google Shape;233;p18"/>
          <p:cNvPicPr preferRelativeResize="0"/>
          <p:nvPr/>
        </p:nvPicPr>
        <p:blipFill rotWithShape="1">
          <a:blip r:embed="rId12">
            <a:alphaModFix/>
          </a:blip>
          <a:srcRect b="5092" l="0" r="0" t="5092"/>
          <a:stretch/>
        </p:blipFill>
        <p:spPr>
          <a:xfrm>
            <a:off x="2295638" y="1893925"/>
            <a:ext cx="288300" cy="258900"/>
          </a:xfrm>
          <a:prstGeom prst="rect">
            <a:avLst/>
          </a:prstGeom>
          <a:noFill/>
          <a:ln>
            <a:noFill/>
          </a:ln>
        </p:spPr>
      </p:pic>
      <p:pic>
        <p:nvPicPr>
          <p:cNvPr id="234" name="Google Shape;234;p18"/>
          <p:cNvPicPr preferRelativeResize="0"/>
          <p:nvPr/>
        </p:nvPicPr>
        <p:blipFill rotWithShape="1">
          <a:blip r:embed="rId12">
            <a:alphaModFix/>
          </a:blip>
          <a:srcRect b="5092" l="0" r="0" t="5092"/>
          <a:stretch/>
        </p:blipFill>
        <p:spPr>
          <a:xfrm>
            <a:off x="4826238" y="1977750"/>
            <a:ext cx="288300" cy="25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9"/>
          <p:cNvSpPr txBox="1"/>
          <p:nvPr>
            <p:ph idx="1" type="body"/>
          </p:nvPr>
        </p:nvSpPr>
        <p:spPr>
          <a:xfrm>
            <a:off x="5857875" y="1499475"/>
            <a:ext cx="2974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00"/>
              <a:t>El fontend de la aplicación deberá vivir en un App Engine dentro de GCP. Adicional agregamos una capa que sirve como Reverse Proxy para no exponer nuestras API KEYS. Debemos autenticar con el uso de JWT utilizando el servicio de Cuentas GNP</a:t>
            </a:r>
            <a:endParaRPr sz="1000"/>
          </a:p>
          <a:p>
            <a:pPr indent="0" lvl="0" marL="0" rtl="0" algn="l">
              <a:spcBef>
                <a:spcPts val="1600"/>
              </a:spcBef>
              <a:spcAft>
                <a:spcPts val="0"/>
              </a:spcAft>
              <a:buNone/>
            </a:pPr>
            <a:r>
              <a:rPr lang="es" sz="1000"/>
              <a:t>El backend se desplegará en openshift utilizando una arquitectura basada en microservicios</a:t>
            </a:r>
            <a:endParaRPr sz="1000"/>
          </a:p>
          <a:p>
            <a:pPr indent="0" lvl="0" marL="0" rtl="0" algn="l">
              <a:spcBef>
                <a:spcPts val="1600"/>
              </a:spcBef>
              <a:spcAft>
                <a:spcPts val="0"/>
              </a:spcAft>
              <a:buNone/>
            </a:pPr>
            <a:r>
              <a:rPr lang="es" sz="1000"/>
              <a:t>El Api Manager será el medio para comunicarse con los servicios desde el front hacia el back</a:t>
            </a:r>
            <a:endParaRPr sz="1000"/>
          </a:p>
          <a:p>
            <a:pPr indent="0" lvl="0" marL="0" rtl="0" algn="l">
              <a:spcBef>
                <a:spcPts val="1600"/>
              </a:spcBef>
              <a:spcAft>
                <a:spcPts val="0"/>
              </a:spcAft>
              <a:buNone/>
            </a:pPr>
            <a:r>
              <a:rPr lang="es" sz="1000"/>
              <a:t>Cada servicio debe de atender alguna responsabilidad. y cada uno de ellos puede tener uno o varios endpoints basados en los estándares </a:t>
            </a:r>
            <a:r>
              <a:rPr b="1" lang="es" sz="1000"/>
              <a:t>REST</a:t>
            </a:r>
            <a:endParaRPr sz="10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700"/>
          </a:p>
        </p:txBody>
      </p:sp>
      <p:sp>
        <p:nvSpPr>
          <p:cNvPr id="240" name="Google Shape;240;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Requiero construir una aplicación Web que no estará expuesta a Internet (En línea)</a:t>
            </a:r>
            <a:endParaRPr/>
          </a:p>
        </p:txBody>
      </p:sp>
      <p:pic>
        <p:nvPicPr>
          <p:cNvPr id="241" name="Google Shape;241;p19"/>
          <p:cNvPicPr preferRelativeResize="0"/>
          <p:nvPr/>
        </p:nvPicPr>
        <p:blipFill>
          <a:blip r:embed="rId3">
            <a:alphaModFix/>
          </a:blip>
          <a:stretch>
            <a:fillRect/>
          </a:stretch>
        </p:blipFill>
        <p:spPr>
          <a:xfrm>
            <a:off x="378975" y="1499475"/>
            <a:ext cx="5426525" cy="3490950"/>
          </a:xfrm>
          <a:prstGeom prst="rect">
            <a:avLst/>
          </a:prstGeom>
          <a:noFill/>
          <a:ln>
            <a:noFill/>
          </a:ln>
        </p:spPr>
      </p:pic>
      <p:pic>
        <p:nvPicPr>
          <p:cNvPr id="242" name="Google Shape;242;p19"/>
          <p:cNvPicPr preferRelativeResize="0"/>
          <p:nvPr/>
        </p:nvPicPr>
        <p:blipFill>
          <a:blip r:embed="rId4">
            <a:alphaModFix/>
          </a:blip>
          <a:stretch>
            <a:fillRect/>
          </a:stretch>
        </p:blipFill>
        <p:spPr>
          <a:xfrm>
            <a:off x="5304040" y="1592850"/>
            <a:ext cx="410925" cy="439350"/>
          </a:xfrm>
          <a:prstGeom prst="rect">
            <a:avLst/>
          </a:prstGeom>
          <a:noFill/>
          <a:ln>
            <a:noFill/>
          </a:ln>
        </p:spPr>
      </p:pic>
      <p:pic>
        <p:nvPicPr>
          <p:cNvPr id="243" name="Google Shape;243;p19"/>
          <p:cNvPicPr preferRelativeResize="0"/>
          <p:nvPr/>
        </p:nvPicPr>
        <p:blipFill>
          <a:blip r:embed="rId5">
            <a:alphaModFix/>
          </a:blip>
          <a:stretch>
            <a:fillRect/>
          </a:stretch>
        </p:blipFill>
        <p:spPr>
          <a:xfrm>
            <a:off x="1975750" y="1499475"/>
            <a:ext cx="626100" cy="626100"/>
          </a:xfrm>
          <a:prstGeom prst="rect">
            <a:avLst/>
          </a:prstGeom>
          <a:noFill/>
          <a:ln>
            <a:noFill/>
          </a:ln>
        </p:spPr>
      </p:pic>
      <p:pic>
        <p:nvPicPr>
          <p:cNvPr id="244" name="Google Shape;244;p19"/>
          <p:cNvPicPr preferRelativeResize="0"/>
          <p:nvPr/>
        </p:nvPicPr>
        <p:blipFill>
          <a:blip r:embed="rId6">
            <a:alphaModFix/>
          </a:blip>
          <a:stretch>
            <a:fillRect/>
          </a:stretch>
        </p:blipFill>
        <p:spPr>
          <a:xfrm>
            <a:off x="5304050" y="2634250"/>
            <a:ext cx="345725" cy="345725"/>
          </a:xfrm>
          <a:prstGeom prst="rect">
            <a:avLst/>
          </a:prstGeom>
          <a:noFill/>
          <a:ln>
            <a:noFill/>
          </a:ln>
        </p:spPr>
      </p:pic>
      <p:pic>
        <p:nvPicPr>
          <p:cNvPr id="245" name="Google Shape;245;p19"/>
          <p:cNvPicPr preferRelativeResize="0"/>
          <p:nvPr/>
        </p:nvPicPr>
        <p:blipFill>
          <a:blip r:embed="rId7">
            <a:alphaModFix/>
          </a:blip>
          <a:stretch>
            <a:fillRect/>
          </a:stretch>
        </p:blipFill>
        <p:spPr>
          <a:xfrm>
            <a:off x="1407001" y="2475750"/>
            <a:ext cx="410925" cy="319068"/>
          </a:xfrm>
          <a:prstGeom prst="rect">
            <a:avLst/>
          </a:prstGeom>
          <a:noFill/>
          <a:ln>
            <a:noFill/>
          </a:ln>
        </p:spPr>
      </p:pic>
      <p:sp>
        <p:nvSpPr>
          <p:cNvPr id="246" name="Google Shape;246;p19"/>
          <p:cNvSpPr/>
          <p:nvPr/>
        </p:nvSpPr>
        <p:spPr>
          <a:xfrm>
            <a:off x="434200" y="2826625"/>
            <a:ext cx="1383600" cy="885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536400" y="2988075"/>
            <a:ext cx="451200" cy="439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500"/>
          </a:p>
          <a:p>
            <a:pPr indent="0" lvl="0" marL="0" rtl="0" algn="l">
              <a:spcBef>
                <a:spcPts val="0"/>
              </a:spcBef>
              <a:spcAft>
                <a:spcPts val="0"/>
              </a:spcAft>
              <a:buNone/>
            </a:pPr>
            <a:r>
              <a:t/>
            </a:r>
            <a:endParaRPr/>
          </a:p>
        </p:txBody>
      </p:sp>
      <p:sp>
        <p:nvSpPr>
          <p:cNvPr id="248" name="Google Shape;248;p19"/>
          <p:cNvSpPr/>
          <p:nvPr/>
        </p:nvSpPr>
        <p:spPr>
          <a:xfrm>
            <a:off x="1293275" y="2988075"/>
            <a:ext cx="451200" cy="439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txBox="1"/>
          <p:nvPr/>
        </p:nvSpPr>
        <p:spPr>
          <a:xfrm>
            <a:off x="1293263" y="3025350"/>
            <a:ext cx="5610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latin typeface="Lato"/>
                <a:ea typeface="Lato"/>
                <a:cs typeface="Lato"/>
                <a:sym typeface="Lato"/>
              </a:rPr>
              <a:t>Reverse</a:t>
            </a:r>
            <a:br>
              <a:rPr lang="es" sz="700">
                <a:latin typeface="Lato"/>
                <a:ea typeface="Lato"/>
                <a:cs typeface="Lato"/>
                <a:sym typeface="Lato"/>
              </a:rPr>
            </a:br>
            <a:r>
              <a:rPr lang="es" sz="700">
                <a:latin typeface="Lato"/>
                <a:ea typeface="Lato"/>
                <a:cs typeface="Lato"/>
                <a:sym typeface="Lato"/>
              </a:rPr>
              <a:t>Proxy</a:t>
            </a:r>
            <a:endParaRPr sz="700">
              <a:latin typeface="Lato"/>
              <a:ea typeface="Lato"/>
              <a:cs typeface="Lato"/>
              <a:sym typeface="Lato"/>
            </a:endParaRPr>
          </a:p>
        </p:txBody>
      </p:sp>
      <p:sp>
        <p:nvSpPr>
          <p:cNvPr id="250" name="Google Shape;250;p19"/>
          <p:cNvSpPr txBox="1"/>
          <p:nvPr/>
        </p:nvSpPr>
        <p:spPr>
          <a:xfrm>
            <a:off x="544901" y="2971047"/>
            <a:ext cx="5610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latin typeface="Lato"/>
                <a:ea typeface="Lato"/>
                <a:cs typeface="Lato"/>
                <a:sym typeface="Lato"/>
              </a:rPr>
              <a:t>Front </a:t>
            </a:r>
            <a:br>
              <a:rPr lang="es" sz="700">
                <a:latin typeface="Lato"/>
                <a:ea typeface="Lato"/>
                <a:cs typeface="Lato"/>
                <a:sym typeface="Lato"/>
              </a:rPr>
            </a:br>
            <a:r>
              <a:rPr lang="es" sz="700">
                <a:latin typeface="Lato"/>
                <a:ea typeface="Lato"/>
                <a:cs typeface="Lato"/>
                <a:sym typeface="Lato"/>
              </a:rPr>
              <a:t>Angular    10</a:t>
            </a:r>
            <a:endParaRPr sz="700">
              <a:latin typeface="Lato"/>
              <a:ea typeface="Lato"/>
              <a:cs typeface="Lato"/>
              <a:sym typeface="Lato"/>
            </a:endParaRPr>
          </a:p>
        </p:txBody>
      </p:sp>
      <p:cxnSp>
        <p:nvCxnSpPr>
          <p:cNvPr id="251" name="Google Shape;251;p19"/>
          <p:cNvCxnSpPr/>
          <p:nvPr/>
        </p:nvCxnSpPr>
        <p:spPr>
          <a:xfrm flipH="1" rot="10800000">
            <a:off x="1021188" y="3203475"/>
            <a:ext cx="238500" cy="4200"/>
          </a:xfrm>
          <a:prstGeom prst="straightConnector1">
            <a:avLst/>
          </a:prstGeom>
          <a:noFill/>
          <a:ln cap="flat" cmpd="sng" w="9525">
            <a:solidFill>
              <a:schemeClr val="dk2"/>
            </a:solidFill>
            <a:prstDash val="solid"/>
            <a:round/>
            <a:headEnd len="med" w="med" type="none"/>
            <a:tailEnd len="med" w="med" type="triangle"/>
          </a:ln>
        </p:spPr>
      </p:cxnSp>
      <p:sp>
        <p:nvSpPr>
          <p:cNvPr id="252" name="Google Shape;252;p19"/>
          <p:cNvSpPr txBox="1"/>
          <p:nvPr/>
        </p:nvSpPr>
        <p:spPr>
          <a:xfrm>
            <a:off x="953575" y="2954350"/>
            <a:ext cx="411000" cy="1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latin typeface="Lato"/>
                <a:ea typeface="Lato"/>
                <a:cs typeface="Lato"/>
                <a:sym typeface="Lato"/>
              </a:rPr>
              <a:t>JWT</a:t>
            </a:r>
            <a:endParaRPr sz="700">
              <a:latin typeface="Lato"/>
              <a:ea typeface="Lato"/>
              <a:cs typeface="Lato"/>
              <a:sym typeface="Lato"/>
            </a:endParaRPr>
          </a:p>
        </p:txBody>
      </p:sp>
      <p:sp>
        <p:nvSpPr>
          <p:cNvPr id="253" name="Google Shape;253;p19"/>
          <p:cNvSpPr txBox="1"/>
          <p:nvPr/>
        </p:nvSpPr>
        <p:spPr>
          <a:xfrm>
            <a:off x="842075" y="3303500"/>
            <a:ext cx="10122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Lato"/>
                <a:ea typeface="Lato"/>
                <a:cs typeface="Lato"/>
                <a:sym typeface="Lato"/>
              </a:rPr>
              <a:t>Cuentas </a:t>
            </a:r>
            <a:br>
              <a:rPr lang="es" sz="800">
                <a:latin typeface="Lato"/>
                <a:ea typeface="Lato"/>
                <a:cs typeface="Lato"/>
                <a:sym typeface="Lato"/>
              </a:rPr>
            </a:br>
            <a:r>
              <a:rPr lang="es" sz="800">
                <a:latin typeface="Lato"/>
                <a:ea typeface="Lato"/>
                <a:cs typeface="Lato"/>
                <a:sym typeface="Lato"/>
              </a:rPr>
              <a:t>GNP</a:t>
            </a:r>
            <a:endParaRPr sz="8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Requiero construir una aplicación Web que no estará expuesta a Internet (Asíncrona)</a:t>
            </a:r>
            <a:endParaRPr/>
          </a:p>
          <a:p>
            <a:pPr indent="0" lvl="0" marL="0" rtl="0" algn="l">
              <a:spcBef>
                <a:spcPts val="0"/>
              </a:spcBef>
              <a:spcAft>
                <a:spcPts val="0"/>
              </a:spcAft>
              <a:buNone/>
            </a:pPr>
            <a:r>
              <a:t/>
            </a:r>
            <a:endParaRPr/>
          </a:p>
        </p:txBody>
      </p:sp>
      <p:sp>
        <p:nvSpPr>
          <p:cNvPr id="259" name="Google Shape;259;p20"/>
          <p:cNvSpPr txBox="1"/>
          <p:nvPr>
            <p:ph idx="1" type="body"/>
          </p:nvPr>
        </p:nvSpPr>
        <p:spPr>
          <a:xfrm>
            <a:off x="5481650" y="1453200"/>
            <a:ext cx="3701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t>El cliente ejecuta un POST el cual pasa por un Reverse Proxy para disparar el proceso recibiendo como respuesta un CorrelationID. </a:t>
            </a:r>
            <a:endParaRPr sz="1100"/>
          </a:p>
          <a:p>
            <a:pPr indent="0" lvl="0" marL="0" rtl="0" algn="l">
              <a:spcBef>
                <a:spcPts val="1600"/>
              </a:spcBef>
              <a:spcAft>
                <a:spcPts val="0"/>
              </a:spcAft>
              <a:buNone/>
            </a:pPr>
            <a:r>
              <a:rPr lang="es" sz="1100"/>
              <a:t>El componente validador se encarga de validar y despachar la petición hacia la(s) queues correspondientes.</a:t>
            </a:r>
            <a:endParaRPr sz="1100"/>
          </a:p>
          <a:p>
            <a:pPr indent="0" lvl="0" marL="0" rtl="0" algn="l">
              <a:spcBef>
                <a:spcPts val="1600"/>
              </a:spcBef>
              <a:spcAft>
                <a:spcPts val="0"/>
              </a:spcAft>
              <a:buNone/>
            </a:pPr>
            <a:r>
              <a:rPr lang="es" sz="1100"/>
              <a:t>Los diferentes microservicios se suscriben a las diferentes queues con el objetivo de realizar tareas específicas. Estos microservicios también generan eventos que se envían por medio de otras queues</a:t>
            </a:r>
            <a:endParaRPr sz="1100"/>
          </a:p>
          <a:p>
            <a:pPr indent="0" lvl="0" marL="0" rtl="0" algn="l">
              <a:spcBef>
                <a:spcPts val="1600"/>
              </a:spcBef>
              <a:spcAft>
                <a:spcPts val="0"/>
              </a:spcAft>
              <a:buNone/>
            </a:pPr>
            <a:r>
              <a:rPr lang="es" sz="1100"/>
              <a:t>Solo un componente escribe a la base de datos y será el encargado de crear una bitácora de eventos.</a:t>
            </a:r>
            <a:endParaRPr sz="1100"/>
          </a:p>
          <a:p>
            <a:pPr indent="0" lvl="0" marL="0" rtl="0" algn="l">
              <a:spcBef>
                <a:spcPts val="1600"/>
              </a:spcBef>
              <a:spcAft>
                <a:spcPts val="1600"/>
              </a:spcAft>
              <a:buNone/>
            </a:pPr>
            <a:r>
              <a:rPr lang="es" sz="1100"/>
              <a:t>Para consultas, se generará un componente que se encargue de leer la base de datos directamente y se expondrán vía REST (GET)</a:t>
            </a:r>
            <a:endParaRPr sz="1100"/>
          </a:p>
        </p:txBody>
      </p:sp>
      <p:pic>
        <p:nvPicPr>
          <p:cNvPr id="260" name="Google Shape;260;p20"/>
          <p:cNvPicPr preferRelativeResize="0"/>
          <p:nvPr/>
        </p:nvPicPr>
        <p:blipFill>
          <a:blip r:embed="rId3">
            <a:alphaModFix/>
          </a:blip>
          <a:stretch>
            <a:fillRect/>
          </a:stretch>
        </p:blipFill>
        <p:spPr>
          <a:xfrm>
            <a:off x="72800" y="1545500"/>
            <a:ext cx="5408850" cy="3416400"/>
          </a:xfrm>
          <a:prstGeom prst="rect">
            <a:avLst/>
          </a:prstGeom>
          <a:noFill/>
          <a:ln>
            <a:noFill/>
          </a:ln>
        </p:spPr>
      </p:pic>
      <p:pic>
        <p:nvPicPr>
          <p:cNvPr id="261" name="Google Shape;261;p20"/>
          <p:cNvPicPr preferRelativeResize="0"/>
          <p:nvPr/>
        </p:nvPicPr>
        <p:blipFill>
          <a:blip r:embed="rId4">
            <a:alphaModFix/>
          </a:blip>
          <a:stretch>
            <a:fillRect/>
          </a:stretch>
        </p:blipFill>
        <p:spPr>
          <a:xfrm>
            <a:off x="906951" y="1985900"/>
            <a:ext cx="410925" cy="319068"/>
          </a:xfrm>
          <a:prstGeom prst="rect">
            <a:avLst/>
          </a:prstGeom>
          <a:noFill/>
          <a:ln>
            <a:noFill/>
          </a:ln>
        </p:spPr>
      </p:pic>
      <p:pic>
        <p:nvPicPr>
          <p:cNvPr id="262" name="Google Shape;262;p20"/>
          <p:cNvPicPr preferRelativeResize="0"/>
          <p:nvPr/>
        </p:nvPicPr>
        <p:blipFill>
          <a:blip r:embed="rId5">
            <a:alphaModFix/>
          </a:blip>
          <a:stretch>
            <a:fillRect/>
          </a:stretch>
        </p:blipFill>
        <p:spPr>
          <a:xfrm>
            <a:off x="4984940" y="1598300"/>
            <a:ext cx="410925" cy="439350"/>
          </a:xfrm>
          <a:prstGeom prst="rect">
            <a:avLst/>
          </a:prstGeom>
          <a:noFill/>
          <a:ln>
            <a:noFill/>
          </a:ln>
        </p:spPr>
      </p:pic>
      <p:pic>
        <p:nvPicPr>
          <p:cNvPr id="263" name="Google Shape;263;p20"/>
          <p:cNvPicPr preferRelativeResize="0"/>
          <p:nvPr/>
        </p:nvPicPr>
        <p:blipFill>
          <a:blip r:embed="rId6">
            <a:alphaModFix/>
          </a:blip>
          <a:stretch>
            <a:fillRect/>
          </a:stretch>
        </p:blipFill>
        <p:spPr>
          <a:xfrm>
            <a:off x="5095100" y="3004625"/>
            <a:ext cx="345725" cy="345725"/>
          </a:xfrm>
          <a:prstGeom prst="rect">
            <a:avLst/>
          </a:prstGeom>
          <a:noFill/>
          <a:ln>
            <a:noFill/>
          </a:ln>
        </p:spPr>
      </p:pic>
      <p:pic>
        <p:nvPicPr>
          <p:cNvPr id="264" name="Google Shape;264;p20"/>
          <p:cNvPicPr preferRelativeResize="0"/>
          <p:nvPr/>
        </p:nvPicPr>
        <p:blipFill>
          <a:blip r:embed="rId7">
            <a:alphaModFix/>
          </a:blip>
          <a:stretch>
            <a:fillRect/>
          </a:stretch>
        </p:blipFill>
        <p:spPr>
          <a:xfrm>
            <a:off x="1518550" y="1499475"/>
            <a:ext cx="410925" cy="410925"/>
          </a:xfrm>
          <a:prstGeom prst="rect">
            <a:avLst/>
          </a:prstGeom>
          <a:noFill/>
          <a:ln>
            <a:noFill/>
          </a:ln>
        </p:spPr>
      </p:pic>
      <p:pic>
        <p:nvPicPr>
          <p:cNvPr id="265" name="Google Shape;265;p20"/>
          <p:cNvPicPr preferRelativeResize="0"/>
          <p:nvPr/>
        </p:nvPicPr>
        <p:blipFill>
          <a:blip r:embed="rId8">
            <a:alphaModFix/>
          </a:blip>
          <a:stretch>
            <a:fillRect/>
          </a:stretch>
        </p:blipFill>
        <p:spPr>
          <a:xfrm>
            <a:off x="2920774" y="2047125"/>
            <a:ext cx="644206" cy="319075"/>
          </a:xfrm>
          <a:prstGeom prst="rect">
            <a:avLst/>
          </a:prstGeom>
          <a:noFill/>
          <a:ln>
            <a:noFill/>
          </a:ln>
        </p:spPr>
      </p:pic>
      <p:sp>
        <p:nvSpPr>
          <p:cNvPr id="266" name="Google Shape;266;p20"/>
          <p:cNvSpPr/>
          <p:nvPr/>
        </p:nvSpPr>
        <p:spPr>
          <a:xfrm>
            <a:off x="425700" y="2801525"/>
            <a:ext cx="644100" cy="6261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0"/>
          <p:cNvSpPr/>
          <p:nvPr/>
        </p:nvSpPr>
        <p:spPr>
          <a:xfrm>
            <a:off x="72800" y="2801100"/>
            <a:ext cx="1391700" cy="672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
          <p:cNvSpPr/>
          <p:nvPr/>
        </p:nvSpPr>
        <p:spPr>
          <a:xfrm>
            <a:off x="144725" y="2871150"/>
            <a:ext cx="510900" cy="532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0"/>
          <p:cNvSpPr/>
          <p:nvPr/>
        </p:nvSpPr>
        <p:spPr>
          <a:xfrm>
            <a:off x="856963" y="2871150"/>
            <a:ext cx="510900" cy="532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0"/>
          <p:cNvSpPr txBox="1"/>
          <p:nvPr/>
        </p:nvSpPr>
        <p:spPr>
          <a:xfrm>
            <a:off x="144725" y="2894688"/>
            <a:ext cx="689700" cy="4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latin typeface="Lato"/>
                <a:ea typeface="Lato"/>
                <a:cs typeface="Lato"/>
                <a:sym typeface="Lato"/>
              </a:rPr>
              <a:t>Frontend </a:t>
            </a:r>
            <a:br>
              <a:rPr lang="es" sz="700">
                <a:latin typeface="Lato"/>
                <a:ea typeface="Lato"/>
                <a:cs typeface="Lato"/>
                <a:sym typeface="Lato"/>
              </a:rPr>
            </a:br>
            <a:r>
              <a:rPr lang="es" sz="700">
                <a:latin typeface="Lato"/>
                <a:ea typeface="Lato"/>
                <a:cs typeface="Lato"/>
                <a:sym typeface="Lato"/>
              </a:rPr>
              <a:t>Angular </a:t>
            </a:r>
            <a:br>
              <a:rPr lang="es" sz="700">
                <a:latin typeface="Lato"/>
                <a:ea typeface="Lato"/>
                <a:cs typeface="Lato"/>
                <a:sym typeface="Lato"/>
              </a:rPr>
            </a:br>
            <a:r>
              <a:rPr lang="es" sz="700">
                <a:latin typeface="Lato"/>
                <a:ea typeface="Lato"/>
                <a:cs typeface="Lato"/>
                <a:sym typeface="Lato"/>
              </a:rPr>
              <a:t>10</a:t>
            </a:r>
            <a:endParaRPr sz="700">
              <a:latin typeface="Lato"/>
              <a:ea typeface="Lato"/>
              <a:cs typeface="Lato"/>
              <a:sym typeface="Lato"/>
            </a:endParaRPr>
          </a:p>
        </p:txBody>
      </p:sp>
      <p:sp>
        <p:nvSpPr>
          <p:cNvPr id="271" name="Google Shape;271;p20"/>
          <p:cNvSpPr txBox="1"/>
          <p:nvPr/>
        </p:nvSpPr>
        <p:spPr>
          <a:xfrm>
            <a:off x="856975" y="2894700"/>
            <a:ext cx="689700" cy="4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latin typeface="Lato"/>
                <a:ea typeface="Lato"/>
                <a:cs typeface="Lato"/>
                <a:sym typeface="Lato"/>
              </a:rPr>
              <a:t>Reverse</a:t>
            </a:r>
            <a:br>
              <a:rPr lang="es" sz="700">
                <a:latin typeface="Lato"/>
                <a:ea typeface="Lato"/>
                <a:cs typeface="Lato"/>
                <a:sym typeface="Lato"/>
              </a:rPr>
            </a:br>
            <a:r>
              <a:rPr lang="es" sz="700">
                <a:latin typeface="Lato"/>
                <a:ea typeface="Lato"/>
                <a:cs typeface="Lato"/>
                <a:sym typeface="Lato"/>
              </a:rPr>
              <a:t>Proxy</a:t>
            </a:r>
            <a:br>
              <a:rPr lang="es" sz="700">
                <a:latin typeface="Lato"/>
                <a:ea typeface="Lato"/>
                <a:cs typeface="Lato"/>
                <a:sym typeface="Lato"/>
              </a:rPr>
            </a:br>
            <a:r>
              <a:rPr lang="es" sz="700">
                <a:latin typeface="Lato"/>
                <a:ea typeface="Lato"/>
                <a:cs typeface="Lato"/>
                <a:sym typeface="Lato"/>
              </a:rPr>
              <a:t>Java</a:t>
            </a:r>
            <a:endParaRPr sz="700">
              <a:latin typeface="Lato"/>
              <a:ea typeface="Lato"/>
              <a:cs typeface="Lato"/>
              <a:sym typeface="Lato"/>
            </a:endParaRPr>
          </a:p>
        </p:txBody>
      </p:sp>
      <p:cxnSp>
        <p:nvCxnSpPr>
          <p:cNvPr id="272" name="Google Shape;272;p20"/>
          <p:cNvCxnSpPr/>
          <p:nvPr/>
        </p:nvCxnSpPr>
        <p:spPr>
          <a:xfrm flipH="1" rot="10800000">
            <a:off x="664100" y="3114600"/>
            <a:ext cx="232200" cy="1500"/>
          </a:xfrm>
          <a:prstGeom prst="straightConnector1">
            <a:avLst/>
          </a:prstGeom>
          <a:noFill/>
          <a:ln cap="flat" cmpd="sng" w="9525">
            <a:solidFill>
              <a:schemeClr val="dk2"/>
            </a:solidFill>
            <a:prstDash val="solid"/>
            <a:round/>
            <a:headEnd len="med" w="med" type="none"/>
            <a:tailEnd len="med" w="med" type="triangle"/>
          </a:ln>
        </p:spPr>
      </p:cxnSp>
      <p:sp>
        <p:nvSpPr>
          <p:cNvPr id="273" name="Google Shape;273;p20"/>
          <p:cNvSpPr txBox="1"/>
          <p:nvPr/>
        </p:nvSpPr>
        <p:spPr>
          <a:xfrm>
            <a:off x="550375" y="2808725"/>
            <a:ext cx="817500" cy="1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Lato"/>
                <a:ea typeface="Lato"/>
                <a:cs typeface="Lato"/>
                <a:sym typeface="Lato"/>
              </a:rPr>
              <a:t>JWT</a:t>
            </a:r>
            <a:endParaRPr sz="8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1"/>
          <p:cNvSpPr txBox="1"/>
          <p:nvPr>
            <p:ph type="title"/>
          </p:nvPr>
        </p:nvSpPr>
        <p:spPr>
          <a:xfrm>
            <a:off x="311700" y="2076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Requiero establecer conexiones con diferentes sistemas (Cloud, On Premise)</a:t>
            </a:r>
            <a:endParaRPr/>
          </a:p>
        </p:txBody>
      </p:sp>
      <p:sp>
        <p:nvSpPr>
          <p:cNvPr id="279" name="Google Shape;279;p21"/>
          <p:cNvSpPr txBox="1"/>
          <p:nvPr>
            <p:ph idx="1" type="body"/>
          </p:nvPr>
        </p:nvSpPr>
        <p:spPr>
          <a:xfrm>
            <a:off x="5416200" y="1442275"/>
            <a:ext cx="372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t>Se mantiene aislada la lógica interna de la aplicación, lo que proporciona un gran desacoplamiento</a:t>
            </a:r>
            <a:endParaRPr sz="1200"/>
          </a:p>
          <a:p>
            <a:pPr indent="0" lvl="0" marL="0" rtl="0" algn="l">
              <a:spcBef>
                <a:spcPts val="1600"/>
              </a:spcBef>
              <a:spcAft>
                <a:spcPts val="0"/>
              </a:spcAft>
              <a:buNone/>
            </a:pPr>
            <a:r>
              <a:rPr lang="es" sz="1200"/>
              <a:t>Creamos puertos que nos permiten comunicar el exterior con el interior de nuestra aplicación (Generalmente interfases)</a:t>
            </a:r>
            <a:endParaRPr sz="1200"/>
          </a:p>
          <a:p>
            <a:pPr indent="0" lvl="0" marL="0" rtl="0" algn="l">
              <a:spcBef>
                <a:spcPts val="1600"/>
              </a:spcBef>
              <a:spcAft>
                <a:spcPts val="0"/>
              </a:spcAft>
              <a:buNone/>
            </a:pPr>
            <a:r>
              <a:rPr lang="es" sz="1200"/>
              <a:t>Generamos adaptadores que serán mecanismos para comunicar al cliente con nuestra aplicación (Usualmente implementaciones de las interfases)</a:t>
            </a:r>
            <a:endParaRPr sz="1200"/>
          </a:p>
          <a:p>
            <a:pPr indent="0" lvl="0" marL="0" rtl="0" algn="l">
              <a:spcBef>
                <a:spcPts val="1600"/>
              </a:spcBef>
              <a:spcAft>
                <a:spcPts val="0"/>
              </a:spcAft>
              <a:buNone/>
            </a:pPr>
            <a:r>
              <a:rPr lang="es" sz="1200"/>
              <a:t>A través de un contrato definido, el cliente </a:t>
            </a:r>
            <a:r>
              <a:rPr lang="es" sz="1200"/>
              <a:t>interactúa</a:t>
            </a:r>
            <a:r>
              <a:rPr lang="es" sz="1200"/>
              <a:t> con el adaptador</a:t>
            </a:r>
            <a:endParaRPr sz="1200"/>
          </a:p>
          <a:p>
            <a:pPr indent="0" lvl="0" marL="0" rtl="0" algn="l">
              <a:spcBef>
                <a:spcPts val="1600"/>
              </a:spcBef>
              <a:spcAft>
                <a:spcPts val="1600"/>
              </a:spcAft>
              <a:buNone/>
            </a:pPr>
            <a:r>
              <a:rPr lang="es" sz="1200"/>
              <a:t>Podemos tener tantos adaptadores/puertos/</a:t>
            </a:r>
            <a:r>
              <a:rPr lang="es" sz="1200"/>
              <a:t>contratos</a:t>
            </a:r>
            <a:r>
              <a:rPr lang="es" sz="1200"/>
              <a:t> como necesitemos</a:t>
            </a:r>
            <a:endParaRPr sz="1200"/>
          </a:p>
        </p:txBody>
      </p:sp>
      <p:pic>
        <p:nvPicPr>
          <p:cNvPr id="280" name="Google Shape;280;p21"/>
          <p:cNvPicPr preferRelativeResize="0"/>
          <p:nvPr/>
        </p:nvPicPr>
        <p:blipFill>
          <a:blip r:embed="rId3">
            <a:alphaModFix/>
          </a:blip>
          <a:stretch>
            <a:fillRect/>
          </a:stretch>
        </p:blipFill>
        <p:spPr>
          <a:xfrm>
            <a:off x="172825" y="1442275"/>
            <a:ext cx="5111400" cy="3453156"/>
          </a:xfrm>
          <a:prstGeom prst="rect">
            <a:avLst/>
          </a:prstGeom>
          <a:noFill/>
          <a:ln>
            <a:noFill/>
          </a:ln>
        </p:spPr>
      </p:pic>
      <p:pic>
        <p:nvPicPr>
          <p:cNvPr id="281" name="Google Shape;281;p21"/>
          <p:cNvPicPr preferRelativeResize="0"/>
          <p:nvPr/>
        </p:nvPicPr>
        <p:blipFill>
          <a:blip r:embed="rId4">
            <a:alphaModFix/>
          </a:blip>
          <a:stretch>
            <a:fillRect/>
          </a:stretch>
        </p:blipFill>
        <p:spPr>
          <a:xfrm>
            <a:off x="1969615" y="3561650"/>
            <a:ext cx="410925" cy="439350"/>
          </a:xfrm>
          <a:prstGeom prst="rect">
            <a:avLst/>
          </a:prstGeom>
          <a:noFill/>
          <a:ln>
            <a:noFill/>
          </a:ln>
        </p:spPr>
      </p:pic>
      <p:pic>
        <p:nvPicPr>
          <p:cNvPr id="282" name="Google Shape;282;p21"/>
          <p:cNvPicPr preferRelativeResize="0"/>
          <p:nvPr/>
        </p:nvPicPr>
        <p:blipFill>
          <a:blip r:embed="rId5">
            <a:alphaModFix/>
          </a:blip>
          <a:stretch>
            <a:fillRect/>
          </a:stretch>
        </p:blipFill>
        <p:spPr>
          <a:xfrm>
            <a:off x="3131051" y="3621788"/>
            <a:ext cx="410925" cy="319068"/>
          </a:xfrm>
          <a:prstGeom prst="rect">
            <a:avLst/>
          </a:prstGeom>
          <a:noFill/>
          <a:ln>
            <a:noFill/>
          </a:ln>
        </p:spPr>
      </p:pic>
      <p:pic>
        <p:nvPicPr>
          <p:cNvPr id="283" name="Google Shape;283;p21"/>
          <p:cNvPicPr preferRelativeResize="0"/>
          <p:nvPr/>
        </p:nvPicPr>
        <p:blipFill>
          <a:blip r:embed="rId6">
            <a:alphaModFix/>
          </a:blip>
          <a:stretch>
            <a:fillRect/>
          </a:stretch>
        </p:blipFill>
        <p:spPr>
          <a:xfrm>
            <a:off x="1996150" y="1754788"/>
            <a:ext cx="357875" cy="31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