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1169" r:id="rId2"/>
    <p:sldId id="1175" r:id="rId3"/>
    <p:sldId id="1174" r:id="rId4"/>
    <p:sldId id="1172" r:id="rId5"/>
    <p:sldId id="1173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0002"/>
    <a:srgbClr val="2D5496"/>
    <a:srgbClr val="248AD3"/>
    <a:srgbClr val="CB4914"/>
    <a:srgbClr val="859900"/>
    <a:srgbClr val="B8C3B1"/>
    <a:srgbClr val="FFFFFF"/>
    <a:srgbClr val="DDAD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73"/>
    <p:restoredTop sz="82300"/>
  </p:normalViewPr>
  <p:slideViewPr>
    <p:cSldViewPr snapToGrid="0" snapToObjects="1">
      <p:cViewPr varScale="1">
        <p:scale>
          <a:sx n="103" d="100"/>
          <a:sy n="103" d="100"/>
        </p:scale>
        <p:origin x="680" y="168"/>
      </p:cViewPr>
      <p:guideLst>
        <p:guide orient="horz" pos="2092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A9245E-B5F0-F743-BF43-C5141509C8EA}" type="datetimeFigureOut">
              <a:rPr lang="en-US" smtClean="0"/>
              <a:t>9/9/21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ED29D9-2CF8-6646-A430-5E771532B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8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Instead of group level trajectories we estimate parameters for each individual using the same tasks as before. Because we do this on an item level for semantic knowledge, we added a comprehension and production task for each object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ED29D9-2CF8-6646-A430-5E771532B5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8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Instead of group level trajectories we estimate parameters for each individual using the same tasks as before. Because we do this on an item level for semantic knowledge, we added a comprehension and production task for each object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ED29D9-2CF8-6646-A430-5E771532B5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52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ED29D9-2CF8-6646-A430-5E771532B5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27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ED29D9-2CF8-6646-A430-5E771532B5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78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Gill Sans" charset="0"/>
                <a:ea typeface="Gill Sans" charset="0"/>
                <a:cs typeface="Gill Sans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1C438-7051-FF4D-A6C9-5F190C2ADCFE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A269-838D-9548-8D88-2ED382C3E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3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1C438-7051-FF4D-A6C9-5F190C2ADCFE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A269-838D-9548-8D88-2ED382C3E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7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1C438-7051-FF4D-A6C9-5F190C2ADCFE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A269-838D-9548-8D88-2ED382C3E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41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565"/>
          </a:xfrm>
        </p:spPr>
        <p:txBody>
          <a:bodyPr/>
          <a:lstStyle>
            <a:lvl1pPr>
              <a:defRPr sz="400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Gill Sans" charset="0"/>
                <a:ea typeface="Gill Sans" charset="0"/>
                <a:cs typeface="Gill Sans" charset="0"/>
              </a:defRPr>
            </a:lvl1pPr>
            <a:lvl2pPr>
              <a:defRPr sz="2200">
                <a:latin typeface="Gill Sans" charset="0"/>
                <a:ea typeface="Gill Sans" charset="0"/>
                <a:cs typeface="Gill Sans" charset="0"/>
              </a:defRPr>
            </a:lvl2pPr>
            <a:lvl3pPr>
              <a:defRPr>
                <a:latin typeface="Gill Sans" charset="0"/>
                <a:ea typeface="Gill Sans" charset="0"/>
                <a:cs typeface="Gill Sans" charset="0"/>
              </a:defRPr>
            </a:lvl3pPr>
            <a:lvl4pPr>
              <a:defRPr>
                <a:latin typeface="Gill Sans" charset="0"/>
                <a:ea typeface="Gill Sans" charset="0"/>
                <a:cs typeface="Gill Sans" charset="0"/>
              </a:defRPr>
            </a:lvl4pPr>
            <a:lvl5pPr>
              <a:defRPr>
                <a:latin typeface="Gill Sans" charset="0"/>
                <a:ea typeface="Gill Sans" charset="0"/>
                <a:cs typeface="Gill Sans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1C438-7051-FF4D-A6C9-5F190C2ADCFE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A269-838D-9548-8D88-2ED382C3E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2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1C438-7051-FF4D-A6C9-5F190C2ADCFE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A269-838D-9548-8D88-2ED382C3E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02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Gill Sans" charset="0"/>
                <a:ea typeface="Gill Sans" charset="0"/>
                <a:cs typeface="Gill Sans" charset="0"/>
              </a:defRPr>
            </a:lvl1pPr>
            <a:lvl2pPr>
              <a:defRPr>
                <a:latin typeface="Gill Sans" charset="0"/>
                <a:ea typeface="Gill Sans" charset="0"/>
                <a:cs typeface="Gill Sans" charset="0"/>
              </a:defRPr>
            </a:lvl2pPr>
            <a:lvl3pPr>
              <a:defRPr>
                <a:latin typeface="Gill Sans" charset="0"/>
                <a:ea typeface="Gill Sans" charset="0"/>
                <a:cs typeface="Gill Sans" charset="0"/>
              </a:defRPr>
            </a:lvl3pPr>
            <a:lvl4pPr>
              <a:defRPr>
                <a:latin typeface="Gill Sans" charset="0"/>
                <a:ea typeface="Gill Sans" charset="0"/>
                <a:cs typeface="Gill Sans" charset="0"/>
              </a:defRPr>
            </a:lvl4pPr>
            <a:lvl5pPr>
              <a:defRPr>
                <a:latin typeface="Gill Sans" charset="0"/>
                <a:ea typeface="Gill Sans" charset="0"/>
                <a:cs typeface="Gill Sans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Gill Sans" charset="0"/>
                <a:ea typeface="Gill Sans" charset="0"/>
                <a:cs typeface="Gill Sans" charset="0"/>
              </a:defRPr>
            </a:lvl1pPr>
            <a:lvl2pPr>
              <a:defRPr>
                <a:latin typeface="Gill Sans" charset="0"/>
                <a:ea typeface="Gill Sans" charset="0"/>
                <a:cs typeface="Gill Sans" charset="0"/>
              </a:defRPr>
            </a:lvl2pPr>
            <a:lvl3pPr>
              <a:defRPr>
                <a:latin typeface="Gill Sans" charset="0"/>
                <a:ea typeface="Gill Sans" charset="0"/>
                <a:cs typeface="Gill Sans" charset="0"/>
              </a:defRPr>
            </a:lvl3pPr>
            <a:lvl4pPr>
              <a:defRPr>
                <a:latin typeface="Gill Sans" charset="0"/>
                <a:ea typeface="Gill Sans" charset="0"/>
                <a:cs typeface="Gill Sans" charset="0"/>
              </a:defRPr>
            </a:lvl4pPr>
            <a:lvl5pPr>
              <a:defRPr>
                <a:latin typeface="Gill Sans" charset="0"/>
                <a:ea typeface="Gill Sans" charset="0"/>
                <a:cs typeface="Gill Sans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1C438-7051-FF4D-A6C9-5F190C2ADCFE}" type="datetimeFigureOut">
              <a:rPr lang="en-US" smtClean="0"/>
              <a:t>9/9/21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A269-838D-9548-8D88-2ED382C3E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85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1C438-7051-FF4D-A6C9-5F190C2ADCFE}" type="datetimeFigureOut">
              <a:rPr lang="en-US" smtClean="0"/>
              <a:t>9/9/21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A269-838D-9548-8D88-2ED382C3E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8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1C438-7051-FF4D-A6C9-5F190C2ADCFE}" type="datetimeFigureOut">
              <a:rPr lang="en-US" smtClean="0"/>
              <a:t>9/9/21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A269-838D-9548-8D88-2ED382C3E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6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1C438-7051-FF4D-A6C9-5F190C2ADCFE}" type="datetimeFigureOut">
              <a:rPr lang="en-US" smtClean="0"/>
              <a:t>9/9/21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A269-838D-9548-8D88-2ED382C3E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1C438-7051-FF4D-A6C9-5F190C2ADCFE}" type="datetimeFigureOut">
              <a:rPr lang="en-US" smtClean="0"/>
              <a:t>9/9/21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A269-838D-9548-8D88-2ED382C3E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9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1C438-7051-FF4D-A6C9-5F190C2ADCFE}" type="datetimeFigureOut">
              <a:rPr lang="en-US" smtClean="0"/>
              <a:t>9/9/21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A269-838D-9548-8D88-2ED382C3E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0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1C438-7051-FF4D-A6C9-5F190C2ADCFE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2A269-838D-9548-8D88-2ED382C3E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0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rafik 55">
            <a:extLst>
              <a:ext uri="{FF2B5EF4-FFF2-40B4-BE49-F238E27FC236}">
                <a16:creationId xmlns:a16="http://schemas.microsoft.com/office/drawing/2014/main" id="{1E1F264C-7328-024F-B58F-316BF8F4D02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27809" y="60374"/>
            <a:ext cx="2404373" cy="1977657"/>
          </a:xfrm>
          <a:prstGeom prst="rect">
            <a:avLst/>
          </a:prstGeom>
        </p:spPr>
      </p:pic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56E1D1C5-D74E-CA41-A729-BFDF08FB993E}"/>
              </a:ext>
            </a:extLst>
          </p:cNvPr>
          <p:cNvGrpSpPr>
            <a:grpSpLocks noChangeAspect="1"/>
          </p:cNvGrpSpPr>
          <p:nvPr/>
        </p:nvGrpSpPr>
        <p:grpSpPr>
          <a:xfrm>
            <a:off x="2352284" y="35388"/>
            <a:ext cx="2424803" cy="2093990"/>
            <a:chOff x="4284040" y="523875"/>
            <a:chExt cx="2669210" cy="2305050"/>
          </a:xfrm>
        </p:grpSpPr>
        <p:pic>
          <p:nvPicPr>
            <p:cNvPr id="59" name="Grafik 58">
              <a:extLst>
                <a:ext uri="{FF2B5EF4-FFF2-40B4-BE49-F238E27FC236}">
                  <a16:creationId xmlns:a16="http://schemas.microsoft.com/office/drawing/2014/main" id="{43A48303-7674-FD4F-9BF7-DCFC80FB01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284040" y="523875"/>
              <a:ext cx="2669210" cy="2305050"/>
            </a:xfrm>
            <a:prstGeom prst="rect">
              <a:avLst/>
            </a:prstGeom>
          </p:spPr>
        </p:pic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400C93CE-BCE4-044B-8BAB-B3ECB06FE3C2}"/>
                </a:ext>
              </a:extLst>
            </p:cNvPr>
            <p:cNvSpPr/>
            <p:nvPr/>
          </p:nvSpPr>
          <p:spPr>
            <a:xfrm>
              <a:off x="6688760" y="2601746"/>
              <a:ext cx="264490" cy="227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hteck 8">
            <a:extLst>
              <a:ext uri="{FF2B5EF4-FFF2-40B4-BE49-F238E27FC236}">
                <a16:creationId xmlns:a16="http://schemas.microsoft.com/office/drawing/2014/main" id="{AADA215F-DE7E-AD4B-B14F-87AEA0812C63}"/>
              </a:ext>
            </a:extLst>
          </p:cNvPr>
          <p:cNvSpPr/>
          <p:nvPr/>
        </p:nvSpPr>
        <p:spPr>
          <a:xfrm>
            <a:off x="2609617" y="2742012"/>
            <a:ext cx="310769" cy="3384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2F0AAB80-E694-704A-9E5A-805E7C959600}"/>
              </a:ext>
            </a:extLst>
          </p:cNvPr>
          <p:cNvCxnSpPr>
            <a:cxnSpLocks/>
          </p:cNvCxnSpPr>
          <p:nvPr/>
        </p:nvCxnSpPr>
        <p:spPr>
          <a:xfrm flipH="1">
            <a:off x="7527809" y="4547265"/>
            <a:ext cx="296366" cy="3361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fik 18">
            <a:extLst>
              <a:ext uri="{FF2B5EF4-FFF2-40B4-BE49-F238E27FC236}">
                <a16:creationId xmlns:a16="http://schemas.microsoft.com/office/drawing/2014/main" id="{8C9B14DC-360A-D04E-86FC-AE91B8E4CC4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15186" y="-13592"/>
            <a:ext cx="2029655" cy="1934700"/>
          </a:xfrm>
          <a:prstGeom prst="rect">
            <a:avLst/>
          </a:prstGeom>
        </p:spPr>
      </p:pic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052D860-9C19-0C43-9824-B30F4E08A425}"/>
              </a:ext>
            </a:extLst>
          </p:cNvPr>
          <p:cNvCxnSpPr>
            <a:cxnSpLocks/>
          </p:cNvCxnSpPr>
          <p:nvPr/>
        </p:nvCxnSpPr>
        <p:spPr>
          <a:xfrm flipH="1">
            <a:off x="6160530" y="4488892"/>
            <a:ext cx="2499" cy="4214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9">
            <a:extLst>
              <a:ext uri="{FF2B5EF4-FFF2-40B4-BE49-F238E27FC236}">
                <a16:creationId xmlns:a16="http://schemas.microsoft.com/office/drawing/2014/main" id="{4BD55AA0-FE73-C644-9E1E-5E87877F4E30}"/>
              </a:ext>
            </a:extLst>
          </p:cNvPr>
          <p:cNvCxnSpPr>
            <a:cxnSpLocks/>
          </p:cNvCxnSpPr>
          <p:nvPr/>
        </p:nvCxnSpPr>
        <p:spPr>
          <a:xfrm flipH="1">
            <a:off x="3624731" y="2094209"/>
            <a:ext cx="2499" cy="4214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19">
            <a:extLst>
              <a:ext uri="{FF2B5EF4-FFF2-40B4-BE49-F238E27FC236}">
                <a16:creationId xmlns:a16="http://schemas.microsoft.com/office/drawing/2014/main" id="{ACF9D638-EDA0-3E4F-A1AE-74F11ED7B0C8}"/>
              </a:ext>
            </a:extLst>
          </p:cNvPr>
          <p:cNvCxnSpPr>
            <a:cxnSpLocks/>
          </p:cNvCxnSpPr>
          <p:nvPr/>
        </p:nvCxnSpPr>
        <p:spPr>
          <a:xfrm flipH="1">
            <a:off x="6160530" y="2094209"/>
            <a:ext cx="2499" cy="4214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19">
            <a:extLst>
              <a:ext uri="{FF2B5EF4-FFF2-40B4-BE49-F238E27FC236}">
                <a16:creationId xmlns:a16="http://schemas.microsoft.com/office/drawing/2014/main" id="{CB37B375-CC99-B346-A3F9-AD2D3753098C}"/>
              </a:ext>
            </a:extLst>
          </p:cNvPr>
          <p:cNvCxnSpPr>
            <a:cxnSpLocks/>
          </p:cNvCxnSpPr>
          <p:nvPr/>
        </p:nvCxnSpPr>
        <p:spPr>
          <a:xfrm flipH="1">
            <a:off x="8729995" y="2094209"/>
            <a:ext cx="2499" cy="4214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51">
            <a:extLst>
              <a:ext uri="{FF2B5EF4-FFF2-40B4-BE49-F238E27FC236}">
                <a16:creationId xmlns:a16="http://schemas.microsoft.com/office/drawing/2014/main" id="{05124C9C-5087-0E4F-9D6A-9EAB05BF72A9}"/>
              </a:ext>
            </a:extLst>
          </p:cNvPr>
          <p:cNvCxnSpPr>
            <a:cxnSpLocks/>
          </p:cNvCxnSpPr>
          <p:nvPr/>
        </p:nvCxnSpPr>
        <p:spPr>
          <a:xfrm>
            <a:off x="4533384" y="4540883"/>
            <a:ext cx="296366" cy="3361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CBAF20-EED4-1D48-A089-E1CE28C2D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79796"/>
            <a:ext cx="2743200" cy="365125"/>
          </a:xfrm>
        </p:spPr>
        <p:txBody>
          <a:bodyPr/>
          <a:lstStyle/>
          <a:p>
            <a:fld id="{0E52A269-838D-9548-8D88-2ED382C3E414}" type="slidenum">
              <a:rPr lang="en-US" smtClean="0"/>
              <a:t>1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A240FD9-236A-084A-A9AF-AF817D16B5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4731" y="2612620"/>
            <a:ext cx="1800000" cy="180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5BAA08B-DA29-8E48-AED5-92E9CFDEFB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61779" y="2612620"/>
            <a:ext cx="1800000" cy="180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54F371B-F554-7F4A-B3D0-079ED5A12D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61779" y="4980659"/>
            <a:ext cx="1800000" cy="180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C22D8A7-20B7-6544-B082-954A436CF94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29995" y="2612620"/>
            <a:ext cx="1800000" cy="180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17038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258AECF-3D99-BD44-96C7-DB71539C6ED5}"/>
              </a:ext>
            </a:extLst>
          </p:cNvPr>
          <p:cNvGrpSpPr/>
          <p:nvPr/>
        </p:nvGrpSpPr>
        <p:grpSpPr>
          <a:xfrm>
            <a:off x="93605" y="319571"/>
            <a:ext cx="12063005" cy="6205398"/>
            <a:chOff x="93605" y="319571"/>
            <a:chExt cx="12063005" cy="6205398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AADA215F-DE7E-AD4B-B14F-87AEA0812C63}"/>
                </a:ext>
              </a:extLst>
            </p:cNvPr>
            <p:cNvSpPr/>
            <p:nvPr/>
          </p:nvSpPr>
          <p:spPr>
            <a:xfrm>
              <a:off x="1756994" y="2742012"/>
              <a:ext cx="310769" cy="338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Gerade Verbindung mit Pfeil 19">
              <a:extLst>
                <a:ext uri="{FF2B5EF4-FFF2-40B4-BE49-F238E27FC236}">
                  <a16:creationId xmlns:a16="http://schemas.microsoft.com/office/drawing/2014/main" id="{4BD55AA0-FE73-C644-9E1E-5E87877F4E30}"/>
                </a:ext>
              </a:extLst>
            </p:cNvPr>
            <p:cNvCxnSpPr>
              <a:cxnSpLocks/>
            </p:cNvCxnSpPr>
            <p:nvPr/>
          </p:nvCxnSpPr>
          <p:spPr>
            <a:xfrm>
              <a:off x="2067763" y="1219571"/>
              <a:ext cx="1317982" cy="15224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51">
              <a:extLst>
                <a:ext uri="{FF2B5EF4-FFF2-40B4-BE49-F238E27FC236}">
                  <a16:creationId xmlns:a16="http://schemas.microsoft.com/office/drawing/2014/main" id="{05124C9C-5087-0E4F-9D6A-9EAB05BF72A9}"/>
                </a:ext>
              </a:extLst>
            </p:cNvPr>
            <p:cNvCxnSpPr>
              <a:cxnSpLocks/>
            </p:cNvCxnSpPr>
            <p:nvPr/>
          </p:nvCxnSpPr>
          <p:spPr>
            <a:xfrm>
              <a:off x="2067763" y="3429000"/>
              <a:ext cx="91020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A240FD9-236A-084A-A9AF-AF817D16B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605" y="319571"/>
              <a:ext cx="1800000" cy="18000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5BAA08B-DA29-8E48-AED5-92E9CFDEF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605" y="2503540"/>
              <a:ext cx="1800000" cy="18000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54F371B-F554-7F4A-B3D0-079ED5A12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09693" y="2595997"/>
              <a:ext cx="1800000" cy="18000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3C22D8A7-20B7-6544-B082-954A436CF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605" y="4724969"/>
              <a:ext cx="1800000" cy="18000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cxnSp>
          <p:nvCxnSpPr>
            <p:cNvPr id="27" name="Gerade Verbindung mit Pfeil 19">
              <a:extLst>
                <a:ext uri="{FF2B5EF4-FFF2-40B4-BE49-F238E27FC236}">
                  <a16:creationId xmlns:a16="http://schemas.microsoft.com/office/drawing/2014/main" id="{AACD9438-92B9-464E-9C0B-FD3458D415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7763" y="4065373"/>
              <a:ext cx="1317982" cy="155959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F8C12A1B-3E42-8F4D-BB70-433669A766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02702" y="2462003"/>
              <a:ext cx="1933994" cy="1933994"/>
            </a:xfrm>
            <a:prstGeom prst="diamond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RSA</a:t>
              </a:r>
            </a:p>
          </p:txBody>
        </p:sp>
        <p:cxnSp>
          <p:nvCxnSpPr>
            <p:cNvPr id="29" name="Gerade Verbindung mit Pfeil 51">
              <a:extLst>
                <a:ext uri="{FF2B5EF4-FFF2-40B4-BE49-F238E27FC236}">
                  <a16:creationId xmlns:a16="http://schemas.microsoft.com/office/drawing/2014/main" id="{3D97D2D4-13C4-0848-BC6A-47EB208C27F6}"/>
                </a:ext>
              </a:extLst>
            </p:cNvPr>
            <p:cNvCxnSpPr>
              <a:cxnSpLocks/>
            </p:cNvCxnSpPr>
            <p:nvPr/>
          </p:nvCxnSpPr>
          <p:spPr>
            <a:xfrm>
              <a:off x="5181034" y="3429000"/>
              <a:ext cx="46600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EAC4CA7-574A-7F4C-B561-06EA89585BC9}"/>
                </a:ext>
              </a:extLst>
            </p:cNvPr>
            <p:cNvSpPr txBox="1"/>
            <p:nvPr/>
          </p:nvSpPr>
          <p:spPr>
            <a:xfrm>
              <a:off x="8249771" y="3266988"/>
              <a:ext cx="39068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flip(MAP(</a:t>
              </a:r>
              <a:r>
                <a:rPr lang="en-US" dirty="0" err="1">
                  <a:latin typeface="Courier" pitchFamily="2" charset="0"/>
                </a:rPr>
                <a:t>model_prediction</a:t>
              </a:r>
              <a:r>
                <a:rPr lang="en-US" dirty="0">
                  <a:latin typeface="Courier" pitchFamily="2" charset="0"/>
                </a:rPr>
                <a:t>))</a:t>
              </a:r>
            </a:p>
          </p:txBody>
        </p:sp>
        <p:cxnSp>
          <p:nvCxnSpPr>
            <p:cNvPr id="31" name="Gerade Verbindung mit Pfeil 51">
              <a:extLst>
                <a:ext uri="{FF2B5EF4-FFF2-40B4-BE49-F238E27FC236}">
                  <a16:creationId xmlns:a16="http://schemas.microsoft.com/office/drawing/2014/main" id="{5C5F948E-3F4F-E549-8F30-8B3DB1630D6F}"/>
                </a:ext>
              </a:extLst>
            </p:cNvPr>
            <p:cNvCxnSpPr>
              <a:cxnSpLocks/>
            </p:cNvCxnSpPr>
            <p:nvPr/>
          </p:nvCxnSpPr>
          <p:spPr>
            <a:xfrm>
              <a:off x="7783769" y="3451654"/>
              <a:ext cx="46600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8360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8D442259-C571-3249-A830-7D1A84636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565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Avenir Book" panose="02000503020000020003" pitchFamily="2" charset="0"/>
              </a:rPr>
              <a:t>Evaluating model predictions</a:t>
            </a:r>
          </a:p>
        </p:txBody>
      </p:sp>
      <p:sp>
        <p:nvSpPr>
          <p:cNvPr id="16" name="Textfeld 16">
            <a:extLst>
              <a:ext uri="{FF2B5EF4-FFF2-40B4-BE49-F238E27FC236}">
                <a16:creationId xmlns:a16="http://schemas.microsoft.com/office/drawing/2014/main" id="{5872A815-DFB5-C145-9952-E5F7BFE20DD3}"/>
              </a:ext>
            </a:extLst>
          </p:cNvPr>
          <p:cNvSpPr txBox="1"/>
          <p:nvPr/>
        </p:nvSpPr>
        <p:spPr>
          <a:xfrm>
            <a:off x="10727442" y="6181232"/>
            <a:ext cx="1252715" cy="3453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Avenir Book" panose="02000503020000020003" pitchFamily="2" charset="0"/>
                <a:cs typeface="Gill Sans" panose="020B0502020104020203" pitchFamily="34" charset="-79"/>
              </a:rPr>
              <a:t>N = 60 children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E34746-F324-C043-B70D-A3367D37BCD9}"/>
              </a:ext>
            </a:extLst>
          </p:cNvPr>
          <p:cNvSpPr/>
          <p:nvPr/>
        </p:nvSpPr>
        <p:spPr>
          <a:xfrm>
            <a:off x="5718590" y="1777632"/>
            <a:ext cx="1326980" cy="3933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607E3C-CA37-DD4F-8F90-A0855EA4F4E0}"/>
              </a:ext>
            </a:extLst>
          </p:cNvPr>
          <p:cNvSpPr/>
          <p:nvPr/>
        </p:nvSpPr>
        <p:spPr>
          <a:xfrm>
            <a:off x="8063206" y="1777631"/>
            <a:ext cx="1326980" cy="3933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CA9ECB-B8A2-4D47-8FA1-16C7D9561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333" y="2328717"/>
            <a:ext cx="1800000" cy="180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9" name="Gerade Verbindung mit Pfeil 19">
            <a:extLst>
              <a:ext uri="{FF2B5EF4-FFF2-40B4-BE49-F238E27FC236}">
                <a16:creationId xmlns:a16="http://schemas.microsoft.com/office/drawing/2014/main" id="{B4B9BAB3-9BF9-944A-9852-0EBA0A61032C}"/>
              </a:ext>
            </a:extLst>
          </p:cNvPr>
          <p:cNvCxnSpPr>
            <a:cxnSpLocks/>
          </p:cNvCxnSpPr>
          <p:nvPr/>
        </p:nvCxnSpPr>
        <p:spPr>
          <a:xfrm flipH="1">
            <a:off x="2096333" y="4329690"/>
            <a:ext cx="2499" cy="4214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A2F8A91-D082-A140-A79E-AF7EF3E54C7D}"/>
              </a:ext>
            </a:extLst>
          </p:cNvPr>
          <p:cNvSpPr txBox="1"/>
          <p:nvPr/>
        </p:nvSpPr>
        <p:spPr>
          <a:xfrm>
            <a:off x="211843" y="4790872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flip(MAP(</a:t>
            </a:r>
            <a:r>
              <a:rPr lang="en-US" dirty="0" err="1">
                <a:latin typeface="Courier" pitchFamily="2" charset="0"/>
              </a:rPr>
              <a:t>model_prediction</a:t>
            </a:r>
            <a:r>
              <a:rPr lang="en-US" dirty="0">
                <a:latin typeface="Courier" pitchFamily="2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925389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8D442259-C571-3249-A830-7D1A84636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565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Avenir Book" panose="02000503020000020003" pitchFamily="2" charset="0"/>
              </a:rPr>
              <a:t>Evaluating model predictions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061D788-3BA8-0746-936E-062593932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829" y="1307690"/>
            <a:ext cx="7569328" cy="5046218"/>
          </a:xfrm>
          <a:prstGeom prst="rect">
            <a:avLst/>
          </a:prstGeom>
        </p:spPr>
      </p:pic>
      <p:sp>
        <p:nvSpPr>
          <p:cNvPr id="16" name="Textfeld 16">
            <a:extLst>
              <a:ext uri="{FF2B5EF4-FFF2-40B4-BE49-F238E27FC236}">
                <a16:creationId xmlns:a16="http://schemas.microsoft.com/office/drawing/2014/main" id="{5872A815-DFB5-C145-9952-E5F7BFE20DD3}"/>
              </a:ext>
            </a:extLst>
          </p:cNvPr>
          <p:cNvSpPr txBox="1"/>
          <p:nvPr/>
        </p:nvSpPr>
        <p:spPr>
          <a:xfrm>
            <a:off x="10727442" y="6181232"/>
            <a:ext cx="1252715" cy="3453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Avenir Book" panose="02000503020000020003" pitchFamily="2" charset="0"/>
                <a:cs typeface="Gill Sans" panose="020B0502020104020203" pitchFamily="34" charset="-79"/>
              </a:rPr>
              <a:t>N = 60 children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E34746-F324-C043-B70D-A3367D37BCD9}"/>
              </a:ext>
            </a:extLst>
          </p:cNvPr>
          <p:cNvSpPr/>
          <p:nvPr/>
        </p:nvSpPr>
        <p:spPr>
          <a:xfrm>
            <a:off x="5718590" y="1777632"/>
            <a:ext cx="1326980" cy="3933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607E3C-CA37-DD4F-8F90-A0855EA4F4E0}"/>
              </a:ext>
            </a:extLst>
          </p:cNvPr>
          <p:cNvSpPr/>
          <p:nvPr/>
        </p:nvSpPr>
        <p:spPr>
          <a:xfrm>
            <a:off x="8063206" y="1777631"/>
            <a:ext cx="1326980" cy="3933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CA9ECB-B8A2-4D47-8FA1-16C7D9561D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333" y="2328717"/>
            <a:ext cx="1800000" cy="180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9" name="Gerade Verbindung mit Pfeil 19">
            <a:extLst>
              <a:ext uri="{FF2B5EF4-FFF2-40B4-BE49-F238E27FC236}">
                <a16:creationId xmlns:a16="http://schemas.microsoft.com/office/drawing/2014/main" id="{B4B9BAB3-9BF9-944A-9852-0EBA0A61032C}"/>
              </a:ext>
            </a:extLst>
          </p:cNvPr>
          <p:cNvCxnSpPr>
            <a:cxnSpLocks/>
          </p:cNvCxnSpPr>
          <p:nvPr/>
        </p:nvCxnSpPr>
        <p:spPr>
          <a:xfrm flipH="1">
            <a:off x="2096333" y="4329690"/>
            <a:ext cx="2499" cy="4214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A2F8A91-D082-A140-A79E-AF7EF3E54C7D}"/>
              </a:ext>
            </a:extLst>
          </p:cNvPr>
          <p:cNvSpPr txBox="1"/>
          <p:nvPr/>
        </p:nvSpPr>
        <p:spPr>
          <a:xfrm>
            <a:off x="211843" y="4790872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flip(MAP(</a:t>
            </a:r>
            <a:r>
              <a:rPr lang="en-US" dirty="0" err="1">
                <a:latin typeface="Courier" pitchFamily="2" charset="0"/>
              </a:rPr>
              <a:t>model_prediction</a:t>
            </a:r>
            <a:r>
              <a:rPr lang="en-US" dirty="0">
                <a:latin typeface="Courier" pitchFamily="2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985884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EB2364-4970-B241-8144-7E865B46D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402" y="2328717"/>
            <a:ext cx="1800000" cy="180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8D442259-C571-3249-A830-7D1A84636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565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Avenir Book" panose="02000503020000020003" pitchFamily="2" charset="0"/>
              </a:rPr>
              <a:t>Evaluating model predictions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061D788-3BA8-0746-936E-062593932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829" y="1307690"/>
            <a:ext cx="7569328" cy="5046218"/>
          </a:xfrm>
          <a:prstGeom prst="rect">
            <a:avLst/>
          </a:prstGeom>
        </p:spPr>
      </p:pic>
      <p:sp>
        <p:nvSpPr>
          <p:cNvPr id="16" name="Textfeld 16">
            <a:extLst>
              <a:ext uri="{FF2B5EF4-FFF2-40B4-BE49-F238E27FC236}">
                <a16:creationId xmlns:a16="http://schemas.microsoft.com/office/drawing/2014/main" id="{5872A815-DFB5-C145-9952-E5F7BFE20DD3}"/>
              </a:ext>
            </a:extLst>
          </p:cNvPr>
          <p:cNvSpPr txBox="1"/>
          <p:nvPr/>
        </p:nvSpPr>
        <p:spPr>
          <a:xfrm>
            <a:off x="10727442" y="6181232"/>
            <a:ext cx="1252715" cy="3453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Avenir Book" panose="02000503020000020003" pitchFamily="2" charset="0"/>
                <a:cs typeface="Gill Sans" panose="020B0502020104020203" pitchFamily="34" charset="-79"/>
              </a:rPr>
              <a:t>N = 60 children</a:t>
            </a:r>
          </a:p>
        </p:txBody>
      </p:sp>
      <p:cxnSp>
        <p:nvCxnSpPr>
          <p:cNvPr id="9" name="Gerade Verbindung mit Pfeil 19">
            <a:extLst>
              <a:ext uri="{FF2B5EF4-FFF2-40B4-BE49-F238E27FC236}">
                <a16:creationId xmlns:a16="http://schemas.microsoft.com/office/drawing/2014/main" id="{B4B9BAB3-9BF9-944A-9852-0EBA0A61032C}"/>
              </a:ext>
            </a:extLst>
          </p:cNvPr>
          <p:cNvCxnSpPr>
            <a:cxnSpLocks/>
          </p:cNvCxnSpPr>
          <p:nvPr/>
        </p:nvCxnSpPr>
        <p:spPr>
          <a:xfrm flipH="1">
            <a:off x="2096333" y="4329690"/>
            <a:ext cx="2499" cy="4214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A2F8A91-D082-A140-A79E-AF7EF3E54C7D}"/>
              </a:ext>
            </a:extLst>
          </p:cNvPr>
          <p:cNvSpPr txBox="1"/>
          <p:nvPr/>
        </p:nvSpPr>
        <p:spPr>
          <a:xfrm>
            <a:off x="211843" y="4790872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flip(MAP(</a:t>
            </a:r>
            <a:r>
              <a:rPr lang="en-US" dirty="0" err="1">
                <a:latin typeface="Courier" pitchFamily="2" charset="0"/>
              </a:rPr>
              <a:t>model_prediction</a:t>
            </a:r>
            <a:r>
              <a:rPr lang="en-US" dirty="0">
                <a:latin typeface="Courier" pitchFamily="2" charset="0"/>
              </a:rPr>
              <a:t>))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E716F-9D98-154C-AC8A-361DDB42E48D}"/>
              </a:ext>
            </a:extLst>
          </p:cNvPr>
          <p:cNvSpPr/>
          <p:nvPr/>
        </p:nvSpPr>
        <p:spPr>
          <a:xfrm>
            <a:off x="5718590" y="1777632"/>
            <a:ext cx="1326980" cy="3933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E1EE92-782D-9F49-80B8-907C626F6702}"/>
              </a:ext>
            </a:extLst>
          </p:cNvPr>
          <p:cNvSpPr/>
          <p:nvPr/>
        </p:nvSpPr>
        <p:spPr>
          <a:xfrm>
            <a:off x="8063206" y="1777631"/>
            <a:ext cx="1326980" cy="3933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5816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1737</TotalTime>
  <Words>139</Words>
  <Application>Microsoft Macintosh PowerPoint</Application>
  <PresentationFormat>Widescreen</PresentationFormat>
  <Paragraphs>18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Avenir Book</vt:lpstr>
      <vt:lpstr>Calibri</vt:lpstr>
      <vt:lpstr>Calibri Light</vt:lpstr>
      <vt:lpstr>Courier</vt:lpstr>
      <vt:lpstr>Gill Sans</vt:lpstr>
      <vt:lpstr>Office-Design</vt:lpstr>
      <vt:lpstr>PowerPoint Presentation</vt:lpstr>
      <vt:lpstr>PowerPoint Presentation</vt:lpstr>
      <vt:lpstr>Evaluating model predictions</vt:lpstr>
      <vt:lpstr>Evaluating model predictions</vt:lpstr>
      <vt:lpstr>Evaluating model predictions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 Bohn</dc:creator>
  <cp:lastModifiedBy>Microsoft Office User</cp:lastModifiedBy>
  <cp:revision>738</cp:revision>
  <dcterms:created xsi:type="dcterms:W3CDTF">2017-11-30T23:59:29Z</dcterms:created>
  <dcterms:modified xsi:type="dcterms:W3CDTF">2021-09-09T11:06:30Z</dcterms:modified>
</cp:coreProperties>
</file>