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169" r:id="rId2"/>
    <p:sldId id="1175" r:id="rId3"/>
    <p:sldId id="1174" r:id="rId4"/>
    <p:sldId id="1172" r:id="rId5"/>
    <p:sldId id="117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002"/>
    <a:srgbClr val="2D5496"/>
    <a:srgbClr val="248AD3"/>
    <a:srgbClr val="CB4914"/>
    <a:srgbClr val="859900"/>
    <a:srgbClr val="B8C3B1"/>
    <a:srgbClr val="FFFFFF"/>
    <a:srgbClr val="DDA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82300"/>
  </p:normalViewPr>
  <p:slideViewPr>
    <p:cSldViewPr snapToGrid="0" snapToObjects="1">
      <p:cViewPr varScale="1">
        <p:scale>
          <a:sx n="103" d="100"/>
          <a:sy n="103" d="100"/>
        </p:scale>
        <p:origin x="680" y="168"/>
      </p:cViewPr>
      <p:guideLst>
        <p:guide orient="horz" pos="20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9245E-B5F0-F743-BF43-C5141509C8EA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D29D9-2CF8-6646-A430-5E771532B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Instead of group level trajectories we estimate parameters for each individual using the same tasks as before. Because we do this on an item level for semantic knowledge, we added a comprehension and production task for each object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D29D9-2CF8-6646-A430-5E771532B5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D29D9-2CF8-6646-A430-5E771532B5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D29D9-2CF8-6646-A430-5E771532B5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2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D29D9-2CF8-6646-A430-5E771532B5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7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" charset="0"/>
                <a:ea typeface="Gill Sans" charset="0"/>
                <a:cs typeface="Gill San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3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4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/>
          <a:lstStyle>
            <a:lvl1pPr>
              <a:defRPr sz="400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Gill Sans" charset="0"/>
                <a:ea typeface="Gill Sans" charset="0"/>
                <a:cs typeface="Gill Sans" charset="0"/>
              </a:defRPr>
            </a:lvl1pPr>
            <a:lvl2pPr>
              <a:defRPr sz="2200">
                <a:latin typeface="Gill Sans" charset="0"/>
                <a:ea typeface="Gill Sans" charset="0"/>
                <a:cs typeface="Gill Sans" charset="0"/>
              </a:defRPr>
            </a:lvl2pPr>
            <a:lvl3pPr>
              <a:defRPr>
                <a:latin typeface="Gill Sans" charset="0"/>
                <a:ea typeface="Gill Sans" charset="0"/>
                <a:cs typeface="Gill Sans" charset="0"/>
              </a:defRPr>
            </a:lvl3pPr>
            <a:lvl4pPr>
              <a:defRPr>
                <a:latin typeface="Gill Sans" charset="0"/>
                <a:ea typeface="Gill Sans" charset="0"/>
                <a:cs typeface="Gill Sans" charset="0"/>
              </a:defRPr>
            </a:lvl4pPr>
            <a:lvl5pPr>
              <a:defRPr>
                <a:latin typeface="Gill Sans" charset="0"/>
                <a:ea typeface="Gill Sans" charset="0"/>
                <a:cs typeface="Gill Sans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" charset="0"/>
                <a:ea typeface="Gill Sans" charset="0"/>
                <a:cs typeface="Gill Sans" charset="0"/>
              </a:defRPr>
            </a:lvl1pPr>
            <a:lvl2pPr>
              <a:defRPr>
                <a:latin typeface="Gill Sans" charset="0"/>
                <a:ea typeface="Gill Sans" charset="0"/>
                <a:cs typeface="Gill Sans" charset="0"/>
              </a:defRPr>
            </a:lvl2pPr>
            <a:lvl3pPr>
              <a:defRPr>
                <a:latin typeface="Gill Sans" charset="0"/>
                <a:ea typeface="Gill Sans" charset="0"/>
                <a:cs typeface="Gill Sans" charset="0"/>
              </a:defRPr>
            </a:lvl3pPr>
            <a:lvl4pPr>
              <a:defRPr>
                <a:latin typeface="Gill Sans" charset="0"/>
                <a:ea typeface="Gill Sans" charset="0"/>
                <a:cs typeface="Gill Sans" charset="0"/>
              </a:defRPr>
            </a:lvl4pPr>
            <a:lvl5pPr>
              <a:defRPr>
                <a:latin typeface="Gill Sans" charset="0"/>
                <a:ea typeface="Gill Sans" charset="0"/>
                <a:cs typeface="Gill Sans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" charset="0"/>
                <a:ea typeface="Gill Sans" charset="0"/>
                <a:cs typeface="Gill Sans" charset="0"/>
              </a:defRPr>
            </a:lvl1pPr>
            <a:lvl2pPr>
              <a:defRPr>
                <a:latin typeface="Gill Sans" charset="0"/>
                <a:ea typeface="Gill Sans" charset="0"/>
                <a:cs typeface="Gill Sans" charset="0"/>
              </a:defRPr>
            </a:lvl2pPr>
            <a:lvl3pPr>
              <a:defRPr>
                <a:latin typeface="Gill Sans" charset="0"/>
                <a:ea typeface="Gill Sans" charset="0"/>
                <a:cs typeface="Gill Sans" charset="0"/>
              </a:defRPr>
            </a:lvl3pPr>
            <a:lvl4pPr>
              <a:defRPr>
                <a:latin typeface="Gill Sans" charset="0"/>
                <a:ea typeface="Gill Sans" charset="0"/>
                <a:cs typeface="Gill Sans" charset="0"/>
              </a:defRPr>
            </a:lvl4pPr>
            <a:lvl5pPr>
              <a:defRPr>
                <a:latin typeface="Gill Sans" charset="0"/>
                <a:ea typeface="Gill Sans" charset="0"/>
                <a:cs typeface="Gill Sans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8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C438-7051-FF4D-A6C9-5F190C2ADCF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1C438-7051-FF4D-A6C9-5F190C2ADCF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2A269-838D-9548-8D88-2ED382C3E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rafik 55">
            <a:extLst>
              <a:ext uri="{FF2B5EF4-FFF2-40B4-BE49-F238E27FC236}">
                <a16:creationId xmlns:a16="http://schemas.microsoft.com/office/drawing/2014/main" id="{1E1F264C-7328-024F-B58F-316BF8F4D0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7809" y="60374"/>
            <a:ext cx="2404373" cy="1977657"/>
          </a:xfrm>
          <a:prstGeom prst="rect">
            <a:avLst/>
          </a:prstGeom>
        </p:spPr>
      </p:pic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56E1D1C5-D74E-CA41-A729-BFDF08FB993E}"/>
              </a:ext>
            </a:extLst>
          </p:cNvPr>
          <p:cNvGrpSpPr>
            <a:grpSpLocks noChangeAspect="1"/>
          </p:cNvGrpSpPr>
          <p:nvPr/>
        </p:nvGrpSpPr>
        <p:grpSpPr>
          <a:xfrm>
            <a:off x="2352284" y="35388"/>
            <a:ext cx="2424803" cy="2093990"/>
            <a:chOff x="4284040" y="523875"/>
            <a:chExt cx="2669210" cy="2305050"/>
          </a:xfrm>
        </p:grpSpPr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43A48303-7674-FD4F-9BF7-DCFC80FB01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4040" y="523875"/>
              <a:ext cx="2669210" cy="2305050"/>
            </a:xfrm>
            <a:prstGeom prst="rect">
              <a:avLst/>
            </a:prstGeom>
          </p:spPr>
        </p:pic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400C93CE-BCE4-044B-8BAB-B3ECB06FE3C2}"/>
                </a:ext>
              </a:extLst>
            </p:cNvPr>
            <p:cNvSpPr/>
            <p:nvPr/>
          </p:nvSpPr>
          <p:spPr>
            <a:xfrm>
              <a:off x="6688760" y="2601746"/>
              <a:ext cx="264490" cy="227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AADA215F-DE7E-AD4B-B14F-87AEA0812C63}"/>
              </a:ext>
            </a:extLst>
          </p:cNvPr>
          <p:cNvSpPr/>
          <p:nvPr/>
        </p:nvSpPr>
        <p:spPr>
          <a:xfrm>
            <a:off x="2609617" y="2742012"/>
            <a:ext cx="310769" cy="338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2F0AAB80-E694-704A-9E5A-805E7C959600}"/>
              </a:ext>
            </a:extLst>
          </p:cNvPr>
          <p:cNvCxnSpPr>
            <a:cxnSpLocks/>
          </p:cNvCxnSpPr>
          <p:nvPr/>
        </p:nvCxnSpPr>
        <p:spPr>
          <a:xfrm flipH="1">
            <a:off x="7527809" y="4547265"/>
            <a:ext cx="296366" cy="336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8C9B14DC-360A-D04E-86FC-AE91B8E4CC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5186" y="-13592"/>
            <a:ext cx="2029655" cy="1934700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052D860-9C19-0C43-9824-B30F4E08A425}"/>
              </a:ext>
            </a:extLst>
          </p:cNvPr>
          <p:cNvCxnSpPr>
            <a:cxnSpLocks/>
          </p:cNvCxnSpPr>
          <p:nvPr/>
        </p:nvCxnSpPr>
        <p:spPr>
          <a:xfrm flipH="1">
            <a:off x="6160530" y="4488892"/>
            <a:ext cx="2499" cy="421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9">
            <a:extLst>
              <a:ext uri="{FF2B5EF4-FFF2-40B4-BE49-F238E27FC236}">
                <a16:creationId xmlns:a16="http://schemas.microsoft.com/office/drawing/2014/main" id="{4BD55AA0-FE73-C644-9E1E-5E87877F4E30}"/>
              </a:ext>
            </a:extLst>
          </p:cNvPr>
          <p:cNvCxnSpPr>
            <a:cxnSpLocks/>
          </p:cNvCxnSpPr>
          <p:nvPr/>
        </p:nvCxnSpPr>
        <p:spPr>
          <a:xfrm flipH="1">
            <a:off x="3624731" y="2094209"/>
            <a:ext cx="2499" cy="421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19">
            <a:extLst>
              <a:ext uri="{FF2B5EF4-FFF2-40B4-BE49-F238E27FC236}">
                <a16:creationId xmlns:a16="http://schemas.microsoft.com/office/drawing/2014/main" id="{ACF9D638-EDA0-3E4F-A1AE-74F11ED7B0C8}"/>
              </a:ext>
            </a:extLst>
          </p:cNvPr>
          <p:cNvCxnSpPr>
            <a:cxnSpLocks/>
          </p:cNvCxnSpPr>
          <p:nvPr/>
        </p:nvCxnSpPr>
        <p:spPr>
          <a:xfrm flipH="1">
            <a:off x="6160530" y="2094209"/>
            <a:ext cx="2499" cy="421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9">
            <a:extLst>
              <a:ext uri="{FF2B5EF4-FFF2-40B4-BE49-F238E27FC236}">
                <a16:creationId xmlns:a16="http://schemas.microsoft.com/office/drawing/2014/main" id="{CB37B375-CC99-B346-A3F9-AD2D3753098C}"/>
              </a:ext>
            </a:extLst>
          </p:cNvPr>
          <p:cNvCxnSpPr>
            <a:cxnSpLocks/>
          </p:cNvCxnSpPr>
          <p:nvPr/>
        </p:nvCxnSpPr>
        <p:spPr>
          <a:xfrm flipH="1">
            <a:off x="8729995" y="2094209"/>
            <a:ext cx="2499" cy="421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51">
            <a:extLst>
              <a:ext uri="{FF2B5EF4-FFF2-40B4-BE49-F238E27FC236}">
                <a16:creationId xmlns:a16="http://schemas.microsoft.com/office/drawing/2014/main" id="{05124C9C-5087-0E4F-9D6A-9EAB05BF72A9}"/>
              </a:ext>
            </a:extLst>
          </p:cNvPr>
          <p:cNvCxnSpPr>
            <a:cxnSpLocks/>
          </p:cNvCxnSpPr>
          <p:nvPr/>
        </p:nvCxnSpPr>
        <p:spPr>
          <a:xfrm>
            <a:off x="4533384" y="4540883"/>
            <a:ext cx="296366" cy="336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BAF20-EED4-1D48-A089-E1CE28C2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9796"/>
            <a:ext cx="2743200" cy="365125"/>
          </a:xfrm>
        </p:spPr>
        <p:txBody>
          <a:bodyPr/>
          <a:lstStyle/>
          <a:p>
            <a:fld id="{0E52A269-838D-9548-8D88-2ED382C3E414}" type="slidenum">
              <a:rPr lang="en-US" smtClean="0"/>
              <a:t>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240FD9-236A-084A-A9AF-AF817D16B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731" y="2612620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BAA08B-DA29-8E48-AED5-92E9CFDEF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779" y="2612620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4F371B-F554-7F4A-B3D0-079ED5A12D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1779" y="4980659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C22D8A7-20B7-6544-B082-954A436CF9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9995" y="2612620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703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AC85B2C-9B3C-04F1-7EC8-6D62BCBDDD92}"/>
              </a:ext>
            </a:extLst>
          </p:cNvPr>
          <p:cNvGrpSpPr/>
          <p:nvPr/>
        </p:nvGrpSpPr>
        <p:grpSpPr>
          <a:xfrm>
            <a:off x="563242" y="491607"/>
            <a:ext cx="10899543" cy="5523194"/>
            <a:chOff x="563242" y="491607"/>
            <a:chExt cx="10899543" cy="5523194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2885DB2D-9CEC-CA77-C929-AE7D0B7FD8C5}"/>
                </a:ext>
              </a:extLst>
            </p:cNvPr>
            <p:cNvSpPr/>
            <p:nvPr/>
          </p:nvSpPr>
          <p:spPr>
            <a:xfrm>
              <a:off x="3072985" y="633340"/>
              <a:ext cx="5606320" cy="5381461"/>
            </a:xfrm>
            <a:prstGeom prst="roundRect">
              <a:avLst>
                <a:gd name="adj" fmla="val 8641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Gerade Verbindung mit Pfeil 51">
              <a:extLst>
                <a:ext uri="{FF2B5EF4-FFF2-40B4-BE49-F238E27FC236}">
                  <a16:creationId xmlns:a16="http://schemas.microsoft.com/office/drawing/2014/main" id="{05124C9C-5087-0E4F-9D6A-9EAB05BF72A9}"/>
                </a:ext>
              </a:extLst>
            </p:cNvPr>
            <p:cNvCxnSpPr>
              <a:cxnSpLocks/>
            </p:cNvCxnSpPr>
            <p:nvPr/>
          </p:nvCxnSpPr>
          <p:spPr>
            <a:xfrm>
              <a:off x="4937422" y="3339375"/>
              <a:ext cx="30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F8C12A1B-3E42-8F4D-BB70-433669A766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2621" y="2651608"/>
              <a:ext cx="1338884" cy="1338884"/>
            </a:xfrm>
            <a:prstGeom prst="diamond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RSA</a:t>
              </a:r>
            </a:p>
          </p:txBody>
        </p:sp>
        <p:cxnSp>
          <p:nvCxnSpPr>
            <p:cNvPr id="29" name="Gerade Verbindung mit Pfeil 51">
              <a:extLst>
                <a:ext uri="{FF2B5EF4-FFF2-40B4-BE49-F238E27FC236}">
                  <a16:creationId xmlns:a16="http://schemas.microsoft.com/office/drawing/2014/main" id="{3D97D2D4-13C4-0848-BC6A-47EB208C27F6}"/>
                </a:ext>
              </a:extLst>
            </p:cNvPr>
            <p:cNvCxnSpPr>
              <a:cxnSpLocks/>
            </p:cNvCxnSpPr>
            <p:nvPr/>
          </p:nvCxnSpPr>
          <p:spPr>
            <a:xfrm>
              <a:off x="6771430" y="3321050"/>
              <a:ext cx="30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C8FEBD-969D-EB73-D0DE-1404EEB42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18" t="4388"/>
            <a:stretch/>
          </p:blipFill>
          <p:spPr>
            <a:xfrm>
              <a:off x="570577" y="2145928"/>
              <a:ext cx="2136052" cy="108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A45940-07D9-3861-C5AF-843007CC0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326" r="-10926"/>
            <a:stretch/>
          </p:blipFill>
          <p:spPr>
            <a:xfrm>
              <a:off x="570577" y="3540364"/>
              <a:ext cx="2136052" cy="108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0766DC-1E6E-C17E-2477-A32F51F55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242" y="751492"/>
              <a:ext cx="2150722" cy="108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6478F9-3807-8824-C5CB-2F7302B27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242" y="4934801"/>
              <a:ext cx="2150722" cy="108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4B903EB-C051-8B99-4FDE-6055B0AE9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82286" y="2698250"/>
              <a:ext cx="2480499" cy="12456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25" name="Gerade Verbindung mit Pfeil 51">
              <a:extLst>
                <a:ext uri="{FF2B5EF4-FFF2-40B4-BE49-F238E27FC236}">
                  <a16:creationId xmlns:a16="http://schemas.microsoft.com/office/drawing/2014/main" id="{109F8125-8CBC-896B-5FC9-042A4F04D9F9}"/>
                </a:ext>
              </a:extLst>
            </p:cNvPr>
            <p:cNvCxnSpPr>
              <a:cxnSpLocks/>
            </p:cNvCxnSpPr>
            <p:nvPr/>
          </p:nvCxnSpPr>
          <p:spPr>
            <a:xfrm>
              <a:off x="2945618" y="1453459"/>
              <a:ext cx="30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51">
              <a:extLst>
                <a:ext uri="{FF2B5EF4-FFF2-40B4-BE49-F238E27FC236}">
                  <a16:creationId xmlns:a16="http://schemas.microsoft.com/office/drawing/2014/main" id="{68BE3197-C4A6-834E-1637-F7A63E734404}"/>
                </a:ext>
              </a:extLst>
            </p:cNvPr>
            <p:cNvCxnSpPr>
              <a:cxnSpLocks/>
            </p:cNvCxnSpPr>
            <p:nvPr/>
          </p:nvCxnSpPr>
          <p:spPr>
            <a:xfrm>
              <a:off x="2945618" y="5150866"/>
              <a:ext cx="30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51">
              <a:extLst>
                <a:ext uri="{FF2B5EF4-FFF2-40B4-BE49-F238E27FC236}">
                  <a16:creationId xmlns:a16="http://schemas.microsoft.com/office/drawing/2014/main" id="{A30EF417-DCB2-A4FC-D711-D7824CEB15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5618" y="1993459"/>
              <a:ext cx="452418" cy="5658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51">
              <a:extLst>
                <a:ext uri="{FF2B5EF4-FFF2-40B4-BE49-F238E27FC236}">
                  <a16:creationId xmlns:a16="http://schemas.microsoft.com/office/drawing/2014/main" id="{0E36AB8B-7344-D798-00B3-F552EC5E114E}"/>
                </a:ext>
              </a:extLst>
            </p:cNvPr>
            <p:cNvCxnSpPr>
              <a:cxnSpLocks/>
            </p:cNvCxnSpPr>
            <p:nvPr/>
          </p:nvCxnSpPr>
          <p:spPr>
            <a:xfrm>
              <a:off x="2945618" y="3647461"/>
              <a:ext cx="30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51">
              <a:extLst>
                <a:ext uri="{FF2B5EF4-FFF2-40B4-BE49-F238E27FC236}">
                  <a16:creationId xmlns:a16="http://schemas.microsoft.com/office/drawing/2014/main" id="{A017A5BD-E4CF-A3CE-E67A-A34BDC717E91}"/>
                </a:ext>
              </a:extLst>
            </p:cNvPr>
            <p:cNvCxnSpPr>
              <a:cxnSpLocks/>
            </p:cNvCxnSpPr>
            <p:nvPr/>
          </p:nvCxnSpPr>
          <p:spPr>
            <a:xfrm>
              <a:off x="2945618" y="2962615"/>
              <a:ext cx="30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51">
              <a:extLst>
                <a:ext uri="{FF2B5EF4-FFF2-40B4-BE49-F238E27FC236}">
                  <a16:creationId xmlns:a16="http://schemas.microsoft.com/office/drawing/2014/main" id="{31AEC79F-2FED-2473-B7FA-C2C92B4C2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2562" y="3321050"/>
              <a:ext cx="30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19">
              <a:extLst>
                <a:ext uri="{FF2B5EF4-FFF2-40B4-BE49-F238E27FC236}">
                  <a16:creationId xmlns:a16="http://schemas.microsoft.com/office/drawing/2014/main" id="{AC649EF0-8113-AC4C-73DA-9F217C5B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1450" y="3899018"/>
              <a:ext cx="369695" cy="3820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6ED613-3904-CB34-42E6-CC6AFFA2D31A}"/>
                </a:ext>
              </a:extLst>
            </p:cNvPr>
            <p:cNvSpPr txBox="1"/>
            <p:nvPr/>
          </p:nvSpPr>
          <p:spPr>
            <a:xfrm>
              <a:off x="945144" y="491607"/>
              <a:ext cx="138691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Mutual exclusivity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F699075-9D9A-89A5-F013-8AFF114C7A57}"/>
                </a:ext>
              </a:extLst>
            </p:cNvPr>
            <p:cNvSpPr txBox="1"/>
            <p:nvPr/>
          </p:nvSpPr>
          <p:spPr>
            <a:xfrm>
              <a:off x="819083" y="1889495"/>
              <a:ext cx="163903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Word comprehension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7ACF79-A47F-E851-0148-D9B5ED3ADBA8}"/>
                </a:ext>
              </a:extLst>
            </p:cNvPr>
            <p:cNvSpPr txBox="1"/>
            <p:nvPr/>
          </p:nvSpPr>
          <p:spPr>
            <a:xfrm>
              <a:off x="984994" y="3293456"/>
              <a:ext cx="1307217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Word production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5AF5504-C72F-824F-FDEB-3EEF3671A710}"/>
                </a:ext>
              </a:extLst>
            </p:cNvPr>
            <p:cNvSpPr txBox="1"/>
            <p:nvPr/>
          </p:nvSpPr>
          <p:spPr>
            <a:xfrm>
              <a:off x="915488" y="4680607"/>
              <a:ext cx="144623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Discourse novelty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0EC907-9F04-1395-5457-B36562872F15}"/>
                </a:ext>
              </a:extLst>
            </p:cNvPr>
            <p:cNvSpPr txBox="1"/>
            <p:nvPr/>
          </p:nvSpPr>
          <p:spPr>
            <a:xfrm>
              <a:off x="9696754" y="2429460"/>
              <a:ext cx="104387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Combination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2AA2BB-D2BD-18F7-2CEC-06410DC928DC}"/>
                </a:ext>
              </a:extLst>
            </p:cNvPr>
            <p:cNvSpPr txBox="1"/>
            <p:nvPr/>
          </p:nvSpPr>
          <p:spPr>
            <a:xfrm>
              <a:off x="7150544" y="2429460"/>
              <a:ext cx="1308371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Model prediction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801525-0BB8-0BA0-D83C-2EE52595E108}"/>
                </a:ext>
              </a:extLst>
            </p:cNvPr>
            <p:cNvSpPr txBox="1"/>
            <p:nvPr/>
          </p:nvSpPr>
          <p:spPr>
            <a:xfrm>
              <a:off x="3196487" y="741734"/>
              <a:ext cx="187262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Speaker informativeness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CD7680-F89D-5C21-4E85-6D6DAE650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78649" y="2679102"/>
              <a:ext cx="1242000" cy="124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16FCA9B-780E-E1F2-0E01-F48650F2C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1801" y="1018733"/>
              <a:ext cx="1242000" cy="124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2F8506-3F1F-DE81-DFA1-9911BED3D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11801" y="4529866"/>
              <a:ext cx="1242000" cy="124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3F2968-F56C-805E-5150-D35014956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11801" y="2774300"/>
              <a:ext cx="1242000" cy="124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AE128E-5F96-C9E6-B5CE-3E845B0FF1D6}"/>
                </a:ext>
              </a:extLst>
            </p:cNvPr>
            <p:cNvSpPr txBox="1"/>
            <p:nvPr/>
          </p:nvSpPr>
          <p:spPr>
            <a:xfrm>
              <a:off x="3333544" y="2494568"/>
              <a:ext cx="159851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Semantic knowledge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B372633-BBBA-7801-61F0-8737D0D8E100}"/>
                </a:ext>
              </a:extLst>
            </p:cNvPr>
            <p:cNvSpPr txBox="1"/>
            <p:nvPr/>
          </p:nvSpPr>
          <p:spPr>
            <a:xfrm>
              <a:off x="3033782" y="4244030"/>
              <a:ext cx="219803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Sensitivity to common ground</a:t>
              </a:r>
            </a:p>
          </p:txBody>
        </p:sp>
        <p:cxnSp>
          <p:nvCxnSpPr>
            <p:cNvPr id="46" name="Gerade Verbindung mit Pfeil 19">
              <a:extLst>
                <a:ext uri="{FF2B5EF4-FFF2-40B4-BE49-F238E27FC236}">
                  <a16:creationId xmlns:a16="http://schemas.microsoft.com/office/drawing/2014/main" id="{F5D899FD-AACA-84D5-068C-874B2F09BB0B}"/>
                </a:ext>
              </a:extLst>
            </p:cNvPr>
            <p:cNvCxnSpPr>
              <a:cxnSpLocks/>
            </p:cNvCxnSpPr>
            <p:nvPr/>
          </p:nvCxnSpPr>
          <p:spPr>
            <a:xfrm>
              <a:off x="5039353" y="2397649"/>
              <a:ext cx="369695" cy="3820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36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442259-C571-3249-A830-7D1A8463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Book" panose="02000503020000020003" pitchFamily="2" charset="0"/>
              </a:rPr>
              <a:t>Evaluating model predictions</a:t>
            </a:r>
          </a:p>
        </p:txBody>
      </p:sp>
      <p:sp>
        <p:nvSpPr>
          <p:cNvPr id="16" name="Textfeld 16">
            <a:extLst>
              <a:ext uri="{FF2B5EF4-FFF2-40B4-BE49-F238E27FC236}">
                <a16:creationId xmlns:a16="http://schemas.microsoft.com/office/drawing/2014/main" id="{5872A815-DFB5-C145-9952-E5F7BFE20DD3}"/>
              </a:ext>
            </a:extLst>
          </p:cNvPr>
          <p:cNvSpPr txBox="1"/>
          <p:nvPr/>
        </p:nvSpPr>
        <p:spPr>
          <a:xfrm>
            <a:off x="10727442" y="6181232"/>
            <a:ext cx="1252715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Avenir Book" panose="02000503020000020003" pitchFamily="2" charset="0"/>
                <a:cs typeface="Gill Sans" panose="020B0502020104020203" pitchFamily="34" charset="-79"/>
              </a:rPr>
              <a:t>N = 60 children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E34746-F324-C043-B70D-A3367D37BCD9}"/>
              </a:ext>
            </a:extLst>
          </p:cNvPr>
          <p:cNvSpPr/>
          <p:nvPr/>
        </p:nvSpPr>
        <p:spPr>
          <a:xfrm>
            <a:off x="5718590" y="1777632"/>
            <a:ext cx="1326980" cy="393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607E3C-CA37-DD4F-8F90-A0855EA4F4E0}"/>
              </a:ext>
            </a:extLst>
          </p:cNvPr>
          <p:cNvSpPr/>
          <p:nvPr/>
        </p:nvSpPr>
        <p:spPr>
          <a:xfrm>
            <a:off x="8063206" y="1777631"/>
            <a:ext cx="1326980" cy="393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A9ECB-B8A2-4D47-8FA1-16C7D9561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33" y="2328717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9" name="Gerade Verbindung mit Pfeil 19">
            <a:extLst>
              <a:ext uri="{FF2B5EF4-FFF2-40B4-BE49-F238E27FC236}">
                <a16:creationId xmlns:a16="http://schemas.microsoft.com/office/drawing/2014/main" id="{B4B9BAB3-9BF9-944A-9852-0EBA0A61032C}"/>
              </a:ext>
            </a:extLst>
          </p:cNvPr>
          <p:cNvCxnSpPr>
            <a:cxnSpLocks/>
          </p:cNvCxnSpPr>
          <p:nvPr/>
        </p:nvCxnSpPr>
        <p:spPr>
          <a:xfrm flipH="1">
            <a:off x="2096333" y="4329690"/>
            <a:ext cx="2499" cy="421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2F8A91-D082-A140-A79E-AF7EF3E54C7D}"/>
              </a:ext>
            </a:extLst>
          </p:cNvPr>
          <p:cNvSpPr txBox="1"/>
          <p:nvPr/>
        </p:nvSpPr>
        <p:spPr>
          <a:xfrm>
            <a:off x="211843" y="4790872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flip(MAP(</a:t>
            </a:r>
            <a:r>
              <a:rPr lang="en-US" dirty="0" err="1">
                <a:latin typeface="Courier" pitchFamily="2" charset="0"/>
              </a:rPr>
              <a:t>model_prediction</a:t>
            </a:r>
            <a:r>
              <a:rPr lang="en-US" dirty="0">
                <a:latin typeface="Courier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2538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442259-C571-3249-A830-7D1A8463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Book" panose="02000503020000020003" pitchFamily="2" charset="0"/>
              </a:rPr>
              <a:t>Evaluating model predictions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61D788-3BA8-0746-936E-06259393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829" y="1307690"/>
            <a:ext cx="7569328" cy="5046218"/>
          </a:xfrm>
          <a:prstGeom prst="rect">
            <a:avLst/>
          </a:prstGeom>
        </p:spPr>
      </p:pic>
      <p:sp>
        <p:nvSpPr>
          <p:cNvPr id="16" name="Textfeld 16">
            <a:extLst>
              <a:ext uri="{FF2B5EF4-FFF2-40B4-BE49-F238E27FC236}">
                <a16:creationId xmlns:a16="http://schemas.microsoft.com/office/drawing/2014/main" id="{5872A815-DFB5-C145-9952-E5F7BFE20DD3}"/>
              </a:ext>
            </a:extLst>
          </p:cNvPr>
          <p:cNvSpPr txBox="1"/>
          <p:nvPr/>
        </p:nvSpPr>
        <p:spPr>
          <a:xfrm>
            <a:off x="10727442" y="6181232"/>
            <a:ext cx="1252715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Avenir Book" panose="02000503020000020003" pitchFamily="2" charset="0"/>
                <a:cs typeface="Gill Sans" panose="020B0502020104020203" pitchFamily="34" charset="-79"/>
              </a:rPr>
              <a:t>N = 60 children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E34746-F324-C043-B70D-A3367D37BCD9}"/>
              </a:ext>
            </a:extLst>
          </p:cNvPr>
          <p:cNvSpPr/>
          <p:nvPr/>
        </p:nvSpPr>
        <p:spPr>
          <a:xfrm>
            <a:off x="5718590" y="1777632"/>
            <a:ext cx="1326980" cy="393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607E3C-CA37-DD4F-8F90-A0855EA4F4E0}"/>
              </a:ext>
            </a:extLst>
          </p:cNvPr>
          <p:cNvSpPr/>
          <p:nvPr/>
        </p:nvSpPr>
        <p:spPr>
          <a:xfrm>
            <a:off x="8063206" y="1777631"/>
            <a:ext cx="1326980" cy="393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A9ECB-B8A2-4D47-8FA1-16C7D9561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333" y="2328717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9" name="Gerade Verbindung mit Pfeil 19">
            <a:extLst>
              <a:ext uri="{FF2B5EF4-FFF2-40B4-BE49-F238E27FC236}">
                <a16:creationId xmlns:a16="http://schemas.microsoft.com/office/drawing/2014/main" id="{B4B9BAB3-9BF9-944A-9852-0EBA0A61032C}"/>
              </a:ext>
            </a:extLst>
          </p:cNvPr>
          <p:cNvCxnSpPr>
            <a:cxnSpLocks/>
          </p:cNvCxnSpPr>
          <p:nvPr/>
        </p:nvCxnSpPr>
        <p:spPr>
          <a:xfrm flipH="1">
            <a:off x="2096333" y="4329690"/>
            <a:ext cx="2499" cy="421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2F8A91-D082-A140-A79E-AF7EF3E54C7D}"/>
              </a:ext>
            </a:extLst>
          </p:cNvPr>
          <p:cNvSpPr txBox="1"/>
          <p:nvPr/>
        </p:nvSpPr>
        <p:spPr>
          <a:xfrm>
            <a:off x="211843" y="4790872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flip(MAP(</a:t>
            </a:r>
            <a:r>
              <a:rPr lang="en-US" dirty="0" err="1">
                <a:latin typeface="Courier" pitchFamily="2" charset="0"/>
              </a:rPr>
              <a:t>model_prediction</a:t>
            </a:r>
            <a:r>
              <a:rPr lang="en-US" dirty="0">
                <a:latin typeface="Courier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8588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EB2364-4970-B241-8144-7E865B46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02" y="2328717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8D442259-C571-3249-A830-7D1A8463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Book" panose="02000503020000020003" pitchFamily="2" charset="0"/>
              </a:rPr>
              <a:t>Evaluating model predictions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61D788-3BA8-0746-936E-06259393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829" y="1307690"/>
            <a:ext cx="7569328" cy="5046218"/>
          </a:xfrm>
          <a:prstGeom prst="rect">
            <a:avLst/>
          </a:prstGeom>
        </p:spPr>
      </p:pic>
      <p:sp>
        <p:nvSpPr>
          <p:cNvPr id="16" name="Textfeld 16">
            <a:extLst>
              <a:ext uri="{FF2B5EF4-FFF2-40B4-BE49-F238E27FC236}">
                <a16:creationId xmlns:a16="http://schemas.microsoft.com/office/drawing/2014/main" id="{5872A815-DFB5-C145-9952-E5F7BFE20DD3}"/>
              </a:ext>
            </a:extLst>
          </p:cNvPr>
          <p:cNvSpPr txBox="1"/>
          <p:nvPr/>
        </p:nvSpPr>
        <p:spPr>
          <a:xfrm>
            <a:off x="10727442" y="6181232"/>
            <a:ext cx="1252715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Avenir Book" panose="02000503020000020003" pitchFamily="2" charset="0"/>
                <a:cs typeface="Gill Sans" panose="020B0502020104020203" pitchFamily="34" charset="-79"/>
              </a:rPr>
              <a:t>N = 60 children</a:t>
            </a:r>
          </a:p>
        </p:txBody>
      </p:sp>
      <p:cxnSp>
        <p:nvCxnSpPr>
          <p:cNvPr id="9" name="Gerade Verbindung mit Pfeil 19">
            <a:extLst>
              <a:ext uri="{FF2B5EF4-FFF2-40B4-BE49-F238E27FC236}">
                <a16:creationId xmlns:a16="http://schemas.microsoft.com/office/drawing/2014/main" id="{B4B9BAB3-9BF9-944A-9852-0EBA0A61032C}"/>
              </a:ext>
            </a:extLst>
          </p:cNvPr>
          <p:cNvCxnSpPr>
            <a:cxnSpLocks/>
          </p:cNvCxnSpPr>
          <p:nvPr/>
        </p:nvCxnSpPr>
        <p:spPr>
          <a:xfrm flipH="1">
            <a:off x="2096333" y="4329690"/>
            <a:ext cx="2499" cy="4214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2F8A91-D082-A140-A79E-AF7EF3E54C7D}"/>
              </a:ext>
            </a:extLst>
          </p:cNvPr>
          <p:cNvSpPr txBox="1"/>
          <p:nvPr/>
        </p:nvSpPr>
        <p:spPr>
          <a:xfrm>
            <a:off x="211843" y="4790872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flip(MAP(</a:t>
            </a:r>
            <a:r>
              <a:rPr lang="en-US" dirty="0" err="1">
                <a:latin typeface="Courier" pitchFamily="2" charset="0"/>
              </a:rPr>
              <a:t>model_prediction</a:t>
            </a:r>
            <a:r>
              <a:rPr lang="en-US" dirty="0">
                <a:latin typeface="Courier" pitchFamily="2" charset="0"/>
              </a:rPr>
              <a:t>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E716F-9D98-154C-AC8A-361DDB42E48D}"/>
              </a:ext>
            </a:extLst>
          </p:cNvPr>
          <p:cNvSpPr/>
          <p:nvPr/>
        </p:nvSpPr>
        <p:spPr>
          <a:xfrm>
            <a:off x="5718590" y="1777632"/>
            <a:ext cx="1326980" cy="393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1EE92-782D-9F49-80B8-907C626F6702}"/>
              </a:ext>
            </a:extLst>
          </p:cNvPr>
          <p:cNvSpPr/>
          <p:nvPr/>
        </p:nvSpPr>
        <p:spPr>
          <a:xfrm>
            <a:off x="8063206" y="1777631"/>
            <a:ext cx="1326980" cy="393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816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110</Words>
  <Application>Microsoft Macintosh PowerPoint</Application>
  <PresentationFormat>Widescreen</PresentationFormat>
  <Paragraphs>25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Book</vt:lpstr>
      <vt:lpstr>Calibri</vt:lpstr>
      <vt:lpstr>Calibri Light</vt:lpstr>
      <vt:lpstr>Courier</vt:lpstr>
      <vt:lpstr>Gill Sans</vt:lpstr>
      <vt:lpstr>Office-Design</vt:lpstr>
      <vt:lpstr>PowerPoint Presentation</vt:lpstr>
      <vt:lpstr>PowerPoint Presentation</vt:lpstr>
      <vt:lpstr>Evaluating model predictions</vt:lpstr>
      <vt:lpstr>Evaluating model predictions</vt:lpstr>
      <vt:lpstr>Evaluating model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Bohn</dc:creator>
  <cp:lastModifiedBy>Microsoft Office User</cp:lastModifiedBy>
  <cp:revision>740</cp:revision>
  <dcterms:created xsi:type="dcterms:W3CDTF">2017-11-30T23:59:29Z</dcterms:created>
  <dcterms:modified xsi:type="dcterms:W3CDTF">2022-04-27T19:38:49Z</dcterms:modified>
</cp:coreProperties>
</file>