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5" r:id="rId9"/>
    <p:sldId id="264" r:id="rId10"/>
    <p:sldId id="266" r:id="rId11"/>
    <p:sldId id="269" r:id="rId12"/>
    <p:sldId id="268" r:id="rId13"/>
    <p:sldId id="270" r:id="rId14"/>
    <p:sldId id="271" r:id="rId15"/>
    <p:sldId id="272" r:id="rId16"/>
    <p:sldId id="267" r:id="rId17"/>
    <p:sldId id="273" r:id="rId18"/>
    <p:sldId id="274" r:id="rId19"/>
    <p:sldId id="275" r:id="rId20"/>
    <p:sldId id="276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elbomi/Deep-Learning-Image-Prediction-with-Flask-API-End-Point-on-Docker.git" TargetMode="External"/><Relationship Id="rId2" Type="http://schemas.openxmlformats.org/officeDocument/2006/relationships/hyperlink" Target="https://github.com/manuelbomi/Data-Engineering-ETL-Using-PostgreSQL-Docker-and-Streamlit-Front-End.gi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015" y="3058190"/>
            <a:ext cx="4886560" cy="4246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Deloitte SFL Presentation</a:t>
            </a:r>
            <a:br>
              <a:rPr lang="en-US" dirty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E27B1C-1A5C-24D4-535F-C08314473FE2}"/>
              </a:ext>
            </a:extLst>
          </p:cNvPr>
          <p:cNvSpPr txBox="1">
            <a:spLocks/>
          </p:cNvSpPr>
          <p:nvPr/>
        </p:nvSpPr>
        <p:spPr>
          <a:xfrm>
            <a:off x="2434130" y="3793390"/>
            <a:ext cx="3970328" cy="916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4200" dirty="0"/>
              <a:t>Emmanuel Oyekanlu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12E812-7A7F-3F58-B693-CE3A066A16F0}"/>
              </a:ext>
            </a:extLst>
          </p:cNvPr>
          <p:cNvSpPr txBox="1">
            <a:spLocks/>
          </p:cNvSpPr>
          <p:nvPr/>
        </p:nvSpPr>
        <p:spPr>
          <a:xfrm>
            <a:off x="3808475" y="3029865"/>
            <a:ext cx="916231" cy="916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2100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80626-3E76-34D1-8824-2C67AF1B6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5CAE7-E22B-8AA2-985C-D5A76E27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0274"/>
            <a:ext cx="6833959" cy="725349"/>
          </a:xfrm>
        </p:spPr>
        <p:txBody>
          <a:bodyPr>
            <a:noAutofit/>
          </a:bodyPr>
          <a:lstStyle/>
          <a:p>
            <a:r>
              <a:rPr lang="en-US" sz="2400" dirty="0"/>
              <a:t>PostgreSQL Based Data ETL Solution on Docker with pgAdmin and Streamlit 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34D82-9469-4BA1-50E7-509D593B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097" y="1545559"/>
            <a:ext cx="6072545" cy="133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Extraction, Transform and Loading (ETL) project that  automates the ingestion of data from a provided CSV/xlsx file, transform the data and load the data into a PostgreSQL database. 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3509F7-957A-75FA-85BC-C4D01D3510E6}"/>
              </a:ext>
            </a:extLst>
          </p:cNvPr>
          <p:cNvSpPr txBox="1">
            <a:spLocks/>
          </p:cNvSpPr>
          <p:nvPr/>
        </p:nvSpPr>
        <p:spPr>
          <a:xfrm>
            <a:off x="1976015" y="1101514"/>
            <a:ext cx="148846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/>
                </a:solidFill>
              </a:rPr>
              <a:t>Background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31061-9885-FA10-2930-8981D4D7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00" y="747369"/>
            <a:ext cx="1209113" cy="96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B9DEF-C443-42B6-9EA1-7FC6FEF3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42" y="4060144"/>
            <a:ext cx="1006271" cy="803082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EBDD738-4BCB-F2DF-4180-784A74922085}"/>
              </a:ext>
            </a:extLst>
          </p:cNvPr>
          <p:cNvSpPr txBox="1">
            <a:spLocks/>
          </p:cNvSpPr>
          <p:nvPr/>
        </p:nvSpPr>
        <p:spPr>
          <a:xfrm>
            <a:off x="2395807" y="3026503"/>
            <a:ext cx="5581298" cy="1832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oaded data can be viewed through using PostgreSQL’s pgAdmin user interface (UI).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 (front end) for user’s convenience. 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&amp; virtual environment for reproducibility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7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5B611F-49CE-0CF2-BB55-9C37DB2A17FB}"/>
              </a:ext>
            </a:extLst>
          </p:cNvPr>
          <p:cNvSpPr txBox="1">
            <a:spLocks/>
          </p:cNvSpPr>
          <p:nvPr/>
        </p:nvSpPr>
        <p:spPr>
          <a:xfrm>
            <a:off x="1976015" y="2710385"/>
            <a:ext cx="148846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/>
                </a:solidFill>
              </a:rPr>
              <a:t>Result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4C26F-CE9D-B3F4-0A09-0EFCC603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E65B-9D0D-16CA-9214-48A119A7907C}"/>
              </a:ext>
            </a:extLst>
          </p:cNvPr>
          <p:cNvSpPr txBox="1">
            <a:spLocks/>
          </p:cNvSpPr>
          <p:nvPr/>
        </p:nvSpPr>
        <p:spPr>
          <a:xfrm>
            <a:off x="907080" y="1044700"/>
            <a:ext cx="2595985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Snapshot of input data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7A4CF-0828-666D-CC54-8E307535A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808225"/>
            <a:ext cx="8508419" cy="2643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FD3D4-8B70-E2C7-6EAD-59EE7B87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5" y="385145"/>
            <a:ext cx="1209113" cy="9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677C7-B83B-CD4F-6082-37D408B8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BFB3-E299-7989-4C40-D90273298B8D}"/>
              </a:ext>
            </a:extLst>
          </p:cNvPr>
          <p:cNvSpPr txBox="1">
            <a:spLocks/>
          </p:cNvSpPr>
          <p:nvPr/>
        </p:nvSpPr>
        <p:spPr>
          <a:xfrm>
            <a:off x="5622052" y="433880"/>
            <a:ext cx="274869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After ETL : pgAdmin UI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FDADA-27A6-DD15-09B2-8292D513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044700"/>
            <a:ext cx="8093365" cy="39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1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F102B-D586-A51B-5934-332CAA7A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B9A0-A2D3-ED0A-8E58-F40E0CDD672C}"/>
              </a:ext>
            </a:extLst>
          </p:cNvPr>
          <p:cNvSpPr txBox="1">
            <a:spLocks/>
          </p:cNvSpPr>
          <p:nvPr/>
        </p:nvSpPr>
        <p:spPr>
          <a:xfrm>
            <a:off x="5761714" y="96209"/>
            <a:ext cx="240059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After ETL : Streamlit API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49D24-CC4B-5641-E08C-BD5E7B90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1" y="748784"/>
            <a:ext cx="7329840" cy="42662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64B5C0-80E3-3A46-74CE-F3978E2EBEE3}"/>
              </a:ext>
            </a:extLst>
          </p:cNvPr>
          <p:cNvSpPr txBox="1">
            <a:spLocks/>
          </p:cNvSpPr>
          <p:nvPr/>
        </p:nvSpPr>
        <p:spPr>
          <a:xfrm>
            <a:off x="7815105" y="1502814"/>
            <a:ext cx="1221640" cy="290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tx1"/>
                </a:solidFill>
              </a:rPr>
              <a:t>Apologies for the crudely designed DeloitteSFL logo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 descr="Smiling face with solid fill">
            <a:extLst>
              <a:ext uri="{FF2B5EF4-FFF2-40B4-BE49-F238E27FC236}">
                <a16:creationId xmlns:a16="http://schemas.microsoft.com/office/drawing/2014/main" id="{DDE513B7-BD14-2210-F74E-CC06BC6B3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4160" y="3865987"/>
            <a:ext cx="538222" cy="5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CBCAE-FCBA-782E-B79F-355C4C8AF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B268-CC13-A318-5CBD-5ED3AD65BFE0}"/>
              </a:ext>
            </a:extLst>
          </p:cNvPr>
          <p:cNvSpPr txBox="1">
            <a:spLocks/>
          </p:cNvSpPr>
          <p:nvPr/>
        </p:nvSpPr>
        <p:spPr>
          <a:xfrm>
            <a:off x="5622052" y="433880"/>
            <a:ext cx="274869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After ETL : Streamlit API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05BA4-DA8A-CDF5-B233-F4C0FDE7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739289"/>
            <a:ext cx="7635250" cy="42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8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C6ADB-64DB-77F0-9533-D0D2AC34A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3E053A-AA75-DAA7-7557-C29DF225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0274"/>
            <a:ext cx="6833959" cy="725349"/>
          </a:xfrm>
        </p:spPr>
        <p:txBody>
          <a:bodyPr>
            <a:noAutofit/>
          </a:bodyPr>
          <a:lstStyle/>
          <a:p>
            <a:r>
              <a:rPr lang="en-US" sz="2400" dirty="0"/>
              <a:t>PostgreSQL Based Data ETL Solution on Docker with pgAdmin and Streamlit 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D14A9B-1432-BFD8-8723-61C438D4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097" y="1545559"/>
            <a:ext cx="6072545" cy="133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Extraction, Transform and Loading (ETL) project that  automates the ingestion of data from a provided CSV/xlsx file, transform the data and load the data into a PostgreSQL database. 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7BFB3-B5D7-4D15-970D-707DD3B6040B}"/>
              </a:ext>
            </a:extLst>
          </p:cNvPr>
          <p:cNvSpPr txBox="1">
            <a:spLocks/>
          </p:cNvSpPr>
          <p:nvPr/>
        </p:nvSpPr>
        <p:spPr>
          <a:xfrm>
            <a:off x="1976015" y="1101514"/>
            <a:ext cx="148846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/>
                </a:solidFill>
              </a:rPr>
              <a:t>Background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48CEE-60DC-7E23-180C-6F8B9E994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00" y="747369"/>
            <a:ext cx="1209113" cy="96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681C6-391F-8B5A-4984-FE68FE4B1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42" y="4060144"/>
            <a:ext cx="1006271" cy="803082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669439E-A1FD-7021-9286-E699B0B9CD40}"/>
              </a:ext>
            </a:extLst>
          </p:cNvPr>
          <p:cNvSpPr txBox="1">
            <a:spLocks/>
          </p:cNvSpPr>
          <p:nvPr/>
        </p:nvSpPr>
        <p:spPr>
          <a:xfrm>
            <a:off x="2395807" y="3026503"/>
            <a:ext cx="5581298" cy="1832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oaded data can be viewed through using PostgreSQL’s pgAdmin user interface (UI).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 (front end) for user’s convenience. 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&amp; virtual environment for reproducibility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7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74F874-4D73-0B4C-D3D3-5E8E77A8B6DF}"/>
              </a:ext>
            </a:extLst>
          </p:cNvPr>
          <p:cNvSpPr txBox="1">
            <a:spLocks/>
          </p:cNvSpPr>
          <p:nvPr/>
        </p:nvSpPr>
        <p:spPr>
          <a:xfrm>
            <a:off x="1976015" y="2710385"/>
            <a:ext cx="148846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/>
                </a:solidFill>
              </a:rPr>
              <a:t>Result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4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A9ABB-F1C9-8DF2-712B-F2804C9F6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025DB6-ACE4-E705-C2E5-A8B024E6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982" y="128470"/>
            <a:ext cx="6566315" cy="725349"/>
          </a:xfrm>
        </p:spPr>
        <p:txBody>
          <a:bodyPr>
            <a:noAutofit/>
          </a:bodyPr>
          <a:lstStyle/>
          <a:p>
            <a:r>
              <a:rPr lang="en-US" sz="2400" dirty="0"/>
              <a:t>Deep Learning Model Deployment on Docker with Flask API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025032-565B-25C7-7DED-637F1C32CC62}"/>
              </a:ext>
            </a:extLst>
          </p:cNvPr>
          <p:cNvSpPr txBox="1">
            <a:spLocks/>
          </p:cNvSpPr>
          <p:nvPr/>
        </p:nvSpPr>
        <p:spPr>
          <a:xfrm>
            <a:off x="1969041" y="1143520"/>
            <a:ext cx="148846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/>
                </a:solidFill>
              </a:rPr>
              <a:t>Background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F20C835-3CF4-4DB3-225F-F3721D4D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041" y="1561268"/>
            <a:ext cx="6999505" cy="1331601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major goals of training machine learning models is to solve real world problems, and this goal can only be accomplished when a trained model is deployed in productions and being actively used by consumers.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D1A2C72-B38D-896E-AD6A-E4ABF24D54AF}"/>
              </a:ext>
            </a:extLst>
          </p:cNvPr>
          <p:cNvSpPr txBox="1">
            <a:spLocks/>
          </p:cNvSpPr>
          <p:nvPr/>
        </p:nvSpPr>
        <p:spPr>
          <a:xfrm>
            <a:off x="2128719" y="3182570"/>
            <a:ext cx="6839827" cy="1331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projects shows how a deep learning model that has been trained and saved in a desired format (e.g. .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.h5, .hdf5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can be deployed as an API endpoint, using the lightweight Flask API on Docker.</a:t>
            </a:r>
          </a:p>
          <a:p>
            <a:pPr marL="0" indent="0" algn="just">
              <a:buFont typeface="Arial" pitchFamily="34" charset="0"/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6628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93228-D433-9052-D701-F59954B8F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49A-750E-C49F-33FC-A50400F98CE0}"/>
              </a:ext>
            </a:extLst>
          </p:cNvPr>
          <p:cNvSpPr txBox="1">
            <a:spLocks/>
          </p:cNvSpPr>
          <p:nvPr/>
        </p:nvSpPr>
        <p:spPr>
          <a:xfrm>
            <a:off x="907080" y="433880"/>
            <a:ext cx="274869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Some 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9ED2D-8615-B444-69F4-2E1E09791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967839"/>
            <a:ext cx="7046255" cy="39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00FCC-219B-2793-2C68-68F32553F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934D-E62E-2135-56E8-2F7CACC4EC7A}"/>
              </a:ext>
            </a:extLst>
          </p:cNvPr>
          <p:cNvSpPr txBox="1">
            <a:spLocks/>
          </p:cNvSpPr>
          <p:nvPr/>
        </p:nvSpPr>
        <p:spPr>
          <a:xfrm>
            <a:off x="907080" y="433880"/>
            <a:ext cx="274869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Some Results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73E38-68C3-FAAE-A83C-A5747FC5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92" y="1044700"/>
            <a:ext cx="6967418" cy="3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8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D33BF-E2F4-586E-4D6C-362CF016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7853-7E9B-5AAA-C742-5EE3F59C04A4}"/>
              </a:ext>
            </a:extLst>
          </p:cNvPr>
          <p:cNvSpPr txBox="1">
            <a:spLocks/>
          </p:cNvSpPr>
          <p:nvPr/>
        </p:nvSpPr>
        <p:spPr>
          <a:xfrm>
            <a:off x="672075" y="910135"/>
            <a:ext cx="274869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Some 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FDF0B-2338-6479-025F-00626064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368250"/>
            <a:ext cx="5943600" cy="33413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C77AC9-DCF2-7F6D-B0A0-06556E9AF617}"/>
              </a:ext>
            </a:extLst>
          </p:cNvPr>
          <p:cNvSpPr txBox="1">
            <a:spLocks/>
          </p:cNvSpPr>
          <p:nvPr/>
        </p:nvSpPr>
        <p:spPr>
          <a:xfrm>
            <a:off x="7167985" y="1368250"/>
            <a:ext cx="1832460" cy="318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Focus has been on deployment of the model as an end point API using Flask.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Prediction accuracy shall be improved in future iterations of the project.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5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59" y="1517986"/>
            <a:ext cx="8704185" cy="31916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Work Plan for the Implementation of ChemBERTa at BPC (slide 2 – slide 9)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/>
              <a:t>PostgreSQL Based Data ETL Solution on Docker with pgAdmin and Streamlit Frontend (slide 10 – slide 15)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400" dirty="0"/>
              <a:t>Deep Learning Model Deployment on Docker with Flask API (slide 16 – slide 19)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2400" dirty="0"/>
              <a:t>Questions/Suggestions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881A1-5A15-5E0E-3736-79BBB070C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643-E5F7-D22A-6D9D-24E6B89C5113}"/>
              </a:ext>
            </a:extLst>
          </p:cNvPr>
          <p:cNvSpPr txBox="1">
            <a:spLocks/>
          </p:cNvSpPr>
          <p:nvPr/>
        </p:nvSpPr>
        <p:spPr>
          <a:xfrm>
            <a:off x="601670" y="1139192"/>
            <a:ext cx="274869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Links 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5F0BF4-47CE-21C1-8993-B145A49F7468}"/>
              </a:ext>
            </a:extLst>
          </p:cNvPr>
          <p:cNvSpPr txBox="1">
            <a:spLocks/>
          </p:cNvSpPr>
          <p:nvPr/>
        </p:nvSpPr>
        <p:spPr>
          <a:xfrm>
            <a:off x="372612" y="1808225"/>
            <a:ext cx="8398775" cy="295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https://github.com/manuelbomi/Data-Engineering-ETL-Using-PostgreSQL-Docker-and-Streamlit-Front-End.git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https://github.com/manuelbomi/Deep-Learning-Image-Prediction-with-Flask-API-End-Point-on-Docker.git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https://github.com/manuelbomi/WorkPlan-for-ChemBERTa-NLP-Algorithm-Implementation-at-BPC.git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6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6D03-D4BE-09ED-63C4-5F51C6EFE3EE}"/>
              </a:ext>
            </a:extLst>
          </p:cNvPr>
          <p:cNvSpPr txBox="1">
            <a:spLocks/>
          </p:cNvSpPr>
          <p:nvPr/>
        </p:nvSpPr>
        <p:spPr>
          <a:xfrm>
            <a:off x="2586836" y="1350110"/>
            <a:ext cx="3970328" cy="916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4200" dirty="0"/>
              <a:t>Questions/Suggestions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D68594-F0AA-14B5-D99C-FD6191CC9CF7}"/>
              </a:ext>
            </a:extLst>
          </p:cNvPr>
          <p:cNvSpPr txBox="1">
            <a:spLocks/>
          </p:cNvSpPr>
          <p:nvPr/>
        </p:nvSpPr>
        <p:spPr>
          <a:xfrm>
            <a:off x="2739540" y="3793390"/>
            <a:ext cx="3970328" cy="916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dirty="0"/>
            </a:br>
            <a:r>
              <a:rPr lang="en-US" sz="4200" dirty="0"/>
              <a:t>Thanks to the Deloitte SFL team for the opportunity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9069" y="280274"/>
            <a:ext cx="6413610" cy="725349"/>
          </a:xfrm>
        </p:spPr>
        <p:txBody>
          <a:bodyPr>
            <a:noAutofit/>
          </a:bodyPr>
          <a:lstStyle/>
          <a:p>
            <a:r>
              <a:rPr lang="en-US" sz="2400" dirty="0"/>
              <a:t>Work Plan for the Implementation of ChemBERTa at BPC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406924"/>
            <a:ext cx="7139369" cy="3055001"/>
          </a:xfrm>
        </p:spPr>
        <p:txBody>
          <a:bodyPr>
            <a:noAutofit/>
          </a:bodyPr>
          <a:lstStyle/>
          <a:p>
            <a:r>
              <a:rPr lang="en-US" sz="1700" dirty="0"/>
              <a:t>Big Pharma Company (BPC) seeks to deploy ChemBERTa machine learning algorithm for its downstream applications.</a:t>
            </a:r>
          </a:p>
          <a:p>
            <a:pPr marL="0" indent="0">
              <a:buNone/>
            </a:pPr>
            <a:endParaRPr lang="en-US" sz="700" dirty="0"/>
          </a:p>
          <a:p>
            <a:r>
              <a:rPr lang="en-US" sz="1700" dirty="0"/>
              <a:t>Deploying ChemBERTa will enable BPC to do chemical fingerprinting , molecules representation and property prediction of  BPC’s materials and products. 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sz="1700" dirty="0"/>
              <a:t>BPC have IT/Cloud team with no knowledge of AI/ML workloads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1700" dirty="0"/>
              <a:t>BPC have approached Deloitte-SFL team to implement the ChemBERTa algorithm and deploy it as part of BPCs downstream applications.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sz="1700" dirty="0"/>
              <a:t>BPC needs a work plan from the Deloitte-SFL team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290EE7-0CBA-DCF6-3B84-42ABF421079B}"/>
              </a:ext>
            </a:extLst>
          </p:cNvPr>
          <p:cNvSpPr txBox="1">
            <a:spLocks/>
          </p:cNvSpPr>
          <p:nvPr/>
        </p:nvSpPr>
        <p:spPr>
          <a:xfrm>
            <a:off x="1976015" y="1101514"/>
            <a:ext cx="148846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/>
                </a:solidFill>
              </a:rPr>
              <a:t>Background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67F74-495A-E9DC-09EB-D4BEB00B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emistry model molecule water H2O scientific element formula ...">
            <a:extLst>
              <a:ext uri="{FF2B5EF4-FFF2-40B4-BE49-F238E27FC236}">
                <a16:creationId xmlns:a16="http://schemas.microsoft.com/office/drawing/2014/main" id="{78AB131B-32FF-0AFB-4CC2-ECEE9EDF7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13" y="589024"/>
            <a:ext cx="18288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63AECC1-4464-BC35-E8CE-AAF5095D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069" y="280274"/>
            <a:ext cx="6413610" cy="725349"/>
          </a:xfrm>
        </p:spPr>
        <p:txBody>
          <a:bodyPr>
            <a:noAutofit/>
          </a:bodyPr>
          <a:lstStyle/>
          <a:p>
            <a:r>
              <a:rPr lang="en-US" sz="2400" dirty="0"/>
              <a:t>Work Plan for the Implementation of ChemBERTa at BPC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1DA0A2-A4DF-EDAA-64DC-EC9F9B16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050" y="1712334"/>
            <a:ext cx="6254279" cy="3055001"/>
          </a:xfrm>
        </p:spPr>
        <p:txBody>
          <a:bodyPr>
            <a:noAutofit/>
          </a:bodyPr>
          <a:lstStyle/>
          <a:p>
            <a:r>
              <a:rPr lang="en-US" sz="1700" dirty="0"/>
              <a:t>Molecules exists with 3D geometries (biological, chemical &amp; physical properties)</a:t>
            </a:r>
          </a:p>
          <a:p>
            <a:endParaRPr lang="en-US" sz="600" dirty="0"/>
          </a:p>
          <a:p>
            <a:r>
              <a:rPr lang="en-US" sz="1700" dirty="0"/>
              <a:t>Big Data</a:t>
            </a:r>
          </a:p>
          <a:p>
            <a:pPr marL="0" indent="0">
              <a:buNone/>
            </a:pPr>
            <a:endParaRPr lang="en-US" sz="600" dirty="0"/>
          </a:p>
          <a:p>
            <a:r>
              <a:rPr lang="en-US" sz="1700" dirty="0"/>
              <a:t>Simplified Molecular Input Line Entry System (SMILES) data set.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1700" dirty="0"/>
              <a:t>World’s largest open source collections of chemical &amp; molecular structures.</a:t>
            </a:r>
          </a:p>
          <a:p>
            <a:endParaRPr lang="en-US" sz="700" dirty="0"/>
          </a:p>
          <a:p>
            <a:r>
              <a:rPr lang="en-US" sz="1700" dirty="0"/>
              <a:t>ChemBERTa algorithm based on </a:t>
            </a:r>
            <a:r>
              <a:rPr lang="en-US" sz="1700" dirty="0" err="1"/>
              <a:t>RoBERTa</a:t>
            </a:r>
            <a:r>
              <a:rPr lang="en-US" sz="1700" dirty="0"/>
              <a:t> algorithm was trained on the SMILES data set.</a:t>
            </a:r>
          </a:p>
          <a:p>
            <a:endParaRPr lang="en-US" sz="400" dirty="0"/>
          </a:p>
          <a:p>
            <a:r>
              <a:rPr lang="en-US" sz="1700" dirty="0" err="1"/>
              <a:t>HuggingFace</a:t>
            </a:r>
            <a:r>
              <a:rPr lang="en-US" sz="1700" dirty="0"/>
              <a:t> Open Source Machine Learning Libraries 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CDB49F-FEAD-64EA-B218-8C34E4D3ED32}"/>
              </a:ext>
            </a:extLst>
          </p:cNvPr>
          <p:cNvSpPr txBox="1">
            <a:spLocks/>
          </p:cNvSpPr>
          <p:nvPr/>
        </p:nvSpPr>
        <p:spPr>
          <a:xfrm>
            <a:off x="1976015" y="1101514"/>
            <a:ext cx="148846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/>
                </a:solidFill>
              </a:rPr>
              <a:t>Background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Chemistry model molecule water H2O scientific element formula ...">
            <a:extLst>
              <a:ext uri="{FF2B5EF4-FFF2-40B4-BE49-F238E27FC236}">
                <a16:creationId xmlns:a16="http://schemas.microsoft.com/office/drawing/2014/main" id="{2E2D5B28-E003-23AA-661E-07F180532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92" y="4316495"/>
            <a:ext cx="1240508" cy="827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3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0D868-065E-9A32-D8ED-0A0FE08F1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emistry model molecule water H2O scientific element formula ...">
            <a:extLst>
              <a:ext uri="{FF2B5EF4-FFF2-40B4-BE49-F238E27FC236}">
                <a16:creationId xmlns:a16="http://schemas.microsoft.com/office/drawing/2014/main" id="{267E7CDE-EC9D-4640-1486-1BD9B9C32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05" y="589024"/>
            <a:ext cx="1240508" cy="8270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7885F7-7018-EB91-AA1E-04341067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069" y="280274"/>
            <a:ext cx="6413610" cy="725349"/>
          </a:xfrm>
        </p:spPr>
        <p:txBody>
          <a:bodyPr>
            <a:noAutofit/>
          </a:bodyPr>
          <a:lstStyle/>
          <a:p>
            <a:r>
              <a:rPr lang="en-US" sz="2400" dirty="0"/>
              <a:t>Work Plan for the Implementation of ChemBERTa at BPC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BDBC8-6C89-942C-9072-E9D8FE55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712334"/>
            <a:ext cx="6254279" cy="3051660"/>
          </a:xfrm>
        </p:spPr>
        <p:txBody>
          <a:bodyPr>
            <a:noAutofit/>
          </a:bodyPr>
          <a:lstStyle/>
          <a:p>
            <a:r>
              <a:rPr lang="en-US" sz="1700" dirty="0"/>
              <a:t>A ChemBERTa based ML model that can accomplish molecules property prediction using BPC’s data</a:t>
            </a:r>
          </a:p>
          <a:p>
            <a:endParaRPr lang="en-US" sz="600" dirty="0"/>
          </a:p>
          <a:p>
            <a:r>
              <a:rPr lang="en-US" sz="1700" dirty="0"/>
              <a:t>Integration of the developed NLP model for downstream applications at BPC</a:t>
            </a:r>
          </a:p>
          <a:p>
            <a:pPr marL="0" indent="0">
              <a:buNone/>
            </a:pPr>
            <a:endParaRPr lang="en-US" sz="600" dirty="0"/>
          </a:p>
          <a:p>
            <a:r>
              <a:rPr lang="en-US" sz="1700" dirty="0"/>
              <a:t>Deployments through cloud APIs. Possibly desktop apps deployments. Based on needs.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1700" dirty="0"/>
              <a:t>Reliability of the deployed model will be accomplished by containerization and Kubernetes technologies. 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79C392-6985-028D-9B8B-4DBA07F8594A}"/>
              </a:ext>
            </a:extLst>
          </p:cNvPr>
          <p:cNvSpPr txBox="1">
            <a:spLocks/>
          </p:cNvSpPr>
          <p:nvPr/>
        </p:nvSpPr>
        <p:spPr>
          <a:xfrm>
            <a:off x="1976014" y="1101514"/>
            <a:ext cx="3054101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Deliverables by Deloitte SFL Team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 descr="Chemistry model molecule water H2O scientific element formula ...">
            <a:extLst>
              <a:ext uri="{FF2B5EF4-FFF2-40B4-BE49-F238E27FC236}">
                <a16:creationId xmlns:a16="http://schemas.microsoft.com/office/drawing/2014/main" id="{3E0885AD-2854-CFCF-D284-810DEA390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05" y="4140973"/>
            <a:ext cx="1240508" cy="827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6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4B825-C7C9-5D09-E2AF-14CDF69B8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emistry model molecule water H2O scientific element formula ...">
            <a:extLst>
              <a:ext uri="{FF2B5EF4-FFF2-40B4-BE49-F238E27FC236}">
                <a16:creationId xmlns:a16="http://schemas.microsoft.com/office/drawing/2014/main" id="{B913D632-EF44-B623-DD98-E6F83FCED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05" y="589024"/>
            <a:ext cx="1240508" cy="8270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EA6F9-F129-02E2-92A7-A122659A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069" y="280274"/>
            <a:ext cx="6413610" cy="725349"/>
          </a:xfrm>
        </p:spPr>
        <p:txBody>
          <a:bodyPr>
            <a:noAutofit/>
          </a:bodyPr>
          <a:lstStyle/>
          <a:p>
            <a:r>
              <a:rPr lang="en-US" sz="2400" dirty="0"/>
              <a:t>Work Plan for the Implementation of ChemBERTa at BPC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D1F8E-200B-EFC6-AD64-B9AFD7B6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712334"/>
            <a:ext cx="6254279" cy="3051660"/>
          </a:xfrm>
        </p:spPr>
        <p:txBody>
          <a:bodyPr>
            <a:noAutofit/>
          </a:bodyPr>
          <a:lstStyle/>
          <a:p>
            <a:r>
              <a:rPr lang="en-US" sz="1700" dirty="0"/>
              <a:t>A ChemBERTa based ML model that can accomplish molecules property prediction using BPC’s data</a:t>
            </a:r>
          </a:p>
          <a:p>
            <a:endParaRPr lang="en-US" sz="600" dirty="0"/>
          </a:p>
          <a:p>
            <a:r>
              <a:rPr lang="en-US" sz="1700" dirty="0"/>
              <a:t>Integration of the developed NLP model for downstream applications at BPC</a:t>
            </a:r>
          </a:p>
          <a:p>
            <a:pPr marL="0" indent="0">
              <a:buNone/>
            </a:pPr>
            <a:endParaRPr lang="en-US" sz="600" dirty="0"/>
          </a:p>
          <a:p>
            <a:r>
              <a:rPr lang="en-US" sz="1700" dirty="0"/>
              <a:t>Deployments through cloud APIs. Possibly desktop apps deployments. Based on needs.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1700" dirty="0"/>
              <a:t>Reliability of the deployed model will be accomplished by containerization and Kubernetes technologies. 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F29455-E10D-3CED-5BFB-ECE091381B58}"/>
              </a:ext>
            </a:extLst>
          </p:cNvPr>
          <p:cNvSpPr txBox="1">
            <a:spLocks/>
          </p:cNvSpPr>
          <p:nvPr/>
        </p:nvSpPr>
        <p:spPr>
          <a:xfrm>
            <a:off x="1976014" y="1101514"/>
            <a:ext cx="3054101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Team &amp; Resources 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 descr="Chemistry model molecule water H2O scientific element formula ...">
            <a:extLst>
              <a:ext uri="{FF2B5EF4-FFF2-40B4-BE49-F238E27FC236}">
                <a16:creationId xmlns:a16="http://schemas.microsoft.com/office/drawing/2014/main" id="{CB3310C7-03CD-1766-56DF-A3D998251F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05" y="4140973"/>
            <a:ext cx="1240508" cy="827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05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197406"/>
            <a:ext cx="4040188" cy="366492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1600" dirty="0"/>
              <a:t>DeloitteSFL Project Manager (Data Engineering / AI Applications)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400" dirty="0"/>
          </a:p>
          <a:p>
            <a:pPr algn="just">
              <a:spcBef>
                <a:spcPts val="0"/>
              </a:spcBef>
            </a:pPr>
            <a:r>
              <a:rPr lang="en-US" sz="1600" dirty="0"/>
              <a:t>Two (2) Data Engineers with knowledge of GPU, CUDA, RAPIDS (</a:t>
            </a:r>
            <a:r>
              <a:rPr lang="en-US" sz="1600" dirty="0" err="1"/>
              <a:t>cuDF</a:t>
            </a:r>
            <a:r>
              <a:rPr lang="en-US" sz="1600" dirty="0"/>
              <a:t>, </a:t>
            </a:r>
            <a:r>
              <a:rPr lang="en-US" sz="1600" dirty="0" err="1"/>
              <a:t>Dask</a:t>
            </a:r>
            <a:r>
              <a:rPr lang="en-US" sz="1600" dirty="0"/>
              <a:t>, </a:t>
            </a:r>
            <a:r>
              <a:rPr lang="en-US" sz="1600" dirty="0" err="1"/>
              <a:t>cuxFilter</a:t>
            </a:r>
            <a:r>
              <a:rPr lang="en-US" sz="1600" dirty="0"/>
              <a:t>), </a:t>
            </a:r>
            <a:r>
              <a:rPr lang="en-US" sz="1600" dirty="0" err="1"/>
              <a:t>Vaex</a:t>
            </a:r>
            <a:r>
              <a:rPr lang="en-US" sz="1600" dirty="0"/>
              <a:t> and/or OpenCL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400" dirty="0"/>
          </a:p>
          <a:p>
            <a:pPr algn="just">
              <a:spcBef>
                <a:spcPts val="0"/>
              </a:spcBef>
            </a:pPr>
            <a:r>
              <a:rPr lang="en-US" sz="1600" dirty="0"/>
              <a:t>Two (2) DeloitteSFL NLP Engineers with knowledge of </a:t>
            </a:r>
            <a:r>
              <a:rPr lang="en-US" sz="1600" dirty="0" err="1"/>
              <a:t>HuggingFace</a:t>
            </a:r>
            <a:r>
              <a:rPr lang="en-US" sz="1600" dirty="0"/>
              <a:t> suite of libraries.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000" dirty="0"/>
          </a:p>
          <a:p>
            <a:pPr algn="just">
              <a:spcBef>
                <a:spcPts val="0"/>
              </a:spcBef>
            </a:pPr>
            <a:r>
              <a:rPr lang="en-US" sz="1600" dirty="0"/>
              <a:t>DeloitteSFL Data Visualization Engineer with knowledge of rendering 2D and 3D interactive graphs. </a:t>
            </a:r>
            <a:r>
              <a:rPr lang="en-US" sz="1600" dirty="0" err="1"/>
              <a:t>Plotly</a:t>
            </a:r>
            <a:r>
              <a:rPr lang="en-US" sz="1600" dirty="0"/>
              <a:t>, </a:t>
            </a:r>
            <a:r>
              <a:rPr lang="en-US" sz="1600" dirty="0" err="1"/>
              <a:t>Chemplot</a:t>
            </a:r>
            <a:r>
              <a:rPr lang="en-US" sz="1600" dirty="0"/>
              <a:t>, </a:t>
            </a:r>
            <a:r>
              <a:rPr lang="en-US" sz="1600" dirty="0" err="1"/>
              <a:t>Mayavi</a:t>
            </a:r>
            <a:r>
              <a:rPr lang="en-US" sz="1600" dirty="0"/>
              <a:t>, </a:t>
            </a:r>
            <a:r>
              <a:rPr lang="en-US" sz="1600" dirty="0" err="1"/>
              <a:t>PyVista</a:t>
            </a:r>
            <a:r>
              <a:rPr lang="en-US" sz="1600" dirty="0"/>
              <a:t>, etc.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90636-2BB1-6718-0F87-7812DD9140C4}"/>
              </a:ext>
            </a:extLst>
          </p:cNvPr>
          <p:cNvSpPr txBox="1">
            <a:spLocks/>
          </p:cNvSpPr>
          <p:nvPr/>
        </p:nvSpPr>
        <p:spPr>
          <a:xfrm>
            <a:off x="545682" y="586585"/>
            <a:ext cx="3054101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Team &amp; Resources Needed </a:t>
            </a:r>
            <a:br>
              <a:rPr lang="en-US" dirty="0"/>
            </a:b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72C0FC8A-0359-44A0-E437-94566D3F9B03}"/>
              </a:ext>
            </a:extLst>
          </p:cNvPr>
          <p:cNvSpPr txBox="1">
            <a:spLocks/>
          </p:cNvSpPr>
          <p:nvPr/>
        </p:nvSpPr>
        <p:spPr>
          <a:xfrm>
            <a:off x="4923217" y="1384717"/>
            <a:ext cx="4040188" cy="32902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Two (2) molecules/chemical/materials engineers from BPC</a:t>
            </a:r>
          </a:p>
          <a:p>
            <a:pPr marL="0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Two (2) BPC Engineers. Data/ML engineers. BPC engineers that can be quickly trained can also fit in.</a:t>
            </a:r>
          </a:p>
          <a:p>
            <a:pPr marL="0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One (1) Software Engineer from DeloitteSFL</a:t>
            </a:r>
          </a:p>
          <a:p>
            <a:pPr marL="0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One (1) DevOps Engineer from DeloitteSFL</a:t>
            </a:r>
          </a:p>
          <a:p>
            <a:pPr marL="0" indent="0" algn="l">
              <a:buNone/>
            </a:pPr>
            <a:r>
              <a:rPr lang="en-US" sz="1600" dirty="0"/>
              <a:t> </a:t>
            </a:r>
          </a:p>
        </p:txBody>
      </p:sp>
      <p:pic>
        <p:nvPicPr>
          <p:cNvPr id="17" name="Picture 16" descr="Chemistry model molecule water H2O scientific element formula ...">
            <a:extLst>
              <a:ext uri="{FF2B5EF4-FFF2-40B4-BE49-F238E27FC236}">
                <a16:creationId xmlns:a16="http://schemas.microsoft.com/office/drawing/2014/main" id="{C4CBA9B0-0384-4296-5AE4-FA2556AF5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0" y="370400"/>
            <a:ext cx="1240508" cy="827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6DFE8-4041-66BB-FA81-B9680A3D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85B6-0FDE-B5FD-FA79-1D6210ECEC45}"/>
              </a:ext>
            </a:extLst>
          </p:cNvPr>
          <p:cNvSpPr txBox="1">
            <a:spLocks/>
          </p:cNvSpPr>
          <p:nvPr/>
        </p:nvSpPr>
        <p:spPr>
          <a:xfrm>
            <a:off x="907080" y="796329"/>
            <a:ext cx="3054101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Time Estimates</a:t>
            </a:r>
            <a:br>
              <a:rPr lang="en-US" dirty="0"/>
            </a:b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0E6E58C-F62C-DF3C-9EE0-76C7B40CEAA4}"/>
              </a:ext>
            </a:extLst>
          </p:cNvPr>
          <p:cNvSpPr txBox="1">
            <a:spLocks/>
          </p:cNvSpPr>
          <p:nvPr/>
        </p:nvSpPr>
        <p:spPr>
          <a:xfrm>
            <a:off x="143554" y="1407149"/>
            <a:ext cx="9000445" cy="360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Initial ETL/ELT activities                              </a:t>
            </a:r>
          </a:p>
          <a:p>
            <a:pPr marL="0" indent="0" algn="l">
              <a:buNone/>
            </a:pPr>
            <a:endParaRPr lang="en-US" sz="700" dirty="0"/>
          </a:p>
          <a:p>
            <a:pPr algn="l"/>
            <a:r>
              <a:rPr lang="en-US" sz="1700" dirty="0"/>
              <a:t>ChemBERTa model transfer learning using BPC’s data.</a:t>
            </a:r>
          </a:p>
          <a:p>
            <a:pPr marL="0" indent="0" algn="l">
              <a:buNone/>
            </a:pPr>
            <a:r>
              <a:rPr lang="en-US" sz="1700" dirty="0"/>
              <a:t>        Possible retraining of </a:t>
            </a:r>
            <a:r>
              <a:rPr lang="en-US" sz="1700" dirty="0" err="1"/>
              <a:t>RoBERTa</a:t>
            </a:r>
            <a:r>
              <a:rPr lang="en-US" sz="1700" dirty="0"/>
              <a:t> from ground up to achieve a better </a:t>
            </a:r>
          </a:p>
          <a:p>
            <a:pPr marL="0" indent="0" algn="l">
              <a:buNone/>
            </a:pPr>
            <a:r>
              <a:rPr lang="en-US" sz="1700" dirty="0"/>
              <a:t>        ChemBERTa model</a:t>
            </a:r>
          </a:p>
          <a:p>
            <a:pPr marL="0" indent="0" algn="l">
              <a:buNone/>
            </a:pPr>
            <a:endParaRPr lang="en-US" sz="900" dirty="0"/>
          </a:p>
          <a:p>
            <a:pPr algn="l"/>
            <a:r>
              <a:rPr lang="en-US" sz="1700" dirty="0"/>
              <a:t>Software &amp; DevOps Engineer, </a:t>
            </a:r>
            <a:r>
              <a:rPr lang="en-US" sz="1700" dirty="0" err="1"/>
              <a:t>dockerization</a:t>
            </a:r>
            <a:r>
              <a:rPr lang="en-US" sz="1700" dirty="0"/>
              <a:t>, Kubernetes, cloud and </a:t>
            </a:r>
          </a:p>
          <a:p>
            <a:pPr marL="0" indent="0" algn="l">
              <a:buNone/>
            </a:pPr>
            <a:r>
              <a:rPr lang="en-US" sz="1700" dirty="0"/>
              <a:t>        possibly desktop app deployments </a:t>
            </a:r>
          </a:p>
          <a:p>
            <a:pPr marL="0" indent="0" algn="l">
              <a:buNone/>
            </a:pPr>
            <a:endParaRPr lang="en-US" sz="900" dirty="0"/>
          </a:p>
          <a:p>
            <a:pPr algn="l"/>
            <a:r>
              <a:rPr lang="en-US" sz="1700" dirty="0"/>
              <a:t>Usage manual design, training of BPC material engineers with regards to </a:t>
            </a:r>
          </a:p>
          <a:p>
            <a:pPr marL="0" indent="0" algn="l">
              <a:buNone/>
            </a:pPr>
            <a:r>
              <a:rPr lang="en-US" sz="1700" dirty="0"/>
              <a:t>        app usage</a:t>
            </a:r>
          </a:p>
          <a:p>
            <a:pPr marL="0" indent="0" algn="l">
              <a:buNone/>
            </a:pPr>
            <a:endParaRPr lang="en-US" sz="600" dirty="0"/>
          </a:p>
          <a:p>
            <a:pPr marL="0" indent="0" algn="l">
              <a:buNone/>
            </a:pPr>
            <a:r>
              <a:rPr lang="en-US" sz="1700" dirty="0"/>
              <a:t>Time estimate is approximately 245 – 400 hours. Time estimates can be reviewed after further discussion with the entire team at Deloitte SFL and BPC </a:t>
            </a:r>
          </a:p>
          <a:p>
            <a:pPr marL="0" indent="0" algn="l">
              <a:buNone/>
            </a:pPr>
            <a:r>
              <a:rPr lang="en-US" sz="1700" dirty="0"/>
              <a:t> </a:t>
            </a:r>
          </a:p>
        </p:txBody>
      </p:sp>
      <p:pic>
        <p:nvPicPr>
          <p:cNvPr id="17" name="Picture 16" descr="Chemistry model molecule water H2O scientific element formula ...">
            <a:extLst>
              <a:ext uri="{FF2B5EF4-FFF2-40B4-BE49-F238E27FC236}">
                <a16:creationId xmlns:a16="http://schemas.microsoft.com/office/drawing/2014/main" id="{4EF1BCD7-5170-1286-2568-70F50E5870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0" y="370400"/>
            <a:ext cx="1240508" cy="8270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5C40B6-DC84-61C9-00D6-3F92002B764D}"/>
              </a:ext>
            </a:extLst>
          </p:cNvPr>
          <p:cNvSpPr txBox="1">
            <a:spLocks/>
          </p:cNvSpPr>
          <p:nvPr/>
        </p:nvSpPr>
        <p:spPr>
          <a:xfrm>
            <a:off x="7637271" y="1442740"/>
            <a:ext cx="106893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tx1"/>
                </a:solidFill>
              </a:rPr>
              <a:t>60 hours</a:t>
            </a:r>
            <a:br>
              <a:rPr lang="en-US" dirty="0"/>
            </a:b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56631D-8244-F6E6-27F7-8B49C0FA9F2E}"/>
              </a:ext>
            </a:extLst>
          </p:cNvPr>
          <p:cNvSpPr txBox="1">
            <a:spLocks/>
          </p:cNvSpPr>
          <p:nvPr/>
        </p:nvSpPr>
        <p:spPr>
          <a:xfrm>
            <a:off x="7624241" y="2153122"/>
            <a:ext cx="106893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tx1"/>
                </a:solidFill>
              </a:rPr>
              <a:t>80 hours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0A0031-AEBC-D1FF-07B4-02D106F91F2E}"/>
              </a:ext>
            </a:extLst>
          </p:cNvPr>
          <p:cNvSpPr txBox="1">
            <a:spLocks/>
          </p:cNvSpPr>
          <p:nvPr/>
        </p:nvSpPr>
        <p:spPr>
          <a:xfrm>
            <a:off x="7599127" y="2956662"/>
            <a:ext cx="106893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tx1"/>
                </a:solidFill>
              </a:rPr>
              <a:t>55 hours</a:t>
            </a:r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5EE4C4-F6D7-4DCB-1616-AF599CBB41EF}"/>
              </a:ext>
            </a:extLst>
          </p:cNvPr>
          <p:cNvSpPr txBox="1">
            <a:spLocks/>
          </p:cNvSpPr>
          <p:nvPr/>
        </p:nvSpPr>
        <p:spPr>
          <a:xfrm>
            <a:off x="7599127" y="3760202"/>
            <a:ext cx="1068934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tx1"/>
                </a:solidFill>
              </a:rPr>
              <a:t>50 hours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C7AC3-2CBD-7097-FF4A-E2BC919D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5243-398E-8DE3-1133-AC56FC8B10FE}"/>
              </a:ext>
            </a:extLst>
          </p:cNvPr>
          <p:cNvSpPr txBox="1">
            <a:spLocks/>
          </p:cNvSpPr>
          <p:nvPr/>
        </p:nvSpPr>
        <p:spPr>
          <a:xfrm>
            <a:off x="754375" y="723846"/>
            <a:ext cx="3054101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Success Criteria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C3F519-8176-C37E-00B5-D3DDBEDB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502815"/>
            <a:ext cx="4040188" cy="2595267"/>
          </a:xfrm>
          <a:prstGeom prst="rect">
            <a:avLst/>
          </a:prstGeo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AD240BF-D7F6-3E40-FF34-17C009191D89}"/>
              </a:ext>
            </a:extLst>
          </p:cNvPr>
          <p:cNvSpPr txBox="1">
            <a:spLocks/>
          </p:cNvSpPr>
          <p:nvPr/>
        </p:nvSpPr>
        <p:spPr>
          <a:xfrm>
            <a:off x="143555" y="1655521"/>
            <a:ext cx="4498303" cy="3054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Authors of ChemBERTa suggested using ROC/AUC curves to measure the performance of the ChemBERTa algorithm.</a:t>
            </a:r>
          </a:p>
          <a:p>
            <a:pPr marL="0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Apart from test data sets, performance can also be tested with known molecules to see if the model generalizes well.  </a:t>
            </a:r>
          </a:p>
          <a:p>
            <a:pPr marL="0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Performance data can also be harvested over time from field reports by BPC users. </a:t>
            </a:r>
          </a:p>
          <a:p>
            <a:pPr marL="0" indent="0" algn="l">
              <a:buNone/>
            </a:pPr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45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On-screen Show (16:9)</PresentationFormat>
  <Paragraphs>142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Deloitte SFL Presentation </vt:lpstr>
      <vt:lpstr>Presentation Outline</vt:lpstr>
      <vt:lpstr>Work Plan for the Implementation of ChemBERTa at BPC</vt:lpstr>
      <vt:lpstr>Work Plan for the Implementation of ChemBERTa at BPC</vt:lpstr>
      <vt:lpstr>Work Plan for the Implementation of ChemBERTa at BPC</vt:lpstr>
      <vt:lpstr>Work Plan for the Implementation of ChemBERTa at BPC</vt:lpstr>
      <vt:lpstr>PowerPoint Presentation</vt:lpstr>
      <vt:lpstr>PowerPoint Presentation</vt:lpstr>
      <vt:lpstr>PowerPoint Presentation</vt:lpstr>
      <vt:lpstr>PostgreSQL Based Data ETL Solution on Docker with pgAdmin and Streamlit Frontend</vt:lpstr>
      <vt:lpstr>PowerPoint Presentation</vt:lpstr>
      <vt:lpstr>PowerPoint Presentation</vt:lpstr>
      <vt:lpstr>PowerPoint Presentation</vt:lpstr>
      <vt:lpstr>PowerPoint Presentation</vt:lpstr>
      <vt:lpstr>PostgreSQL Based Data ETL Solution on Docker with pgAdmin and Streamlit Frontend</vt:lpstr>
      <vt:lpstr>Deep Learning Model Deployment on Docker with Flask API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2024-10-14T16:46:19Z</dcterms:modified>
</cp:coreProperties>
</file>