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DEA5E9-0CEA-4B44-9C8C-EDFF5FAB7CE5}">
  <a:tblStyle styleId="{3DDEA5E9-0CEA-4B44-9C8C-EDFF5FAB7C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vertikaler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kaler Titel u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-&#10;überschrift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leich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mit Überschrif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Überschrif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3A7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0B6_wrmAKuQRgeVNLYnpNVXpKMVE/view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0B6_wrmAKuQRgRWVRODZob19fRWs/view" TargetMode="External"/><Relationship Id="rId4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0B6_wrmAKuQRgeVlabmhUNDV6aVE/vie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jpg"/><Relationship Id="rId4" Type="http://schemas.openxmlformats.org/officeDocument/2006/relationships/image" Target="../media/image37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0B6_wrmAKuQRgeDRmT1lQRUxmMms/view" TargetMode="External"/><Relationship Id="rId4" Type="http://schemas.openxmlformats.org/officeDocument/2006/relationships/image" Target="../media/image3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jpg"/><Relationship Id="rId4" Type="http://schemas.openxmlformats.org/officeDocument/2006/relationships/image" Target="../media/image32.png"/><Relationship Id="rId5" Type="http://schemas.openxmlformats.org/officeDocument/2006/relationships/image" Target="../media/image36.png"/><Relationship Id="rId6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pod.nasa.gov/apod/ap150212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793" y="3423871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de-DE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Simulating </a:t>
            </a:r>
            <a:r>
              <a:rPr lang="de-DE"/>
              <a:t>Interacting</a:t>
            </a:r>
            <a:r>
              <a:rPr b="0" i="0" lang="de-DE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Galaxies</a:t>
            </a:r>
            <a:br>
              <a:rPr b="0" i="0" lang="de-DE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-DE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results of a</a:t>
            </a:r>
            <a:r>
              <a:rPr lang="de-DE" sz="2000"/>
              <a:t> high school</a:t>
            </a:r>
            <a:r>
              <a:rPr b="0" i="0" lang="de-DE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internship project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619877" y="558924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de-DE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Michael Thiel</a:t>
            </a:r>
            <a:endParaRPr/>
          </a:p>
          <a:p>
            <a:pPr indent="0" lvl="0" marL="0" marR="0" rtl="0" algn="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de-DE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Manuel Brea-Carreras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Michi\Desktop\hausastronomie-logo.jpg"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8344" y="86745"/>
            <a:ext cx="1352326" cy="1352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GC5426_adj.png" id="87" name="Shape 87"/>
          <p:cNvPicPr preferRelativeResize="0"/>
          <p:nvPr/>
        </p:nvPicPr>
        <p:blipFill rotWithShape="1">
          <a:blip r:embed="rId4">
            <a:alphaModFix/>
          </a:blip>
          <a:srcRect b="7019" l="0" r="0" t="0"/>
          <a:stretch/>
        </p:blipFill>
        <p:spPr>
          <a:xfrm>
            <a:off x="2822563" y="1234150"/>
            <a:ext cx="3498877" cy="22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uler.png"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93201" cy="68199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</a:rPr>
              <a:t>Structure of the Simulation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rlet.png"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93201" cy="68199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0000"/>
                </a:solidFill>
              </a:rPr>
              <a:t>Structure of the Simulation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Structure of the Simulation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de-DE"/>
              <a:t>Why use numpy’s linear algebra libraries?</a:t>
            </a:r>
            <a:endParaRPr/>
          </a:p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de-DE"/>
              <a:t>Simulation times on “light” example:</a:t>
            </a:r>
            <a:endParaRPr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de-DE"/>
              <a:t>More than a 200-fold improvement</a:t>
            </a:r>
            <a:endParaRPr/>
          </a:p>
        </p:txBody>
      </p:sp>
      <p:graphicFrame>
        <p:nvGraphicFramePr>
          <p:cNvPr id="222" name="Shape 222"/>
          <p:cNvGraphicFramePr/>
          <p:nvPr/>
        </p:nvGraphicFramePr>
        <p:xfrm>
          <a:off x="768350" y="319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{3DDEA5E9-0CEA-4B44-9C8C-EDFF5FAB7CE5}</a:tableStyleId>
              </a:tblPr>
              <a:tblGrid>
                <a:gridCol w="3921125"/>
                <a:gridCol w="3921125"/>
              </a:tblGrid>
              <a:tr h="8006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Vectorized algorithm</a:t>
                      </a:r>
                      <a:endParaRPr sz="24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13.26 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006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Iterative algorithm</a:t>
                      </a:r>
                      <a:endParaRPr sz="24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2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2874.42 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 title="figure1 (1)_x264.mp4">
            <a:hlinkClick r:id="rId3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3A7A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 - Two Elementary Examples</a:t>
            </a:r>
            <a:endParaRPr/>
          </a:p>
        </p:txBody>
      </p:sp>
      <p:pic>
        <p:nvPicPr>
          <p:cNvPr descr="Screenshot (103).png" id="234" name="Shape 234"/>
          <p:cNvPicPr preferRelativeResize="0"/>
          <p:nvPr/>
        </p:nvPicPr>
        <p:blipFill rotWithShape="1">
          <a:blip r:embed="rId3">
            <a:alphaModFix/>
          </a:blip>
          <a:srcRect b="16756" l="0" r="0" t="0"/>
          <a:stretch/>
        </p:blipFill>
        <p:spPr>
          <a:xfrm>
            <a:off x="4375413" y="1273400"/>
            <a:ext cx="3532412" cy="2452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1 paper.png"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075" y="3726250"/>
            <a:ext cx="6567746" cy="299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1.png" id="236" name="Shape 2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6788" y="2423187"/>
            <a:ext cx="1530175" cy="297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min1.png" id="237" name="Shape 2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839" y="2911625"/>
            <a:ext cx="2688805" cy="3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3038650" y="2772000"/>
            <a:ext cx="14742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kpc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Shape 245" title="figure4_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6278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 - Two Elementary Examples</a:t>
            </a:r>
            <a:endParaRPr/>
          </a:p>
        </p:txBody>
      </p:sp>
      <p:pic>
        <p:nvPicPr>
          <p:cNvPr descr="Screenshot (104).png"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0" y="1405800"/>
            <a:ext cx="3705991" cy="506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4 paper.png"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550" y="1405799"/>
            <a:ext cx="5039000" cy="3723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2.png" id="253" name="Shape 2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3909" y="5429625"/>
            <a:ext cx="1749890" cy="34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min2.png" id="254" name="Shape 2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3996" y="6076175"/>
            <a:ext cx="2760125" cy="3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7212600" y="5923325"/>
            <a:ext cx="14742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kpc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 title="ngc5426 _s.mp4">
            <a:hlinkClick r:id="rId3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 - </a:t>
            </a:r>
            <a:r>
              <a:rPr lang="de-DE"/>
              <a:t>Simulation of NGC 5426/7 pair</a:t>
            </a:r>
            <a:endParaRPr/>
          </a:p>
        </p:txBody>
      </p:sp>
      <p:pic>
        <p:nvPicPr>
          <p:cNvPr descr="arp271_gemini_2048.jpg"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25" y="1579150"/>
            <a:ext cx="3940076" cy="369957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NGC22_small.png" id="269" name="Shape 269"/>
          <p:cNvPicPr preferRelativeResize="0"/>
          <p:nvPr/>
        </p:nvPicPr>
        <p:blipFill rotWithShape="1">
          <a:blip r:embed="rId4">
            <a:alphaModFix/>
          </a:blip>
          <a:srcRect b="18035" l="18447" r="2035" t="16664"/>
          <a:stretch/>
        </p:blipFill>
        <p:spPr>
          <a:xfrm>
            <a:off x="4427800" y="1579150"/>
            <a:ext cx="4505249" cy="3699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3.png" id="270" name="Shape 2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0800" y="5863225"/>
            <a:ext cx="1597725" cy="31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min3.png" id="271" name="Shape 2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9895" y="5833163"/>
            <a:ext cx="2600400" cy="37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6920300" y="5704125"/>
            <a:ext cx="14742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kpc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Shape 279" title="antennae mp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226600" cy="69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Acknowledgements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534125" y="2430750"/>
            <a:ext cx="8229600" cy="1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de-DE"/>
              <a:t>Markus Pössel</a:t>
            </a:r>
            <a:endParaRPr/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de-DE"/>
              <a:t>Haus der Astronomie</a:t>
            </a:r>
            <a:endParaRPr/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de-DE"/>
              <a:t>MPIA</a:t>
            </a:r>
            <a:endParaRPr/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342900" algn="ctr">
              <a:spcBef>
                <a:spcPts val="640"/>
              </a:spcBef>
              <a:spcAft>
                <a:spcPts val="0"/>
              </a:spcAft>
              <a:buNone/>
            </a:pPr>
            <a:br>
              <a:rPr lang="de-DE"/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 - </a:t>
            </a:r>
            <a:r>
              <a:rPr lang="de-DE"/>
              <a:t>Simulation of NGC 4038/9 pair</a:t>
            </a:r>
            <a:endParaRPr/>
          </a:p>
        </p:txBody>
      </p:sp>
      <p:pic>
        <p:nvPicPr>
          <p:cNvPr descr="AntennaePellicciaOlsen_mark.jpg"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5" y="2628722"/>
            <a:ext cx="4516289" cy="27329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tennae (734).png" id="286" name="Shape 286"/>
          <p:cNvPicPr preferRelativeResize="0"/>
          <p:nvPr/>
        </p:nvPicPr>
        <p:blipFill rotWithShape="1">
          <a:blip r:embed="rId4">
            <a:alphaModFix/>
          </a:blip>
          <a:srcRect b="21583" l="3044" r="0" t="21588"/>
          <a:stretch/>
        </p:blipFill>
        <p:spPr>
          <a:xfrm>
            <a:off x="4481350" y="2628725"/>
            <a:ext cx="4662652" cy="273297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7556325" y="5795150"/>
            <a:ext cx="14742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kpc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min4.png" id="288" name="Shape 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8700" y="5909826"/>
            <a:ext cx="2777625" cy="40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4.png" id="289" name="Shape 2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6844" y="5968113"/>
            <a:ext cx="1762080" cy="3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250963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Our personal experience</a:t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de-DE"/>
              <a:t>Obstacles we faced</a:t>
            </a:r>
            <a:endParaRPr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de-DE"/>
              <a:t>What kept us motivated?</a:t>
            </a:r>
            <a:endParaRPr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de-DE"/>
              <a:t>What we learned from the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Application to Education</a:t>
            </a:r>
            <a:endParaRPr/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457200" y="158835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de-DE"/>
              <a:t>Importance of the project</a:t>
            </a:r>
            <a:endParaRPr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de-DE"/>
              <a:t>Simplifications</a:t>
            </a:r>
            <a:endParaRPr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de-DE"/>
              <a:t>Pre-requirements for students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Bibliography</a:t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rPr lang="de-DE" sz="2400"/>
              <a:t>Toomre, A., and Toomre, J. 1972, in </a:t>
            </a:r>
            <a:r>
              <a:rPr i="1" lang="de-DE" sz="2400"/>
              <a:t>Galactic Bridges and Tails</a:t>
            </a:r>
            <a:endParaRPr i="1" sz="2400"/>
          </a:p>
          <a:p>
            <a:pPr indent="-1397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rPr i="1" lang="de-DE" sz="2400">
                <a:solidFill>
                  <a:srgbClr val="FFFFFF"/>
                </a:solidFill>
                <a:uFill>
                  <a:noFill/>
                </a:uFill>
                <a:hlinkClick r:id="rId3"/>
              </a:rPr>
              <a:t>https://apod.nasa.gov/apod/ap150212.html</a:t>
            </a:r>
            <a:endParaRPr i="1" sz="2400">
              <a:solidFill>
                <a:srgbClr val="FFFFFF"/>
              </a:solidFill>
            </a:endParaRPr>
          </a:p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rPr i="1" lang="de-DE" sz="2400">
                <a:solidFill>
                  <a:srgbClr val="FFFFFF"/>
                </a:solidFill>
              </a:rPr>
              <a:t>https://apod.nasa.gov/apod/ap130825.html</a:t>
            </a:r>
            <a:endParaRPr i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de-DE" sz="3000"/>
              <a:t>International Summer Internship at HdA 2017</a:t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 (2).jpe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650" y="2481325"/>
            <a:ext cx="4044524" cy="30333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 (4).jpeg"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481325"/>
            <a:ext cx="4044524" cy="303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/>
              <a:t>Galaxy Evolution - applied to our project</a:t>
            </a:r>
            <a:endParaRPr sz="3600"/>
          </a:p>
        </p:txBody>
      </p:sp>
      <p:pic>
        <p:nvPicPr>
          <p:cNvPr descr="arp271_gemini_2048.jp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400" y="2526350"/>
            <a:ext cx="2993526" cy="2810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tennaePellicciaOlsen_mark.jp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900" y="2565259"/>
            <a:ext cx="4516289" cy="2732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Main reference and inspiration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rPr lang="de-DE"/>
              <a:t> </a:t>
            </a:r>
            <a:endParaRPr/>
          </a:p>
        </p:txBody>
      </p:sp>
      <p:pic>
        <p:nvPicPr>
          <p:cNvPr descr="T&amp;T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75" y="1417650"/>
            <a:ext cx="3834050" cy="1564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(103).png"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71" y="3288146"/>
            <a:ext cx="3834050" cy="319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(104).png"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2475" y="1417650"/>
            <a:ext cx="3705991" cy="50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457200" y="5393925"/>
            <a:ext cx="1673400" cy="96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GC22.001000.png" id="122" name="Shape 122"/>
          <p:cNvPicPr preferRelativeResize="0"/>
          <p:nvPr/>
        </p:nvPicPr>
        <p:blipFill rotWithShape="1">
          <a:blip r:embed="rId3">
            <a:alphaModFix/>
          </a:blip>
          <a:srcRect b="49620" l="45902" r="0" t="24803"/>
          <a:stretch/>
        </p:blipFill>
        <p:spPr>
          <a:xfrm>
            <a:off x="101426" y="1398525"/>
            <a:ext cx="7662000" cy="3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511900" y="5393925"/>
            <a:ext cx="2252400" cy="96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6307325" y="1417651"/>
            <a:ext cx="2647800" cy="140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de-DE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 of the Simulation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Shape 126"/>
          <p:cNvCxnSpPr>
            <a:stCxn id="127" idx="1"/>
          </p:cNvCxnSpPr>
          <p:nvPr/>
        </p:nvCxnSpPr>
        <p:spPr>
          <a:xfrm rot="10800000">
            <a:off x="7763422" y="2107886"/>
            <a:ext cx="909900" cy="54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Shape 128"/>
          <p:cNvCxnSpPr/>
          <p:nvPr/>
        </p:nvCxnSpPr>
        <p:spPr>
          <a:xfrm rot="10800000">
            <a:off x="6382125" y="1712650"/>
            <a:ext cx="1110900" cy="27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Shape 127"/>
          <p:cNvSpPr/>
          <p:nvPr/>
        </p:nvSpPr>
        <p:spPr>
          <a:xfrm>
            <a:off x="8657725" y="2639000"/>
            <a:ext cx="106500" cy="996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582075" y="1981663"/>
            <a:ext cx="106500" cy="996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Shape 130"/>
          <p:cNvSpPr/>
          <p:nvPr/>
        </p:nvSpPr>
        <p:spPr>
          <a:xfrm>
            <a:off x="0" y="3897625"/>
            <a:ext cx="1527900" cy="129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082325" y="2925275"/>
            <a:ext cx="225000" cy="18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Shape 132"/>
          <p:cNvCxnSpPr/>
          <p:nvPr/>
        </p:nvCxnSpPr>
        <p:spPr>
          <a:xfrm flipH="1">
            <a:off x="6091325" y="1422875"/>
            <a:ext cx="241200" cy="149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Shape 133"/>
          <p:cNvCxnSpPr/>
          <p:nvPr/>
        </p:nvCxnSpPr>
        <p:spPr>
          <a:xfrm flipH="1">
            <a:off x="6319875" y="2832925"/>
            <a:ext cx="2653200" cy="28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imestep.png"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2125" y="2518350"/>
            <a:ext cx="909900" cy="22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me0.png" id="135" name="Shape 135"/>
          <p:cNvPicPr preferRelativeResize="0"/>
          <p:nvPr/>
        </p:nvPicPr>
        <p:blipFill rotWithShape="1">
          <a:blip r:embed="rId5">
            <a:alphaModFix/>
          </a:blip>
          <a:srcRect b="0" l="0" r="72673" t="0"/>
          <a:stretch/>
        </p:blipFill>
        <p:spPr>
          <a:xfrm>
            <a:off x="8586650" y="2327225"/>
            <a:ext cx="248650" cy="23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me1.png" id="136" name="Shape 136"/>
          <p:cNvPicPr preferRelativeResize="0"/>
          <p:nvPr/>
        </p:nvPicPr>
        <p:blipFill rotWithShape="1">
          <a:blip r:embed="rId6">
            <a:alphaModFix/>
          </a:blip>
          <a:srcRect b="0" l="0" r="86554" t="0"/>
          <a:stretch/>
        </p:blipFill>
        <p:spPr>
          <a:xfrm>
            <a:off x="7522835" y="1626900"/>
            <a:ext cx="224999" cy="2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3514525" y="5393925"/>
            <a:ext cx="1673400" cy="96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latin typeface="Calibri"/>
                <a:ea typeface="Calibri"/>
                <a:cs typeface="Calibri"/>
                <a:sym typeface="Calibri"/>
              </a:rPr>
              <a:t>Update function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Shape 138"/>
          <p:cNvCxnSpPr>
            <a:stCxn id="121" idx="3"/>
            <a:endCxn id="137" idx="1"/>
          </p:cNvCxnSpPr>
          <p:nvPr/>
        </p:nvCxnSpPr>
        <p:spPr>
          <a:xfrm>
            <a:off x="2130600" y="5874525"/>
            <a:ext cx="1383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Shape 139"/>
          <p:cNvCxnSpPr>
            <a:stCxn id="137" idx="3"/>
            <a:endCxn id="123" idx="1"/>
          </p:cNvCxnSpPr>
          <p:nvPr/>
        </p:nvCxnSpPr>
        <p:spPr>
          <a:xfrm>
            <a:off x="5187925" y="5874525"/>
            <a:ext cx="1323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Shape 140"/>
          <p:cNvSpPr txBox="1"/>
          <p:nvPr/>
        </p:nvSpPr>
        <p:spPr>
          <a:xfrm>
            <a:off x="6697550" y="3710975"/>
            <a:ext cx="1889100" cy="96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Shape 141"/>
          <p:cNvCxnSpPr>
            <a:stCxn id="123" idx="0"/>
            <a:endCxn id="140" idx="2"/>
          </p:cNvCxnSpPr>
          <p:nvPr/>
        </p:nvCxnSpPr>
        <p:spPr>
          <a:xfrm flipH="1" rot="10800000">
            <a:off x="7638100" y="4672125"/>
            <a:ext cx="3900" cy="72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Shape 142"/>
          <p:cNvCxnSpPr>
            <a:stCxn id="123" idx="2"/>
          </p:cNvCxnSpPr>
          <p:nvPr/>
        </p:nvCxnSpPr>
        <p:spPr>
          <a:xfrm>
            <a:off x="7638100" y="6355125"/>
            <a:ext cx="0" cy="233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Shape 143"/>
          <p:cNvCxnSpPr/>
          <p:nvPr/>
        </p:nvCxnSpPr>
        <p:spPr>
          <a:xfrm rot="10800000">
            <a:off x="1294850" y="6588800"/>
            <a:ext cx="6357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Shape 144"/>
          <p:cNvCxnSpPr>
            <a:endCxn id="121" idx="2"/>
          </p:cNvCxnSpPr>
          <p:nvPr/>
        </p:nvCxnSpPr>
        <p:spPr>
          <a:xfrm rot="10800000">
            <a:off x="1293900" y="6355125"/>
            <a:ext cx="13500" cy="24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imen.png" id="145" name="Shape 1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113" y="5743825"/>
            <a:ext cx="1143563" cy="28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men1.png" id="146" name="Shape 1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33779" y="5729538"/>
            <a:ext cx="1994888" cy="2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921575" y="3961000"/>
            <a:ext cx="1640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Position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x, y, 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921575" y="4736550"/>
            <a:ext cx="1640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Velocity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x, y, 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775600" y="5512100"/>
            <a:ext cx="1640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Mass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de-DE">
                <a:solidFill>
                  <a:srgbClr val="000000"/>
                </a:solidFill>
              </a:rPr>
              <a:t>Structure of the Simulation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493875" y="1683250"/>
            <a:ext cx="11655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de-DE" sz="2400">
                <a:solidFill>
                  <a:srgbClr val="000000"/>
                </a:solidFill>
              </a:rPr>
              <a:t>Galaxy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Shape 156"/>
          <p:cNvCxnSpPr/>
          <p:nvPr/>
        </p:nvCxnSpPr>
        <p:spPr>
          <a:xfrm>
            <a:off x="2076625" y="2153550"/>
            <a:ext cx="0" cy="65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Shape 157"/>
          <p:cNvCxnSpPr/>
          <p:nvPr/>
        </p:nvCxnSpPr>
        <p:spPr>
          <a:xfrm>
            <a:off x="2089450" y="2794475"/>
            <a:ext cx="1064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Shape 158"/>
          <p:cNvCxnSpPr/>
          <p:nvPr/>
        </p:nvCxnSpPr>
        <p:spPr>
          <a:xfrm rot="10800000">
            <a:off x="1102450" y="2794475"/>
            <a:ext cx="987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Shape 159"/>
          <p:cNvCxnSpPr/>
          <p:nvPr/>
        </p:nvCxnSpPr>
        <p:spPr>
          <a:xfrm>
            <a:off x="1108838" y="2768825"/>
            <a:ext cx="0" cy="410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Shape 160"/>
          <p:cNvCxnSpPr/>
          <p:nvPr/>
        </p:nvCxnSpPr>
        <p:spPr>
          <a:xfrm>
            <a:off x="3153400" y="2794475"/>
            <a:ext cx="0" cy="358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Shape 161"/>
          <p:cNvSpPr txBox="1"/>
          <p:nvPr/>
        </p:nvSpPr>
        <p:spPr>
          <a:xfrm>
            <a:off x="288500" y="3255950"/>
            <a:ext cx="1640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Center of mass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2211250" y="3255950"/>
            <a:ext cx="1884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Orbiting particles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Shape 163"/>
          <p:cNvCxnSpPr>
            <a:stCxn id="161" idx="2"/>
          </p:cNvCxnSpPr>
          <p:nvPr/>
        </p:nvCxnSpPr>
        <p:spPr>
          <a:xfrm>
            <a:off x="1108850" y="3717350"/>
            <a:ext cx="0" cy="205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Shape 164"/>
          <p:cNvCxnSpPr/>
          <p:nvPr/>
        </p:nvCxnSpPr>
        <p:spPr>
          <a:xfrm>
            <a:off x="1128050" y="5742775"/>
            <a:ext cx="205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Shape 165"/>
          <p:cNvCxnSpPr/>
          <p:nvPr/>
        </p:nvCxnSpPr>
        <p:spPr>
          <a:xfrm>
            <a:off x="1128050" y="4948025"/>
            <a:ext cx="205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Shape 166"/>
          <p:cNvCxnSpPr/>
          <p:nvPr/>
        </p:nvCxnSpPr>
        <p:spPr>
          <a:xfrm>
            <a:off x="1128050" y="4191700"/>
            <a:ext cx="205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Shape 167"/>
          <p:cNvCxnSpPr/>
          <p:nvPr/>
        </p:nvCxnSpPr>
        <p:spPr>
          <a:xfrm>
            <a:off x="3154050" y="3717350"/>
            <a:ext cx="0" cy="123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Shape 168"/>
          <p:cNvCxnSpPr/>
          <p:nvPr/>
        </p:nvCxnSpPr>
        <p:spPr>
          <a:xfrm>
            <a:off x="3173250" y="4948025"/>
            <a:ext cx="205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Shape 169"/>
          <p:cNvCxnSpPr/>
          <p:nvPr/>
        </p:nvCxnSpPr>
        <p:spPr>
          <a:xfrm>
            <a:off x="3173250" y="4191700"/>
            <a:ext cx="205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Shape 170"/>
          <p:cNvSpPr txBox="1"/>
          <p:nvPr/>
        </p:nvSpPr>
        <p:spPr>
          <a:xfrm>
            <a:off x="3293625" y="3903350"/>
            <a:ext cx="987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Position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x, y, 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3293625" y="4717325"/>
            <a:ext cx="987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Velocity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alibri"/>
                <a:ea typeface="Calibri"/>
                <a:cs typeface="Calibri"/>
                <a:sym typeface="Calibri"/>
              </a:rPr>
              <a:t>x, y, 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Shape 172"/>
          <p:cNvCxnSpPr/>
          <p:nvPr/>
        </p:nvCxnSpPr>
        <p:spPr>
          <a:xfrm>
            <a:off x="3154050" y="4922375"/>
            <a:ext cx="0" cy="8202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Shape 173"/>
          <p:cNvCxnSpPr/>
          <p:nvPr/>
        </p:nvCxnSpPr>
        <p:spPr>
          <a:xfrm>
            <a:off x="3160525" y="5729950"/>
            <a:ext cx="217800" cy="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Shape 174"/>
          <p:cNvSpPr txBox="1"/>
          <p:nvPr/>
        </p:nvSpPr>
        <p:spPr>
          <a:xfrm>
            <a:off x="2864225" y="5473650"/>
            <a:ext cx="1640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Mass</a:t>
            </a: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xample_low_c.png" id="175" name="Shape 175"/>
          <p:cNvPicPr preferRelativeResize="0"/>
          <p:nvPr/>
        </p:nvPicPr>
        <p:blipFill rotWithShape="1">
          <a:blip r:embed="rId3">
            <a:alphaModFix/>
          </a:blip>
          <a:srcRect b="16295" l="15872" r="13739" t="13464"/>
          <a:stretch/>
        </p:blipFill>
        <p:spPr>
          <a:xfrm>
            <a:off x="4703675" y="2153550"/>
            <a:ext cx="4020751" cy="40122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256375" y="3435400"/>
            <a:ext cx="128100" cy="1269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2211250" y="3435400"/>
            <a:ext cx="128100" cy="1269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de-DE"/>
              <a:t>Structure of the Simulation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de-DE"/>
              <a:t>Update function</a:t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de-DE"/>
              <a:t>Analytical solution</a:t>
            </a:r>
            <a:endParaRPr/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de-DE"/>
              <a:t>Two bodies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de-DE"/>
              <a:t>Numerical solution</a:t>
            </a:r>
            <a:endParaRPr/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de-DE"/>
              <a:t>Any number of bodies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rce on a particle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250" y="4932050"/>
            <a:ext cx="6647501" cy="10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Structure of the Simulation</a:t>
            </a:r>
            <a:endParaRPr/>
          </a:p>
        </p:txBody>
      </p:sp>
      <p:pic>
        <p:nvPicPr>
          <p:cNvPr descr="Euler (1).pn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125" y="2856112"/>
            <a:ext cx="1638500" cy="270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uler (2).png"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163" y="3905825"/>
            <a:ext cx="2396665" cy="422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uler (3).png"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050" y="5107626"/>
            <a:ext cx="2457300" cy="35959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417650"/>
            <a:ext cx="3280800" cy="3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de-DE"/>
              <a:t>Euler Integration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de-DE" sz="2400"/>
              <a:t>Time update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3457175"/>
            <a:ext cx="34290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de-DE" sz="2400"/>
              <a:t>Velocity</a:t>
            </a:r>
            <a:r>
              <a:rPr lang="de-DE" sz="2400"/>
              <a:t> update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4565425"/>
            <a:ext cx="32766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de-DE" sz="2400"/>
              <a:t>Position</a:t>
            </a:r>
            <a:r>
              <a:rPr lang="de-DE" sz="2400"/>
              <a:t> update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648200" y="1476875"/>
            <a:ext cx="4038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de-DE"/>
              <a:t>Velocity Verlet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de-DE" sz="2400"/>
              <a:t>Half velocity update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648200" y="4600175"/>
            <a:ext cx="34290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de-DE" sz="2400"/>
              <a:t>Velocity update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648200" y="3519300"/>
            <a:ext cx="32766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de-DE" sz="2400"/>
              <a:t>Position update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Verlet2.png" id="199" name="Shape 1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7175" y="4047076"/>
            <a:ext cx="2690449" cy="460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let3.png" id="200" name="Shape 2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7175" y="5034970"/>
            <a:ext cx="3276600" cy="635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let1.png" id="201" name="Shape 2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17179" y="2833500"/>
            <a:ext cx="2690446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3072000" y="5867200"/>
            <a:ext cx="3000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123.png" id="203" name="Shape 20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33797" y="6002523"/>
            <a:ext cx="1602202" cy="2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