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67" r:id="rId5"/>
    <p:sldId id="441" r:id="rId6"/>
    <p:sldId id="442" r:id="rId7"/>
    <p:sldId id="443" r:id="rId8"/>
    <p:sldId id="44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GAS CAHUANA, ERNESTO LUIS" initials="VCEL" lastIdx="1" clrIdx="0">
    <p:extLst>
      <p:ext uri="{19B8F6BF-5375-455C-9EA6-DF929625EA0E}">
        <p15:presenceInfo xmlns:p15="http://schemas.microsoft.com/office/powerpoint/2012/main" userId="S::evargasc@fmi.com::fd75fa7c-1ba7-4e82-b976-74f4b90bf8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7B961"/>
    <a:srgbClr val="FFFE6E"/>
    <a:srgbClr val="8D6A4E"/>
    <a:srgbClr val="F7D8AD"/>
    <a:srgbClr val="BB5D00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D4653-3B99-424E-8662-7FBBB5DE2F6C}" v="47" dt="2021-06-08T15:32:0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0" autoAdjust="0"/>
    <p:restoredTop sz="84234" autoAdjust="0"/>
  </p:normalViewPr>
  <p:slideViewPr>
    <p:cSldViewPr snapToGrid="0" snapToObjects="1">
      <p:cViewPr varScale="1">
        <p:scale>
          <a:sx n="94" d="100"/>
          <a:sy n="94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ED030-48CC-D340-A246-BA954A3A0B49}" type="datetimeFigureOut">
              <a:rPr lang="en-US" smtClean="0"/>
              <a:t>08-Jun-21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80130-CE8D-E640-9639-E0473270C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80130-CE8D-E640-9639-E0473270C6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80130-CE8D-E640-9639-E0473270C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80130-CE8D-E640-9639-E0473270C6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hape&#10;&#10;Description automatically generated">
            <a:extLst>
              <a:ext uri="{FF2B5EF4-FFF2-40B4-BE49-F238E27FC236}">
                <a16:creationId xmlns:a16="http://schemas.microsoft.com/office/drawing/2014/main" id="{008B1C8F-43BC-4520-9C70-D22E194F5E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496" r="8991"/>
          <a:stretch/>
        </p:blipFill>
        <p:spPr>
          <a:xfrm>
            <a:off x="0" y="0"/>
            <a:ext cx="9144000" cy="6895562"/>
          </a:xfrm>
          <a:prstGeom prst="rect">
            <a:avLst/>
          </a:prstGeom>
          <a:solidFill>
            <a:srgbClr val="231F20"/>
          </a:solidFill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58A746A8-DEDC-4089-8187-C6B288BAA4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752" y="209629"/>
            <a:ext cx="3808107" cy="10383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8F60B9-6F2B-49F3-9452-346EFF28B52A}"/>
              </a:ext>
            </a:extLst>
          </p:cNvPr>
          <p:cNvSpPr/>
          <p:nvPr userDrawn="1"/>
        </p:nvSpPr>
        <p:spPr>
          <a:xfrm>
            <a:off x="0" y="5085226"/>
            <a:ext cx="9144000" cy="18050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48000">
                <a:schemeClr val="tx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9BA5DE-7E23-41D3-9205-D6C90A4211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943" y="5756337"/>
            <a:ext cx="841468" cy="587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F31D96-77C3-46A8-80F1-A7F68C034F4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049" y="5756339"/>
            <a:ext cx="564357" cy="567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54DF23-CAAE-4CEB-85C5-7660800DDBF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778600" y="5788794"/>
            <a:ext cx="1955179" cy="546653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4B3F1ABA-D649-4E2A-9DCD-4A6E9B60514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72" y="5689287"/>
            <a:ext cx="694534" cy="6606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4584D1-7C09-4EE9-9E2C-A43DB3CBE6DF}"/>
              </a:ext>
            </a:extLst>
          </p:cNvPr>
          <p:cNvSpPr txBox="1"/>
          <p:nvPr userDrawn="1"/>
        </p:nvSpPr>
        <p:spPr>
          <a:xfrm>
            <a:off x="3912243" y="6380138"/>
            <a:ext cx="174777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b="0" i="1" dirty="0">
                <a:solidFill>
                  <a:srgbClr val="BA6027"/>
                </a:solidFill>
              </a:rPr>
              <a:t>Sociedad Minera</a:t>
            </a:r>
            <a:br>
              <a:rPr lang="en-US" sz="1200" b="0" i="1" dirty="0">
                <a:solidFill>
                  <a:srgbClr val="BA6027"/>
                </a:solidFill>
              </a:rPr>
            </a:br>
            <a:r>
              <a:rPr lang="en-US" sz="1200" b="0" i="1" dirty="0">
                <a:solidFill>
                  <a:srgbClr val="BA6027"/>
                </a:solidFill>
              </a:rPr>
              <a:t> Cerro Verde S.A.A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47DC3E-FF87-4DAD-8A80-433A03F18A5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4" y="5463252"/>
            <a:ext cx="1537773" cy="8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14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AED5-D0AC-3344-987A-603D4A15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87427"/>
            <a:ext cx="2949178" cy="1069975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8A92A-1C51-754A-9124-328BEBE13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227552"/>
            <a:ext cx="4629150" cy="463349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A3914-9D10-824A-AD2A-AF963BD44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59478-15C3-E444-A018-B765F5B4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8B314-6980-2947-9725-D4A12569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C618A-E5BE-8D42-A9F4-DE0B05B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9C0-7537-C24C-BC67-8B5F238D9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0048B-215C-2742-B3BD-2C887A2E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solidFill>
                  <a:srgbClr val="BB5D00"/>
                </a:solidFill>
              </a:defRPr>
            </a:lvl2pPr>
            <a:lvl3pPr>
              <a:buClr>
                <a:srgbClr val="BB5D00"/>
              </a:buClr>
              <a:defRPr/>
            </a:lvl3pPr>
            <a:lvl4pPr>
              <a:buClr>
                <a:srgbClr val="BB5D00"/>
              </a:buClr>
              <a:defRPr/>
            </a:lvl4pPr>
            <a:lvl5pPr>
              <a:buClr>
                <a:srgbClr val="BB5D0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8579364-6BD7-7644-9376-446B2E1F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0952" y="6470653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A30232-2840-B24C-B3E1-12587170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171"/>
            <a:ext cx="5360670" cy="8546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9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B7B23-454D-C54F-9854-40DD592B9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1233577"/>
            <a:ext cx="1971675" cy="494338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C84E2-C22B-A246-916E-F1C6427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1233577"/>
            <a:ext cx="5800725" cy="4943386"/>
          </a:xfrm>
        </p:spPr>
        <p:txBody>
          <a:bodyPr vert="eaVert"/>
          <a:lstStyle>
            <a:lvl2pPr>
              <a:defRPr>
                <a:solidFill>
                  <a:schemeClr val="tx1"/>
                </a:solidFill>
              </a:defRPr>
            </a:lvl2pPr>
            <a:lvl3pPr>
              <a:buClr>
                <a:srgbClr val="BB5D00"/>
              </a:buClr>
              <a:defRPr/>
            </a:lvl3pPr>
            <a:lvl4pPr>
              <a:buClr>
                <a:srgbClr val="BB5D00"/>
              </a:buClr>
              <a:defRPr/>
            </a:lvl4pPr>
            <a:lvl5pPr>
              <a:buClr>
                <a:srgbClr val="BB5D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440E74-8FED-7A47-BB45-3782CE71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0952" y="6482401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4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C4B9-0F6B-844C-8F59-53CC4699C9E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97180" y="80171"/>
            <a:ext cx="5715000" cy="8546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E07E-13D1-0C49-8580-52ECC3B58A9A}"/>
              </a:ext>
            </a:extLst>
          </p:cNvPr>
          <p:cNvSpPr>
            <a:spLocks noGrp="1"/>
          </p:cNvSpPr>
          <p:nvPr userDrawn="1"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defRPr sz="3200"/>
            </a:lvl1pPr>
            <a:lvl2pPr marL="742950" indent="-400050">
              <a:spcBef>
                <a:spcPts val="1200"/>
              </a:spcBef>
              <a:defRPr sz="2800">
                <a:solidFill>
                  <a:schemeClr val="tx1"/>
                </a:solidFill>
              </a:defRPr>
            </a:lvl2pPr>
            <a:lvl3pPr marL="1028700" indent="-342900">
              <a:spcBef>
                <a:spcPts val="1200"/>
              </a:spcBef>
              <a:buClr>
                <a:srgbClr val="BB5D00"/>
              </a:buClr>
              <a:defRPr sz="2000"/>
            </a:lvl3pPr>
            <a:lvl4pPr marL="1314450" indent="-285750">
              <a:spcBef>
                <a:spcPts val="1200"/>
              </a:spcBef>
              <a:buClr>
                <a:srgbClr val="BB5D00"/>
              </a:buClr>
              <a:defRPr sz="1800"/>
            </a:lvl4pPr>
            <a:lvl5pPr>
              <a:buClr>
                <a:srgbClr val="BB5D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8378-8E25-4046-9F01-0519761AC6A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20952" y="6470653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11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 bullet-embed font to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C4B9-0F6B-844C-8F59-53CC4699C9E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97180" y="80171"/>
            <a:ext cx="5715000" cy="8546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E8378-8E25-4046-9F01-0519761AC6A0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720952" y="6470653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AE68D91C-2585-40F2-9B7B-021BBD05646F}"/>
              </a:ext>
            </a:extLst>
          </p:cNvPr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628652" y="1563626"/>
            <a:ext cx="7886699" cy="424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BA6027"/>
              </a:buClr>
              <a:buFontTx/>
              <a:buBlip>
                <a:blip r:embed="rId2"/>
              </a:buBlip>
              <a:defRPr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8975" indent="-349250" defTabSz="858838">
              <a:buClr>
                <a:srgbClr val="BA6027"/>
              </a:buCl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BA6027"/>
              </a:buCl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BA6027"/>
              </a:buClr>
              <a:defRPr/>
            </a:lvl4pPr>
            <a:lvl5pPr>
              <a:buClr>
                <a:srgbClr val="00BBB3"/>
              </a:buClr>
              <a:defRPr/>
            </a:lvl5pPr>
          </a:lstStyle>
          <a:p>
            <a:pPr lvl="0"/>
            <a:r>
              <a:rPr lang="en-US" dirty="0"/>
              <a:t>Edit Master text styles Arial font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2527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93247E77-AD6D-4144-8CAB-AEC15B334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496" r="8991"/>
          <a:stretch/>
        </p:blipFill>
        <p:spPr>
          <a:xfrm>
            <a:off x="0" y="0"/>
            <a:ext cx="9144000" cy="6895562"/>
          </a:xfrm>
          <a:prstGeom prst="rect">
            <a:avLst/>
          </a:prstGeom>
          <a:solidFill>
            <a:srgbClr val="231F20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0824726-C4CB-3549-99D6-139FB07F56FD}"/>
              </a:ext>
            </a:extLst>
          </p:cNvPr>
          <p:cNvSpPr/>
          <p:nvPr userDrawn="1"/>
        </p:nvSpPr>
        <p:spPr>
          <a:xfrm>
            <a:off x="0" y="5108973"/>
            <a:ext cx="9144000" cy="18050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5000"/>
                </a:schemeClr>
              </a:gs>
              <a:gs pos="48000">
                <a:schemeClr val="tx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E39F6-1CEF-4EF7-8180-C6A92AD191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6704" y="5869448"/>
            <a:ext cx="1955179" cy="54665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8A93516-0CE7-454D-84EB-66D7250343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752" y="209629"/>
            <a:ext cx="3808107" cy="10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2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FB02538-897C-0C46-9207-02B5C17C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800" y="6481447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645150-C6CF-D148-A362-C67822A9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80171"/>
            <a:ext cx="5669280" cy="8546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89376E-74F5-48D2-B5ED-43DA809F450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4320" y="1645031"/>
            <a:ext cx="4274818" cy="435133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/>
            </a:lvl1pPr>
            <a:lvl2pPr marL="742950" indent="-400050">
              <a:spcBef>
                <a:spcPts val="1200"/>
              </a:spcBef>
              <a:defRPr sz="2000">
                <a:solidFill>
                  <a:schemeClr val="tx1"/>
                </a:solidFill>
              </a:defRPr>
            </a:lvl2pPr>
            <a:lvl3pPr marL="1028700" indent="-342900">
              <a:spcBef>
                <a:spcPts val="1200"/>
              </a:spcBef>
              <a:buClr>
                <a:srgbClr val="BB5D00"/>
              </a:buClr>
              <a:defRPr sz="1600"/>
            </a:lvl3pPr>
            <a:lvl4pPr marL="1314450" indent="-285750">
              <a:spcBef>
                <a:spcPts val="1200"/>
              </a:spcBef>
              <a:buClr>
                <a:srgbClr val="BB5D00"/>
              </a:buClr>
              <a:defRPr sz="1400"/>
            </a:lvl4pPr>
            <a:lvl5pPr>
              <a:buClr>
                <a:srgbClr val="BB5D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5F4BD2-0EBE-4CC9-983B-EC08798ED7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17720" y="1645031"/>
            <a:ext cx="4274818" cy="435133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/>
            </a:lvl1pPr>
            <a:lvl2pPr marL="742950" indent="-400050">
              <a:spcBef>
                <a:spcPts val="1200"/>
              </a:spcBef>
              <a:defRPr sz="2000">
                <a:solidFill>
                  <a:schemeClr val="tx1"/>
                </a:solidFill>
              </a:defRPr>
            </a:lvl2pPr>
            <a:lvl3pPr marL="1028700" indent="-342900">
              <a:spcBef>
                <a:spcPts val="1200"/>
              </a:spcBef>
              <a:buClr>
                <a:srgbClr val="BB5D00"/>
              </a:buClr>
              <a:defRPr sz="1600"/>
            </a:lvl3pPr>
            <a:lvl4pPr marL="1314450" indent="-285750">
              <a:spcBef>
                <a:spcPts val="1200"/>
              </a:spcBef>
              <a:buClr>
                <a:srgbClr val="BB5D00"/>
              </a:buClr>
              <a:defRPr sz="1400"/>
            </a:lvl4pPr>
            <a:lvl5pPr>
              <a:buClr>
                <a:srgbClr val="BB5D00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280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EB5DE-1B46-A043-B204-C82404B5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BB5D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9AD69-97F6-CB49-B176-B2742852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650"/>
            </a:lvl1pPr>
            <a:lvl2pPr>
              <a:buClr>
                <a:srgbClr val="BB5D00"/>
              </a:buClr>
              <a:defRPr sz="1350"/>
            </a:lvl2pPr>
            <a:lvl3pPr>
              <a:buClr>
                <a:srgbClr val="BB5D00"/>
              </a:buClr>
              <a:defRPr sz="1350"/>
            </a:lvl3pPr>
            <a:lvl4pPr>
              <a:buClr>
                <a:srgbClr val="BB5D00"/>
              </a:buClr>
              <a:defRPr sz="1350"/>
            </a:lvl4pPr>
            <a:lvl5pPr>
              <a:buClr>
                <a:srgbClr val="BB5D00"/>
              </a:buCl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91C27-2F53-EE42-B78B-37814FC58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BB5D00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34AEA-C535-3C48-B0FB-9E5740413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650"/>
            </a:lvl1pPr>
            <a:lvl2pPr>
              <a:buClr>
                <a:srgbClr val="BB5D00"/>
              </a:buClr>
              <a:defRPr sz="1350"/>
            </a:lvl2pPr>
            <a:lvl3pPr>
              <a:buClr>
                <a:srgbClr val="BB5D00"/>
              </a:buClr>
              <a:defRPr sz="1350"/>
            </a:lvl3pPr>
            <a:lvl4pPr>
              <a:buClr>
                <a:srgbClr val="BB5D00"/>
              </a:buClr>
              <a:defRPr sz="1350"/>
            </a:lvl4pPr>
            <a:lvl5pPr>
              <a:buClr>
                <a:srgbClr val="BB5D00"/>
              </a:buCl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9DC64B-E5D0-C745-9FFC-69B44C92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800" y="6470653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E5C834B-CDF1-614E-A1D4-3FD79A2E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80171"/>
            <a:ext cx="5589270" cy="8546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273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44AC499-76E7-9747-AFC7-89CBC1D5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800" y="6470653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F42558-24DC-8848-AE70-1DDFA680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80171"/>
            <a:ext cx="5612130" cy="854647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1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F25689-DD01-DC4F-B17E-3768FBE4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0952" y="6470653"/>
            <a:ext cx="411200" cy="365125"/>
          </a:xfrm>
        </p:spPr>
        <p:txBody>
          <a:bodyPr/>
          <a:lstStyle>
            <a:lvl1pPr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4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DFAC-AF0C-954E-B084-FD12334D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069677"/>
            <a:ext cx="2949178" cy="1030855"/>
          </a:xfrm>
          <a:prstGeom prst="rect">
            <a:avLst/>
          </a:prstGeo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A69D-9160-5E4B-A5D8-01020EE0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439" y="113407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78420-F087-474C-9203-5D73EC4C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10053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B0335-55AA-A44C-9C89-813457DB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29D9C-64D8-3841-9C54-079F29D4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B9583-D75D-384C-83CA-258F75C2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9C0-7537-C24C-BC67-8B5F238D9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0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B4C18-1A83-B84E-BCF9-870AAA79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2052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2C2B-A5A0-C04D-9DA5-74DC61FF2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D-DIN" panose="020B0504030202030204" pitchFamily="34" charset="77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3D4F-DAE9-EC46-99AC-2115C96A9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D-DIN" panose="020B0504030202030204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BE4B-10DF-BC46-BD3F-49684F5E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820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EB69C0-7537-C24C-BC67-8B5F238D94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09544-ED2F-4465-B419-C7B8F3567D47}"/>
              </a:ext>
            </a:extLst>
          </p:cNvPr>
          <p:cNvGrpSpPr/>
          <p:nvPr userDrawn="1"/>
        </p:nvGrpSpPr>
        <p:grpSpPr>
          <a:xfrm>
            <a:off x="0" y="2"/>
            <a:ext cx="9144000" cy="1015231"/>
            <a:chOff x="0" y="0"/>
            <a:chExt cx="9144000" cy="10152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74E0E52-8955-42DF-9B6B-65B1B84B19AD}"/>
                </a:ext>
              </a:extLst>
            </p:cNvPr>
            <p:cNvSpPr/>
            <p:nvPr userDrawn="1"/>
          </p:nvSpPr>
          <p:spPr>
            <a:xfrm>
              <a:off x="0" y="0"/>
              <a:ext cx="4458309" cy="1014984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4" name="Picture 13" descr="Shape&#10;&#10;Description automatically generated">
              <a:extLst>
                <a:ext uri="{FF2B5EF4-FFF2-40B4-BE49-F238E27FC236}">
                  <a16:creationId xmlns:a16="http://schemas.microsoft.com/office/drawing/2014/main" id="{A09F0F3C-0A4C-4A94-9057-78E2A63306C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/>
            <a:srcRect l="1330" t="29660" r="4582" b="28808"/>
            <a:stretch/>
          </p:blipFill>
          <p:spPr>
            <a:xfrm>
              <a:off x="4185921" y="0"/>
              <a:ext cx="4958079" cy="1015231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241C7A3-37A1-4BAB-B4D4-5D3591102B6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127956" y="308722"/>
            <a:ext cx="1371600" cy="3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9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0" r:id="rId2"/>
    <p:sldLayoutId id="2147483663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0075" indent="-257175" algn="l" defTabSz="685800" rtl="0" eaLnBrk="1" latinLnBrk="0" hangingPunct="1">
        <a:lnSpc>
          <a:spcPct val="90000"/>
        </a:lnSpc>
        <a:spcBef>
          <a:spcPts val="375"/>
        </a:spcBef>
        <a:buClr>
          <a:srgbClr val="BB5D00"/>
        </a:buClr>
        <a:buFont typeface="Wingdings 3" panose="05040102010807070707" pitchFamily="18" charset="2"/>
        <a:buChar char="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922" indent="-213122" algn="l" defTabSz="685800" rtl="0" eaLnBrk="1" latinLnBrk="0" hangingPunct="1">
        <a:lnSpc>
          <a:spcPct val="90000"/>
        </a:lnSpc>
        <a:spcBef>
          <a:spcPts val="375"/>
        </a:spcBef>
        <a:buClr>
          <a:srgbClr val="BB5D00"/>
        </a:buClr>
        <a:buFont typeface="Wingdings" panose="05000000000000000000" pitchFamily="2" charset="2"/>
        <a:buChar char="Ø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BB5D00"/>
        </a:buClr>
        <a:buFont typeface="Wingdings 3" panose="05040102010807070707" pitchFamily="18" charset="2"/>
        <a:buChar char="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D07F-75B2-4B8B-9D1D-FE2EFF80E7A5}"/>
              </a:ext>
            </a:extLst>
          </p:cNvPr>
          <p:cNvSpPr txBox="1">
            <a:spLocks/>
          </p:cNvSpPr>
          <p:nvPr/>
        </p:nvSpPr>
        <p:spPr>
          <a:xfrm>
            <a:off x="190221" y="1512829"/>
            <a:ext cx="5766402" cy="227685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PE" dirty="0"/>
              <a:t>Diagrama</a:t>
            </a:r>
            <a:r>
              <a:rPr lang="en-US" dirty="0"/>
              <a:t> Jack Knife</a:t>
            </a:r>
          </a:p>
          <a:p>
            <a:r>
              <a:rPr lang="es-PE" dirty="0"/>
              <a:t>Procesos</a:t>
            </a:r>
            <a:r>
              <a:rPr lang="en-US" dirty="0"/>
              <a:t> C1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8BC54B-529F-4C00-B168-90C5E9EA79F3}"/>
              </a:ext>
            </a:extLst>
          </p:cNvPr>
          <p:cNvSpPr txBox="1">
            <a:spLocks/>
          </p:cNvSpPr>
          <p:nvPr/>
        </p:nvSpPr>
        <p:spPr>
          <a:xfrm>
            <a:off x="299742" y="4108825"/>
            <a:ext cx="5547360" cy="8037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BB5D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BB5D00"/>
              </a:buClr>
              <a:buFont typeface="Wingdings 3" panose="05040102010807070707" pitchFamily="18" charset="2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BB5D00"/>
              </a:buClr>
              <a:buFont typeface="Wingdings" panose="05000000000000000000" pitchFamily="2" charset="2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BB5D00"/>
              </a:buClr>
              <a:buFont typeface="Wingdings 3" panose="05040102010807070707" pitchFamily="18" charset="2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dirty="0"/>
              <a:t>EVC</a:t>
            </a:r>
            <a:endParaRPr lang="en-US" dirty="0"/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3588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72BF-85C3-4C7D-880F-4301CA48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Jack </a:t>
            </a:r>
            <a:r>
              <a:rPr lang="es-PE" dirty="0" err="1"/>
              <a:t>Knife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C1 </a:t>
            </a:r>
            <a:r>
              <a:rPr lang="es-PE" dirty="0" err="1"/>
              <a:t>Processes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EA67-A3B5-410C-A8D2-C71EF9C3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9C0-7537-C24C-BC67-8B5F238D94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80CD0-A7D4-46A1-AFB4-B1E5767CEC07}"/>
              </a:ext>
            </a:extLst>
          </p:cNvPr>
          <p:cNvSpPr/>
          <p:nvPr/>
        </p:nvSpPr>
        <p:spPr>
          <a:xfrm>
            <a:off x="131347" y="1006484"/>
            <a:ext cx="889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Overview. Each quadrant shows which processes have acute events, chronic events and acute &amp; chronic events. </a:t>
            </a:r>
            <a:r>
              <a:rPr lang="en-US" b="1" dirty="0"/>
              <a:t>“Conveyors” </a:t>
            </a:r>
            <a:r>
              <a:rPr lang="en-US" dirty="0"/>
              <a:t>fleet have acute &amp; chronic events.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ABC191-77B9-4BD7-9BFA-AF1B9712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7" y="1735900"/>
            <a:ext cx="7069591" cy="51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0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00E1-95F9-4A35-B1AB-0B0DCC5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Jack </a:t>
            </a:r>
            <a:r>
              <a:rPr lang="es-PE" dirty="0" err="1"/>
              <a:t>Knife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C1 Fleet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C83E7-867F-417E-BDF2-8AFC69A0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9C0-7537-C24C-BC67-8B5F238D947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76C0C5-4E56-4335-AA64-5635ED36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4694"/>
            <a:ext cx="8952089" cy="5548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51">
            <a:extLst>
              <a:ext uri="{FF2B5EF4-FFF2-40B4-BE49-F238E27FC236}">
                <a16:creationId xmlns:a16="http://schemas.microsoft.com/office/drawing/2014/main" id="{9992371F-BAC8-495E-80EE-49AC5B1B1DCB}"/>
              </a:ext>
            </a:extLst>
          </p:cNvPr>
          <p:cNvSpPr txBox="1"/>
          <p:nvPr/>
        </p:nvSpPr>
        <p:spPr>
          <a:xfrm>
            <a:off x="7343528" y="2004285"/>
            <a:ext cx="1132395" cy="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600" b="1" dirty="0"/>
              <a:t>Agudos y </a:t>
            </a:r>
          </a:p>
          <a:p>
            <a:pPr algn="ctr"/>
            <a:r>
              <a:rPr lang="es-PE" sz="1600" b="1" dirty="0"/>
              <a:t>crónicos </a:t>
            </a:r>
          </a:p>
        </p:txBody>
      </p:sp>
      <p:sp>
        <p:nvSpPr>
          <p:cNvPr id="11" name="TextBox 51">
            <a:extLst>
              <a:ext uri="{FF2B5EF4-FFF2-40B4-BE49-F238E27FC236}">
                <a16:creationId xmlns:a16="http://schemas.microsoft.com/office/drawing/2014/main" id="{3BB0FA03-6907-4003-8DBD-65C499A0B70D}"/>
              </a:ext>
            </a:extLst>
          </p:cNvPr>
          <p:cNvSpPr txBox="1"/>
          <p:nvPr/>
        </p:nvSpPr>
        <p:spPr>
          <a:xfrm>
            <a:off x="4470258" y="5018607"/>
            <a:ext cx="1132395" cy="34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600" b="1" dirty="0"/>
              <a:t>Crónicos </a:t>
            </a:r>
          </a:p>
        </p:txBody>
      </p:sp>
    </p:spTree>
    <p:extLst>
      <p:ext uri="{BB962C8B-B14F-4D97-AF65-F5344CB8AC3E}">
        <p14:creationId xmlns:p14="http://schemas.microsoft.com/office/powerpoint/2010/main" val="15746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00E1-95F9-4A35-B1AB-0B0DCC5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Jack </a:t>
            </a:r>
            <a:r>
              <a:rPr lang="es-PE" dirty="0" err="1"/>
              <a:t>Knife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C1 </a:t>
            </a:r>
            <a:r>
              <a:rPr lang="es-PE" dirty="0" err="1"/>
              <a:t>Equip</a:t>
            </a:r>
            <a:r>
              <a:rPr lang="es-PE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C83E7-867F-417E-BDF2-8AFC69A0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9C0-7537-C24C-BC67-8B5F238D947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F4B3F-1D58-4588-8B6C-61EB3744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486" y="1412240"/>
            <a:ext cx="9120406" cy="544576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A7CAA1F-4715-4C64-9414-FEAC7E5A4D9C}"/>
              </a:ext>
            </a:extLst>
          </p:cNvPr>
          <p:cNvSpPr/>
          <p:nvPr/>
        </p:nvSpPr>
        <p:spPr>
          <a:xfrm rot="10800000">
            <a:off x="7045854" y="3864186"/>
            <a:ext cx="851464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1">
            <a:extLst>
              <a:ext uri="{FF2B5EF4-FFF2-40B4-BE49-F238E27FC236}">
                <a16:creationId xmlns:a16="http://schemas.microsoft.com/office/drawing/2014/main" id="{710C230E-7E65-4784-ACED-8CA04A35E4B7}"/>
              </a:ext>
            </a:extLst>
          </p:cNvPr>
          <p:cNvSpPr txBox="1"/>
          <p:nvPr/>
        </p:nvSpPr>
        <p:spPr>
          <a:xfrm>
            <a:off x="6437914" y="2624044"/>
            <a:ext cx="1132395" cy="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600" b="1" dirty="0"/>
              <a:t>Agudos y </a:t>
            </a:r>
          </a:p>
          <a:p>
            <a:pPr algn="ctr"/>
            <a:r>
              <a:rPr lang="es-PE" sz="1600" b="1" dirty="0"/>
              <a:t>crónicos </a:t>
            </a:r>
          </a:p>
        </p:txBody>
      </p:sp>
      <p:sp>
        <p:nvSpPr>
          <p:cNvPr id="9" name="TextBox 51">
            <a:extLst>
              <a:ext uri="{FF2B5EF4-FFF2-40B4-BE49-F238E27FC236}">
                <a16:creationId xmlns:a16="http://schemas.microsoft.com/office/drawing/2014/main" id="{3BB0FA03-6907-4003-8DBD-65C499A0B70D}"/>
              </a:ext>
            </a:extLst>
          </p:cNvPr>
          <p:cNvSpPr txBox="1"/>
          <p:nvPr/>
        </p:nvSpPr>
        <p:spPr>
          <a:xfrm>
            <a:off x="6437913" y="5960186"/>
            <a:ext cx="1132395" cy="34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600" b="1"/>
              <a:t>Crónicos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ED449B-2BF8-4049-9C13-AB9DE35E9812}"/>
              </a:ext>
            </a:extLst>
          </p:cNvPr>
          <p:cNvSpPr/>
          <p:nvPr/>
        </p:nvSpPr>
        <p:spPr>
          <a:xfrm>
            <a:off x="0" y="988818"/>
            <a:ext cx="9011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Review the “Faja” fleet with acute &amp; chronic events, CV002, CV008, CV009 y CV010 show Acute and chronic events.</a:t>
            </a:r>
          </a:p>
        </p:txBody>
      </p:sp>
    </p:spTree>
    <p:extLst>
      <p:ext uri="{BB962C8B-B14F-4D97-AF65-F5344CB8AC3E}">
        <p14:creationId xmlns:p14="http://schemas.microsoft.com/office/powerpoint/2010/main" val="13711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5CEB-C21C-4AFC-8C7D-AD184136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Jack </a:t>
            </a:r>
            <a:r>
              <a:rPr lang="es-PE" dirty="0" err="1"/>
              <a:t>Knife</a:t>
            </a:r>
            <a:r>
              <a:rPr lang="es-PE" dirty="0"/>
              <a:t> </a:t>
            </a:r>
            <a:r>
              <a:rPr lang="es-PE" dirty="0" err="1"/>
              <a:t>by</a:t>
            </a:r>
            <a:r>
              <a:rPr lang="es-PE" dirty="0"/>
              <a:t> </a:t>
            </a:r>
            <a:r>
              <a:rPr lang="es-PE" dirty="0" err="1"/>
              <a:t>piece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Equipment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CC708-D19B-4BB0-AB7B-DFDFE128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B69C0-7537-C24C-BC67-8B5F238D947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A0D50-D6A0-4E8B-94D2-11141BDE5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9" y="1422061"/>
            <a:ext cx="9132600" cy="5413717"/>
          </a:xfrm>
          <a:prstGeom prst="rect">
            <a:avLst/>
          </a:prstGeom>
        </p:spPr>
      </p:pic>
      <p:sp>
        <p:nvSpPr>
          <p:cNvPr id="9" name="TextBox 51">
            <a:extLst>
              <a:ext uri="{FF2B5EF4-FFF2-40B4-BE49-F238E27FC236}">
                <a16:creationId xmlns:a16="http://schemas.microsoft.com/office/drawing/2014/main" id="{D3C0F652-E224-4241-B716-473F829D8E8A}"/>
              </a:ext>
            </a:extLst>
          </p:cNvPr>
          <p:cNvSpPr txBox="1"/>
          <p:nvPr/>
        </p:nvSpPr>
        <p:spPr>
          <a:xfrm>
            <a:off x="6437914" y="2624044"/>
            <a:ext cx="1132395" cy="59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600" b="1" dirty="0"/>
              <a:t>Agudos y </a:t>
            </a:r>
          </a:p>
          <a:p>
            <a:pPr algn="ctr"/>
            <a:r>
              <a:rPr lang="es-PE" sz="1600" b="1" dirty="0"/>
              <a:t>crónicos </a:t>
            </a:r>
          </a:p>
        </p:txBody>
      </p:sp>
      <p:sp>
        <p:nvSpPr>
          <p:cNvPr id="10" name="TextBox 51">
            <a:extLst>
              <a:ext uri="{FF2B5EF4-FFF2-40B4-BE49-F238E27FC236}">
                <a16:creationId xmlns:a16="http://schemas.microsoft.com/office/drawing/2014/main" id="{3BB0FA03-6907-4003-8DBD-65C499A0B70D}"/>
              </a:ext>
            </a:extLst>
          </p:cNvPr>
          <p:cNvSpPr txBox="1"/>
          <p:nvPr/>
        </p:nvSpPr>
        <p:spPr>
          <a:xfrm>
            <a:off x="6437914" y="5695732"/>
            <a:ext cx="1132395" cy="34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1600" b="1"/>
              <a:t>Crónicos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9958B-8E0C-42A4-89A9-694F25CFB406}"/>
              </a:ext>
            </a:extLst>
          </p:cNvPr>
          <p:cNvSpPr/>
          <p:nvPr/>
        </p:nvSpPr>
        <p:spPr>
          <a:xfrm>
            <a:off x="56019" y="960396"/>
            <a:ext cx="9076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Inside CV010 review which components are more critical according its location in the quadrants.</a:t>
            </a:r>
          </a:p>
        </p:txBody>
      </p:sp>
    </p:spTree>
    <p:extLst>
      <p:ext uri="{BB962C8B-B14F-4D97-AF65-F5344CB8AC3E}">
        <p14:creationId xmlns:p14="http://schemas.microsoft.com/office/powerpoint/2010/main" val="9779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CX_template_2021" id="{6ED2E54B-B691-48B7-B8FB-A0E64602E86B}" vid="{C9E0AA22-2E64-4842-B812-01D7399B45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8BD94DFF9C24499FD24B721454BE3" ma:contentTypeVersion="2" ma:contentTypeDescription="Create a new document." ma:contentTypeScope="" ma:versionID="ce9da018e87b0bd64e52bba30faa49ea">
  <xsd:schema xmlns:xsd="http://www.w3.org/2001/XMLSchema" xmlns:xs="http://www.w3.org/2001/XMLSchema" xmlns:p="http://schemas.microsoft.com/office/2006/metadata/properties" xmlns:ns2="484b0231-ba5a-4497-9253-452df02a2ffa" targetNamespace="http://schemas.microsoft.com/office/2006/metadata/properties" ma:root="true" ma:fieldsID="8d0d463b93d33d1c706e76d6b01564be" ns2:_="">
    <xsd:import namespace="484b0231-ba5a-4497-9253-452df02a2f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b0231-ba5a-4497-9253-452df02a2f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284204-7B75-4D45-A414-F5F745418A45}"/>
</file>

<file path=customXml/itemProps2.xml><?xml version="1.0" encoding="utf-8"?>
<ds:datastoreItem xmlns:ds="http://schemas.openxmlformats.org/officeDocument/2006/customXml" ds:itemID="{06FEC8BA-191A-4D91-B05B-762E5BF2C6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1B3A35-291D-477B-9FB1-89832DF3D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FCX_template_2021</Template>
  <TotalTime>884</TotalTime>
  <Words>116</Words>
  <Application>Microsoft Office PowerPoint</Application>
  <PresentationFormat>On-screen Show (4:3)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D-DIN</vt:lpstr>
      <vt:lpstr>Wingdings</vt:lpstr>
      <vt:lpstr>Wingdings 3</vt:lpstr>
      <vt:lpstr>Office Theme</vt:lpstr>
      <vt:lpstr>PowerPoint Presentation</vt:lpstr>
      <vt:lpstr>Jack Knife by C1 Processes</vt:lpstr>
      <vt:lpstr>Jack Knife by C1 Fleet </vt:lpstr>
      <vt:lpstr>Jack Knife by C1 Equip </vt:lpstr>
      <vt:lpstr>Jack Knife by piece of Equipment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Text Line 1 Headline Text Line 2</dc:title>
  <dc:creator>Kelley, Kathy</dc:creator>
  <cp:lastModifiedBy>VARGAS CAHUANA, ERNESTO LUIS</cp:lastModifiedBy>
  <cp:revision>17</cp:revision>
  <dcterms:created xsi:type="dcterms:W3CDTF">2021-01-27T16:56:39Z</dcterms:created>
  <dcterms:modified xsi:type="dcterms:W3CDTF">2021-06-08T15:36:17Z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0x0101004238BD94DFF9C24499FD24B721454BE3</vt:lpwstr>
  </property>
</Properties>
</file>