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4"/>
  </p:sldMasterIdLst>
  <p:notesMasterIdLst>
    <p:notesMasterId r:id="rId9"/>
  </p:notesMasterIdLst>
  <p:handoutMasterIdLst>
    <p:handoutMasterId r:id="rId10"/>
  </p:handoutMasterIdLst>
  <p:sldIdLst>
    <p:sldId id="2146846724" r:id="rId5"/>
    <p:sldId id="838841306" r:id="rId6"/>
    <p:sldId id="2146846723" r:id="rId7"/>
    <p:sldId id="21468467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orient="horz" pos="595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pos="3840">
          <p15:clr>
            <a:srgbClr val="A4A3A4"/>
          </p15:clr>
        </p15:guide>
        <p15:guide id="5" orient="horz" pos="40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celli, Sofia" initials="CS" lastIdx="1" clrIdx="0">
    <p:extLst>
      <p:ext uri="{19B8F6BF-5375-455C-9EA6-DF929625EA0E}">
        <p15:presenceInfo xmlns:p15="http://schemas.microsoft.com/office/powerpoint/2012/main" userId="S::sofia.cricelli@accenture.com::6c96e349-42d2-4719-9802-87daac2a24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BF2"/>
    <a:srgbClr val="014A58"/>
    <a:srgbClr val="CD80FF"/>
    <a:srgbClr val="B440FF"/>
    <a:srgbClr val="A000FF"/>
    <a:srgbClr val="7400C0"/>
    <a:srgbClr val="1E038F"/>
    <a:srgbClr val="004CFF"/>
    <a:srgbClr val="7500C0"/>
    <a:srgbClr val="6314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>
        <p:guide orient="horz" pos="414"/>
        <p:guide orient="horz" pos="595"/>
        <p:guide orient="horz" pos="799"/>
        <p:guide pos="3840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50-4BA5-8F93-E401CF08A672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50-4BA5-8F93-E401CF08A672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50-4BA5-8F93-E401CF08A672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C50-4BA5-8F93-E401CF08A67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C50-4BA5-8F93-E401CF08A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7B-4EB7-838E-18514F543E52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7B-4EB7-838E-18514F543E52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7B-4EB7-838E-18514F543E52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7B-4EB7-838E-18514F543E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7B-4EB7-838E-18514F543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A3-485D-BFF4-8D8938EEC5D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A3-485D-BFF4-8D8938EEC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A3-485D-BFF4-8D8938EEC5D6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A3-485D-BFF4-8D8938EEC5D6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7A3-485D-BFF4-8D8938EEC5D6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A3-485D-BFF4-8D8938EEC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Cover Image 3"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C582271-1CDC-49BF-8F0D-49001DC528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29336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0C582271-1CDC-49BF-8F0D-49001DC52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821B8078-F93A-4FE0-9B99-71085927026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6000" b="0" i="0" baseline="0">
              <a:latin typeface="Graphik Black" panose="020B0A03030202060203" pitchFamily="34" charset="0"/>
              <a:sym typeface="Graphik Black" panose="020B0A03030202060203" pitchFamily="34" charset="0"/>
            </a:endParaRPr>
          </a:p>
        </p:txBody>
      </p:sp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D19BB4D8-127A-437F-BE1A-67BAEA26F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3722" y="1462236"/>
            <a:ext cx="8524557" cy="3948750"/>
          </a:xfrm>
          <a:prstGeom prst="rect">
            <a:avLst/>
          </a:prstGeom>
        </p:spPr>
        <p:txBody>
          <a:bodyPr tIns="252000" anchor="ctr"/>
          <a:lstStyle>
            <a:lvl1pPr>
              <a:lnSpc>
                <a:spcPct val="70000"/>
              </a:lnSpc>
              <a:spcBef>
                <a:spcPts val="0"/>
              </a:spcBef>
              <a:defRPr sz="6000" spc="-150" baseline="0">
                <a:solidFill>
                  <a:srgbClr val="014A58"/>
                </a:solidFill>
              </a:defRPr>
            </a:lvl1pPr>
          </a:lstStyle>
          <a:p>
            <a:r>
              <a:rPr lang="en-US" dirty="0"/>
              <a:t>Title Goes Here</a:t>
            </a:r>
            <a:endParaRPr lang="en-AU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DF2D77D-B968-4718-8AF4-388471C17B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3722" y="5627014"/>
            <a:ext cx="8524557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0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</a:p>
          <a:p>
            <a:pPr lvl="0"/>
            <a:r>
              <a:rPr lang="en-US" dirty="0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38165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D7D6-1323-483E-843A-FEC4DFE7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8639"/>
            <a:ext cx="10515600" cy="629097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 lang="it-IT" dirty="0">
                <a:solidFill>
                  <a:srgbClr val="014A58"/>
                </a:solidFill>
                <a:latin typeface="Graphik Black" panose="020B0A03030202060203" pitchFamily="34" charset="0"/>
                <a:ea typeface="+mn-ea"/>
                <a:cs typeface="+mn-cs"/>
              </a:defRPr>
            </a:lvl1pPr>
          </a:lstStyle>
          <a:p>
            <a:pPr lvl="0" defTabSz="914400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31F06-A3AE-4058-8AE0-BA5A8C82BF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2C9EEF-EBE3-420E-B06A-B2A97B9AA0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20324"/>
            <a:ext cx="10515600" cy="2587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kumimoji="0" lang="en-US" sz="2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/>
              <a:t>CLICK TO EDIT MASTER TEXT STYLES</a:t>
            </a:r>
          </a:p>
        </p:txBody>
      </p:sp>
      <p:pic>
        <p:nvPicPr>
          <p:cNvPr id="7" name="Picture 8" descr="Logo di Ammagamma">
            <a:extLst>
              <a:ext uri="{FF2B5EF4-FFF2-40B4-BE49-F238E27FC236}">
                <a16:creationId xmlns:a16="http://schemas.microsoft.com/office/drawing/2014/main" id="{DA6A0E96-D491-4A10-9845-9797C239DC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32791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9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slide"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FB9D5EB-E6C6-1A4D-912A-9099E98AA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800" b="0" i="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AD273DA-5AB1-F84F-8A9F-1D3CD194D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171" y="296863"/>
            <a:ext cx="5162831" cy="1501938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b="0" i="0">
                <a:ea typeface="Roboto" panose="02000000000000000000" pitchFamily="2" charset="0"/>
              </a:defRPr>
            </a:lvl1pPr>
          </a:lstStyle>
          <a:p>
            <a:pPr marL="0" lvl="0" indent="0">
              <a:spcBef>
                <a:spcPts val="0"/>
              </a:spcBef>
              <a:buFont typeface="Arial" pitchFamily="34" charset="0"/>
              <a:buNone/>
            </a:pPr>
            <a:r>
              <a:rPr lang="en-US"/>
              <a:t>INSERT MAIN TITLE </a:t>
            </a:r>
            <a:br>
              <a:rPr lang="en-US"/>
            </a:br>
            <a:r>
              <a:rPr lang="en-US"/>
              <a:t>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28104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492DE-8D91-4779-A035-3E73EA34D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2F7A32-C1EA-4F7E-B0A2-7FCB5BFE90D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55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79E69-B65F-418E-9120-0CB0F08D9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800" b="0" i="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>
              <a:defRPr/>
            </a:pPr>
            <a:fld id="{90CBDC3A-D49F-4631-A8C7-55D59B33E5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2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9" r:id="rId2"/>
    <p:sldLayoutId id="2147483930" r:id="rId3"/>
    <p:sldLayoutId id="2147483931" r:id="rId4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2.xml"/><Relationship Id="rId7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hart" Target="../charts/chart3.xml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AB60-F790-4E95-97FB-00F99C42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722" y="1462236"/>
            <a:ext cx="9348398" cy="3948750"/>
          </a:xfrm>
        </p:spPr>
        <p:txBody>
          <a:bodyPr/>
          <a:lstStyle/>
          <a:p>
            <a:r>
              <a:rPr lang="it-IT" dirty="0"/>
              <a:t>Classificazione dello stato fetale attraverso cardiotocografia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97EBF-DB4B-4BD9-8F71-B53C3E550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3722" y="5842457"/>
            <a:ext cx="8524557" cy="215444"/>
          </a:xfrm>
        </p:spPr>
        <p:txBody>
          <a:bodyPr/>
          <a:lstStyle/>
          <a:p>
            <a:pPr algn="r"/>
            <a:r>
              <a:rPr lang="it-IT" dirty="0"/>
              <a:t> </a:t>
            </a:r>
            <a:r>
              <a:rPr lang="it-IT" cap="none" dirty="0"/>
              <a:t>Manuel Ciervo 14-02-2022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95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B9497D3-88C5-4C13-A5E8-F0D24D269185}"/>
              </a:ext>
            </a:extLst>
          </p:cNvPr>
          <p:cNvSpPr txBox="1"/>
          <p:nvPr/>
        </p:nvSpPr>
        <p:spPr>
          <a:xfrm>
            <a:off x="4661948" y="3284071"/>
            <a:ext cx="2520959" cy="138499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400" b="1"/>
              <a:t>Machine learning algorithm </a:t>
            </a:r>
            <a:r>
              <a:rPr lang="en-US" sz="1400"/>
              <a:t>applied to telematic data considering all truck life. Compare different models and selection of the one with the best performance.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4CF91A-90FC-4EAC-BCA2-376D2B8718D1}"/>
              </a:ext>
            </a:extLst>
          </p:cNvPr>
          <p:cNvSpPr txBox="1"/>
          <p:nvPr/>
        </p:nvSpPr>
        <p:spPr>
          <a:xfrm>
            <a:off x="266205" y="3273237"/>
            <a:ext cx="272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know </a:t>
            </a:r>
            <a:r>
              <a:rPr lang="it-IT" sz="1400" b="1" dirty="0" err="1"/>
              <a:t>today's</a:t>
            </a:r>
            <a:r>
              <a:rPr lang="it-IT" sz="1400" b="1" dirty="0"/>
              <a:t> SOH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CB5C8B-F9F4-40C3-B239-149B52440A25}"/>
              </a:ext>
            </a:extLst>
          </p:cNvPr>
          <p:cNvSpPr txBox="1"/>
          <p:nvPr/>
        </p:nvSpPr>
        <p:spPr>
          <a:xfrm>
            <a:off x="8723431" y="3284071"/>
            <a:ext cx="3349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/>
              <a:t>PREDICTIVE MODEL:</a:t>
            </a:r>
          </a:p>
          <a:p>
            <a:pPr algn="ctr"/>
            <a:r>
              <a:rPr lang="en-US" sz="1400"/>
              <a:t>with a 30-day advance we predict the </a:t>
            </a:r>
            <a:r>
              <a:rPr lang="en-US" sz="1400" b="1"/>
              <a:t>future SOH </a:t>
            </a:r>
            <a:r>
              <a:rPr lang="en-US" sz="1400"/>
              <a:t>trying to identify the presence of the knee</a:t>
            </a:r>
            <a:endParaRPr lang="it-IT" sz="1400"/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B4AF716B-BC18-4E98-B1BB-214A78744EEF}"/>
              </a:ext>
            </a:extLst>
          </p:cNvPr>
          <p:cNvSpPr/>
          <p:nvPr/>
        </p:nvSpPr>
        <p:spPr>
          <a:xfrm rot="19592561">
            <a:off x="2140710" y="2108739"/>
            <a:ext cx="297937" cy="24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16" h="21136" extrusionOk="0">
                <a:moveTo>
                  <a:pt x="20070" y="16816"/>
                </a:moveTo>
                <a:lnTo>
                  <a:pt x="16063" y="9080"/>
                </a:lnTo>
                <a:lnTo>
                  <a:pt x="12057" y="1344"/>
                </a:lnTo>
                <a:cubicBezTo>
                  <a:pt x="11099" y="-464"/>
                  <a:pt x="8834" y="-464"/>
                  <a:pt x="7963" y="1445"/>
                </a:cubicBezTo>
                <a:lnTo>
                  <a:pt x="4131" y="9281"/>
                </a:lnTo>
                <a:lnTo>
                  <a:pt x="299" y="17117"/>
                </a:lnTo>
                <a:cubicBezTo>
                  <a:pt x="-572" y="18926"/>
                  <a:pt x="560" y="21136"/>
                  <a:pt x="2389" y="21136"/>
                </a:cubicBezTo>
                <a:lnTo>
                  <a:pt x="10141" y="21036"/>
                </a:lnTo>
                <a:lnTo>
                  <a:pt x="17892" y="20935"/>
                </a:lnTo>
                <a:cubicBezTo>
                  <a:pt x="19896" y="20935"/>
                  <a:pt x="21028" y="18624"/>
                  <a:pt x="20070" y="1681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E5DA62EC-C5CB-4068-809E-FFA6EFA5DBC9}"/>
              </a:ext>
            </a:extLst>
          </p:cNvPr>
          <p:cNvSpPr/>
          <p:nvPr/>
        </p:nvSpPr>
        <p:spPr>
          <a:xfrm rot="19592561">
            <a:off x="6477360" y="2109107"/>
            <a:ext cx="297937" cy="24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16" h="21136" extrusionOk="0">
                <a:moveTo>
                  <a:pt x="20070" y="16816"/>
                </a:moveTo>
                <a:lnTo>
                  <a:pt x="16063" y="9080"/>
                </a:lnTo>
                <a:lnTo>
                  <a:pt x="12057" y="1344"/>
                </a:lnTo>
                <a:cubicBezTo>
                  <a:pt x="11099" y="-464"/>
                  <a:pt x="8834" y="-464"/>
                  <a:pt x="7963" y="1445"/>
                </a:cubicBezTo>
                <a:lnTo>
                  <a:pt x="4131" y="9281"/>
                </a:lnTo>
                <a:lnTo>
                  <a:pt x="299" y="17117"/>
                </a:lnTo>
                <a:cubicBezTo>
                  <a:pt x="-572" y="18926"/>
                  <a:pt x="560" y="21136"/>
                  <a:pt x="2389" y="21136"/>
                </a:cubicBezTo>
                <a:lnTo>
                  <a:pt x="10141" y="21036"/>
                </a:lnTo>
                <a:lnTo>
                  <a:pt x="17892" y="20935"/>
                </a:lnTo>
                <a:cubicBezTo>
                  <a:pt x="19896" y="20935"/>
                  <a:pt x="21028" y="18624"/>
                  <a:pt x="20070" y="1681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1DE9EE-B0A0-4F90-8BE5-273E46C401A9}"/>
              </a:ext>
            </a:extLst>
          </p:cNvPr>
          <p:cNvCxnSpPr>
            <a:cxnSpLocks/>
          </p:cNvCxnSpPr>
          <p:nvPr/>
        </p:nvCxnSpPr>
        <p:spPr>
          <a:xfrm>
            <a:off x="2608096" y="2231087"/>
            <a:ext cx="26440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76718A-D714-49EF-B08C-C092DE600F9F}"/>
              </a:ext>
            </a:extLst>
          </p:cNvPr>
          <p:cNvCxnSpPr>
            <a:cxnSpLocks/>
          </p:cNvCxnSpPr>
          <p:nvPr/>
        </p:nvCxnSpPr>
        <p:spPr>
          <a:xfrm>
            <a:off x="6913862" y="2231087"/>
            <a:ext cx="259998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BA9911-5972-4289-8831-4C3051A47354}"/>
              </a:ext>
            </a:extLst>
          </p:cNvPr>
          <p:cNvGrpSpPr/>
          <p:nvPr/>
        </p:nvGrpSpPr>
        <p:grpSpPr>
          <a:xfrm>
            <a:off x="9564881" y="1415970"/>
            <a:ext cx="1804555" cy="1630218"/>
            <a:chOff x="2788085" y="5226081"/>
            <a:chExt cx="1804555" cy="1630218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2678F28B-C952-4584-9F25-6DB22F4A139F}"/>
                </a:ext>
              </a:extLst>
            </p:cNvPr>
            <p:cNvGraphicFramePr/>
            <p:nvPr/>
          </p:nvGraphicFramePr>
          <p:xfrm>
            <a:off x="2788085" y="5226081"/>
            <a:ext cx="1804555" cy="16302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A225CEB-E0DA-4C1A-88CA-02B7416A17D5}"/>
                </a:ext>
              </a:extLst>
            </p:cNvPr>
            <p:cNvSpPr/>
            <p:nvPr/>
          </p:nvSpPr>
          <p:spPr>
            <a:xfrm>
              <a:off x="3172107" y="5506530"/>
              <a:ext cx="1035482" cy="1035482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BA5464-C52A-4A2C-BFA7-63C06CD93E80}"/>
              </a:ext>
            </a:extLst>
          </p:cNvPr>
          <p:cNvGrpSpPr/>
          <p:nvPr/>
        </p:nvGrpSpPr>
        <p:grpSpPr>
          <a:xfrm>
            <a:off x="119494" y="1415985"/>
            <a:ext cx="2409281" cy="1630203"/>
            <a:chOff x="-164044" y="2612060"/>
            <a:chExt cx="2409281" cy="163020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29F3CB7-ADAE-42C3-AA33-9C16431CFD2F}"/>
                </a:ext>
              </a:extLst>
            </p:cNvPr>
            <p:cNvGrpSpPr/>
            <p:nvPr/>
          </p:nvGrpSpPr>
          <p:grpSpPr>
            <a:xfrm>
              <a:off x="-164044" y="2612060"/>
              <a:ext cx="2409281" cy="1630203"/>
              <a:chOff x="4793201" y="5437393"/>
              <a:chExt cx="1536122" cy="1024081"/>
            </a:xfrm>
          </p:grpSpPr>
          <p:graphicFrame>
            <p:nvGraphicFramePr>
              <p:cNvPr id="50" name="Chart 49">
                <a:extLst>
                  <a:ext uri="{FF2B5EF4-FFF2-40B4-BE49-F238E27FC236}">
                    <a16:creationId xmlns:a16="http://schemas.microsoft.com/office/drawing/2014/main" id="{0D189EC8-6D82-4530-B789-972B9E46A2F0}"/>
                  </a:ext>
                </a:extLst>
              </p:cNvPr>
              <p:cNvGraphicFramePr/>
              <p:nvPr/>
            </p:nvGraphicFramePr>
            <p:xfrm>
              <a:off x="4793201" y="5437393"/>
              <a:ext cx="1536122" cy="102408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2E80108-7A8C-4535-BB5F-192EEEF3718D}"/>
                  </a:ext>
                </a:extLst>
              </p:cNvPr>
              <p:cNvSpPr/>
              <p:nvPr/>
            </p:nvSpPr>
            <p:spPr>
              <a:xfrm>
                <a:off x="5254012" y="5642577"/>
                <a:ext cx="613712" cy="6137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E7D157B-57CD-45FC-B838-973C387A6778}"/>
                </a:ext>
              </a:extLst>
            </p:cNvPr>
            <p:cNvSpPr/>
            <p:nvPr/>
          </p:nvSpPr>
          <p:spPr>
            <a:xfrm>
              <a:off x="749929" y="3357185"/>
              <a:ext cx="163321" cy="252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288A2C3-5F4A-469D-A861-737FB533DD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0130" y="1984050"/>
            <a:ext cx="495477" cy="515252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3DD013F-BD91-4EEA-A3F6-BE6ED0DDE23F}"/>
              </a:ext>
            </a:extLst>
          </p:cNvPr>
          <p:cNvGrpSpPr/>
          <p:nvPr/>
        </p:nvGrpSpPr>
        <p:grpSpPr>
          <a:xfrm>
            <a:off x="5348762" y="1628023"/>
            <a:ext cx="1147330" cy="1164467"/>
            <a:chOff x="5217494" y="2824098"/>
            <a:chExt cx="1147330" cy="11644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5FF9882-D971-4879-AE75-05B3102DE9DC}"/>
                </a:ext>
              </a:extLst>
            </p:cNvPr>
            <p:cNvGrpSpPr/>
            <p:nvPr/>
          </p:nvGrpSpPr>
          <p:grpSpPr>
            <a:xfrm>
              <a:off x="5217494" y="2824098"/>
              <a:ext cx="1147330" cy="1164467"/>
              <a:chOff x="491988" y="3153645"/>
              <a:chExt cx="1147330" cy="1164467"/>
            </a:xfrm>
          </p:grpSpPr>
          <p:graphicFrame>
            <p:nvGraphicFramePr>
              <p:cNvPr id="56" name="Chart 55">
                <a:extLst>
                  <a:ext uri="{FF2B5EF4-FFF2-40B4-BE49-F238E27FC236}">
                    <a16:creationId xmlns:a16="http://schemas.microsoft.com/office/drawing/2014/main" id="{A8220B9F-2513-42CA-8ECF-5BCB1FDA905E}"/>
                  </a:ext>
                </a:extLst>
              </p:cNvPr>
              <p:cNvGraphicFramePr/>
              <p:nvPr/>
            </p:nvGraphicFramePr>
            <p:xfrm>
              <a:off x="491988" y="3153645"/>
              <a:ext cx="1147330" cy="11644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5615270-21DC-4235-BF71-4D723176A2FF}"/>
                  </a:ext>
                </a:extLst>
              </p:cNvPr>
              <p:cNvSpPr/>
              <p:nvPr/>
            </p:nvSpPr>
            <p:spPr>
              <a:xfrm>
                <a:off x="755286" y="3417061"/>
                <a:ext cx="613712" cy="6137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B56D680-EB7F-4088-B013-7C9146AA9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14689" y="3139639"/>
              <a:ext cx="528221" cy="485119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7A34261-7BA5-4718-BE9C-3DD18F7F5DD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3467" y="1942386"/>
            <a:ext cx="576686" cy="527406"/>
          </a:xfrm>
          <a:prstGeom prst="rect">
            <a:avLst/>
          </a:prstGeom>
        </p:spPr>
      </p:pic>
      <p:sp>
        <p:nvSpPr>
          <p:cNvPr id="48" name="Slide Number Placeholder 7">
            <a:extLst>
              <a:ext uri="{FF2B5EF4-FFF2-40B4-BE49-F238E27FC236}">
                <a16:creationId xmlns:a16="http://schemas.microsoft.com/office/drawing/2014/main" id="{766DB111-5F1E-42B2-9DAA-E80544B9CC5A}"/>
              </a:ext>
            </a:extLst>
          </p:cNvPr>
          <p:cNvSpPr txBox="1">
            <a:spLocks/>
          </p:cNvSpPr>
          <p:nvPr/>
        </p:nvSpPr>
        <p:spPr>
          <a:xfrm>
            <a:off x="11625946" y="6554913"/>
            <a:ext cx="179062" cy="14476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1BBE33-A891-48E8-970C-4A8D55F96D53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  <a:alpha val="50000"/>
                </a:scheme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C1543A-70A6-47E4-BBE0-43991C6A6D95}"/>
              </a:ext>
            </a:extLst>
          </p:cNvPr>
          <p:cNvGrpSpPr/>
          <p:nvPr/>
        </p:nvGrpSpPr>
        <p:grpSpPr>
          <a:xfrm>
            <a:off x="600704" y="343439"/>
            <a:ext cx="5862915" cy="603550"/>
            <a:chOff x="-2362281" y="4157092"/>
            <a:chExt cx="5862915" cy="603550"/>
          </a:xfrm>
        </p:grpSpPr>
        <p:sp>
          <p:nvSpPr>
            <p:cNvPr id="29" name="Title 2">
              <a:extLst>
                <a:ext uri="{FF2B5EF4-FFF2-40B4-BE49-F238E27FC236}">
                  <a16:creationId xmlns:a16="http://schemas.microsoft.com/office/drawing/2014/main" id="{A2D0965C-7B66-41B7-B99F-2BCEE76859B1}"/>
                </a:ext>
              </a:extLst>
            </p:cNvPr>
            <p:cNvSpPr txBox="1">
              <a:spLocks/>
            </p:cNvSpPr>
            <p:nvPr/>
          </p:nvSpPr>
          <p:spPr>
            <a:xfrm>
              <a:off x="-1665061" y="4280133"/>
              <a:ext cx="5165695" cy="357469"/>
            </a:xfrm>
            <a:prstGeom prst="rect">
              <a:avLst/>
            </a:prstGeom>
            <a:effectLst>
              <a:outerShdw sx="0" sy="0" rotWithShape="0">
                <a:scrgbClr r="0" g="0" b="0"/>
              </a:outerShdw>
            </a:effectLst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w="0" h="0"/>
                  <a:bevelB w="0" h="0"/>
                </a14:hiddenSp3d>
              </a:ext>
            </a:extLst>
          </p:spPr>
          <p:txBody>
            <a:bodyPr vert="horz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noProof="1">
                  <a:solidFill>
                    <a:schemeClr val="accent6"/>
                  </a:solidFill>
                </a:rPr>
                <a:t>SOH PREDICTION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FB524EF-63E8-4C21-B2D2-50316F467CA9}"/>
                </a:ext>
              </a:extLst>
            </p:cNvPr>
            <p:cNvGrpSpPr/>
            <p:nvPr/>
          </p:nvGrpSpPr>
          <p:grpSpPr>
            <a:xfrm>
              <a:off x="-2362281" y="4157092"/>
              <a:ext cx="551105" cy="603550"/>
              <a:chOff x="8271100" y="1350644"/>
              <a:chExt cx="2414016" cy="2642616"/>
            </a:xfrm>
          </p:grpSpPr>
          <p:sp>
            <p:nvSpPr>
              <p:cNvPr id="69" name="Shape">
                <a:extLst>
                  <a:ext uri="{FF2B5EF4-FFF2-40B4-BE49-F238E27FC236}">
                    <a16:creationId xmlns:a16="http://schemas.microsoft.com/office/drawing/2014/main" id="{B3FBCF20-9C48-48F7-9776-D0D2646EA7C9}"/>
                  </a:ext>
                </a:extLst>
              </p:cNvPr>
              <p:cNvSpPr/>
              <p:nvPr/>
            </p:nvSpPr>
            <p:spPr>
              <a:xfrm>
                <a:off x="8463837" y="1795583"/>
                <a:ext cx="2221279" cy="2197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8" y="0"/>
                    </a:moveTo>
                    <a:cubicBezTo>
                      <a:pt x="9886" y="0"/>
                      <a:pt x="8996" y="109"/>
                      <a:pt x="8137" y="328"/>
                    </a:cubicBezTo>
                    <a:cubicBezTo>
                      <a:pt x="8137" y="328"/>
                      <a:pt x="8137" y="328"/>
                      <a:pt x="8137" y="328"/>
                    </a:cubicBezTo>
                    <a:cubicBezTo>
                      <a:pt x="8137" y="531"/>
                      <a:pt x="8121" y="718"/>
                      <a:pt x="8106" y="921"/>
                    </a:cubicBezTo>
                    <a:cubicBezTo>
                      <a:pt x="8965" y="687"/>
                      <a:pt x="9871" y="562"/>
                      <a:pt x="10808" y="562"/>
                    </a:cubicBezTo>
                    <a:cubicBezTo>
                      <a:pt x="16462" y="562"/>
                      <a:pt x="21053" y="5154"/>
                      <a:pt x="21053" y="10808"/>
                    </a:cubicBezTo>
                    <a:cubicBezTo>
                      <a:pt x="21053" y="16446"/>
                      <a:pt x="16462" y="21053"/>
                      <a:pt x="10808" y="21053"/>
                    </a:cubicBezTo>
                    <a:cubicBezTo>
                      <a:pt x="5170" y="21053"/>
                      <a:pt x="562" y="16462"/>
                      <a:pt x="562" y="10808"/>
                    </a:cubicBezTo>
                    <a:cubicBezTo>
                      <a:pt x="562" y="8918"/>
                      <a:pt x="1078" y="7153"/>
                      <a:pt x="1968" y="5638"/>
                    </a:cubicBezTo>
                    <a:cubicBezTo>
                      <a:pt x="1765" y="5607"/>
                      <a:pt x="1577" y="5560"/>
                      <a:pt x="1390" y="5513"/>
                    </a:cubicBezTo>
                    <a:cubicBezTo>
                      <a:pt x="500" y="7075"/>
                      <a:pt x="0" y="8887"/>
                      <a:pt x="0" y="10808"/>
                    </a:cubicBezTo>
                    <a:cubicBezTo>
                      <a:pt x="0" y="16758"/>
                      <a:pt x="4842" y="21600"/>
                      <a:pt x="10792" y="21600"/>
                    </a:cubicBezTo>
                    <a:cubicBezTo>
                      <a:pt x="16743" y="21600"/>
                      <a:pt x="21600" y="16758"/>
                      <a:pt x="21600" y="10808"/>
                    </a:cubicBezTo>
                    <a:cubicBezTo>
                      <a:pt x="21600" y="4842"/>
                      <a:pt x="16758" y="0"/>
                      <a:pt x="10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0" name="Shape">
                <a:extLst>
                  <a:ext uri="{FF2B5EF4-FFF2-40B4-BE49-F238E27FC236}">
                    <a16:creationId xmlns:a16="http://schemas.microsoft.com/office/drawing/2014/main" id="{8711F2D1-4910-4FD5-B522-8953F2423F87}"/>
                  </a:ext>
                </a:extLst>
              </p:cNvPr>
              <p:cNvSpPr/>
              <p:nvPr/>
            </p:nvSpPr>
            <p:spPr>
              <a:xfrm>
                <a:off x="8271100" y="1350644"/>
                <a:ext cx="944403" cy="935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92" y="21563"/>
                    </a:moveTo>
                    <a:cubicBezTo>
                      <a:pt x="10249" y="21600"/>
                      <a:pt x="10543" y="21600"/>
                      <a:pt x="10800" y="21600"/>
                    </a:cubicBezTo>
                    <a:cubicBezTo>
                      <a:pt x="16090" y="21600"/>
                      <a:pt x="20498" y="17786"/>
                      <a:pt x="21416" y="12799"/>
                    </a:cubicBezTo>
                    <a:cubicBezTo>
                      <a:pt x="21490" y="12322"/>
                      <a:pt x="21563" y="11845"/>
                      <a:pt x="21600" y="11332"/>
                    </a:cubicBezTo>
                    <a:cubicBezTo>
                      <a:pt x="21600" y="11148"/>
                      <a:pt x="21600" y="10965"/>
                      <a:pt x="21600" y="10782"/>
                    </a:cubicBezTo>
                    <a:cubicBezTo>
                      <a:pt x="21600" y="4841"/>
                      <a:pt x="16751" y="0"/>
                      <a:pt x="10800" y="0"/>
                    </a:cubicBezTo>
                    <a:cubicBezTo>
                      <a:pt x="4849" y="0"/>
                      <a:pt x="0" y="4841"/>
                      <a:pt x="0" y="10782"/>
                    </a:cubicBezTo>
                    <a:cubicBezTo>
                      <a:pt x="0" y="15952"/>
                      <a:pt x="3673" y="20280"/>
                      <a:pt x="8522" y="21343"/>
                    </a:cubicBezTo>
                    <a:cubicBezTo>
                      <a:pt x="9000" y="21453"/>
                      <a:pt x="9478" y="21527"/>
                      <a:pt x="9992" y="2156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000" b="1">
                    <a:solidFill>
                      <a:schemeClr val="bg1"/>
                    </a:solidFill>
                  </a:rPr>
                  <a:t>01</a:t>
                </a:r>
                <a:endParaRPr sz="100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96D9F70-F22A-455C-BCE8-5612E0DD1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208418" y="4334467"/>
              <a:ext cx="321046" cy="334001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2251D3-B96F-487B-8048-146AB8FEDF9C}"/>
              </a:ext>
            </a:extLst>
          </p:cNvPr>
          <p:cNvGrpSpPr/>
          <p:nvPr/>
        </p:nvGrpSpPr>
        <p:grpSpPr>
          <a:xfrm>
            <a:off x="11658452" y="0"/>
            <a:ext cx="589579" cy="540160"/>
            <a:chOff x="10211355" y="1646084"/>
            <a:chExt cx="589579" cy="54016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619AF57-A2FC-4150-9A24-4CFAA13DE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79610" y="1830659"/>
              <a:ext cx="275103" cy="17101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AE0D512-8F7C-4560-9D24-6299CC52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211355" y="1646084"/>
              <a:ext cx="589579" cy="540160"/>
            </a:xfrm>
            <a:prstGeom prst="rect">
              <a:avLst/>
            </a:prstGeom>
          </p:spPr>
        </p:pic>
      </p:grpSp>
      <p:sp>
        <p:nvSpPr>
          <p:cNvPr id="62" name="Footer Placeholder 2">
            <a:extLst>
              <a:ext uri="{FF2B5EF4-FFF2-40B4-BE49-F238E27FC236}">
                <a16:creationId xmlns:a16="http://schemas.microsoft.com/office/drawing/2014/main" id="{59FC24A3-5328-4E67-B049-13B413DA9B3C}"/>
              </a:ext>
            </a:extLst>
          </p:cNvPr>
          <p:cNvSpPr txBox="1">
            <a:spLocks/>
          </p:cNvSpPr>
          <p:nvPr/>
        </p:nvSpPr>
        <p:spPr>
          <a:xfrm>
            <a:off x="462633" y="6507377"/>
            <a:ext cx="4321976" cy="19230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defTabSz="108601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>
                <a:solidFill>
                  <a:srgbClr val="919191"/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  <a:lvl2pPr marL="54415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883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3247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1766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720797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264957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809116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353276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2021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904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2ADB6F-8D1B-41AE-9C21-BDDB9887D51E}"/>
              </a:ext>
            </a:extLst>
          </p:cNvPr>
          <p:cNvSpPr txBox="1"/>
          <p:nvPr/>
        </p:nvSpPr>
        <p:spPr>
          <a:xfrm>
            <a:off x="381001" y="361724"/>
            <a:ext cx="9227170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3200" b="1">
                <a:latin typeface="+mj-lt"/>
              </a:rPr>
              <a:t>OPTIMAL </a:t>
            </a:r>
            <a:r>
              <a:rPr lang="en-US" sz="3200" b="1">
                <a:solidFill>
                  <a:schemeClr val="accent2"/>
                </a:solidFill>
                <a:latin typeface="+mj-lt"/>
              </a:rPr>
              <a:t>MODEL</a:t>
            </a:r>
            <a:endParaRPr lang="it-IT" sz="3200" b="1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70970-881A-4672-8291-DD7F2CD237EC}"/>
              </a:ext>
            </a:extLst>
          </p:cNvPr>
          <p:cNvSpPr/>
          <p:nvPr/>
        </p:nvSpPr>
        <p:spPr>
          <a:xfrm>
            <a:off x="342310" y="888341"/>
            <a:ext cx="11194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The first step of the approach followed is based on the choice of optimal algorithm and most significant features. </a:t>
            </a:r>
          </a:p>
          <a:p>
            <a:r>
              <a:rPr lang="en-US" sz="1600"/>
              <a:t>Primarily, </a:t>
            </a:r>
            <a:r>
              <a:rPr lang="en-US" sz="1600" b="1"/>
              <a:t>tree-based models </a:t>
            </a:r>
            <a:r>
              <a:rPr lang="en-US" sz="1600"/>
              <a:t>were tested.</a:t>
            </a:r>
            <a:endParaRPr lang="en-GB" sz="160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4AF83317-AC84-4816-9C3A-D7C43B277DB8}"/>
              </a:ext>
            </a:extLst>
          </p:cNvPr>
          <p:cNvSpPr/>
          <p:nvPr/>
        </p:nvSpPr>
        <p:spPr>
          <a:xfrm>
            <a:off x="6367047" y="2203423"/>
            <a:ext cx="5761157" cy="3360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7" extrusionOk="0">
                <a:moveTo>
                  <a:pt x="17262" y="21477"/>
                </a:moveTo>
                <a:cubicBezTo>
                  <a:pt x="17083" y="21477"/>
                  <a:pt x="16860" y="21477"/>
                  <a:pt x="16681" y="21436"/>
                </a:cubicBezTo>
                <a:cubicBezTo>
                  <a:pt x="12477" y="20903"/>
                  <a:pt x="8184" y="20452"/>
                  <a:pt x="3935" y="20083"/>
                </a:cubicBezTo>
                <a:cubicBezTo>
                  <a:pt x="1699" y="19879"/>
                  <a:pt x="0" y="18198"/>
                  <a:pt x="0" y="16108"/>
                </a:cubicBezTo>
                <a:cubicBezTo>
                  <a:pt x="0" y="15985"/>
                  <a:pt x="89" y="15903"/>
                  <a:pt x="224" y="15903"/>
                </a:cubicBezTo>
                <a:cubicBezTo>
                  <a:pt x="358" y="15903"/>
                  <a:pt x="447" y="15985"/>
                  <a:pt x="447" y="16108"/>
                </a:cubicBezTo>
                <a:cubicBezTo>
                  <a:pt x="447" y="17952"/>
                  <a:pt x="1968" y="19469"/>
                  <a:pt x="3935" y="19674"/>
                </a:cubicBezTo>
                <a:cubicBezTo>
                  <a:pt x="8184" y="20042"/>
                  <a:pt x="12477" y="20493"/>
                  <a:pt x="16726" y="21026"/>
                </a:cubicBezTo>
                <a:cubicBezTo>
                  <a:pt x="17844" y="21149"/>
                  <a:pt x="18962" y="20862"/>
                  <a:pt x="19811" y="20206"/>
                </a:cubicBezTo>
                <a:cubicBezTo>
                  <a:pt x="20661" y="19510"/>
                  <a:pt x="21153" y="18567"/>
                  <a:pt x="21153" y="17501"/>
                </a:cubicBezTo>
                <a:lnTo>
                  <a:pt x="21153" y="3976"/>
                </a:lnTo>
                <a:cubicBezTo>
                  <a:pt x="21153" y="2951"/>
                  <a:pt x="20661" y="1967"/>
                  <a:pt x="19811" y="1271"/>
                </a:cubicBezTo>
                <a:cubicBezTo>
                  <a:pt x="18962" y="615"/>
                  <a:pt x="17844" y="287"/>
                  <a:pt x="16726" y="451"/>
                </a:cubicBezTo>
                <a:cubicBezTo>
                  <a:pt x="12522" y="984"/>
                  <a:pt x="8184" y="1435"/>
                  <a:pt x="3935" y="1803"/>
                </a:cubicBezTo>
                <a:cubicBezTo>
                  <a:pt x="1923" y="1967"/>
                  <a:pt x="447" y="3484"/>
                  <a:pt x="447" y="5369"/>
                </a:cubicBezTo>
                <a:cubicBezTo>
                  <a:pt x="447" y="5492"/>
                  <a:pt x="358" y="5574"/>
                  <a:pt x="224" y="5574"/>
                </a:cubicBezTo>
                <a:cubicBezTo>
                  <a:pt x="89" y="5574"/>
                  <a:pt x="0" y="5492"/>
                  <a:pt x="0" y="5369"/>
                </a:cubicBezTo>
                <a:cubicBezTo>
                  <a:pt x="0" y="3320"/>
                  <a:pt x="1699" y="1598"/>
                  <a:pt x="3935" y="1394"/>
                </a:cubicBezTo>
                <a:cubicBezTo>
                  <a:pt x="8184" y="1025"/>
                  <a:pt x="12477" y="574"/>
                  <a:pt x="16681" y="41"/>
                </a:cubicBezTo>
                <a:cubicBezTo>
                  <a:pt x="17933" y="-123"/>
                  <a:pt x="19185" y="205"/>
                  <a:pt x="20124" y="984"/>
                </a:cubicBezTo>
                <a:cubicBezTo>
                  <a:pt x="21063" y="1721"/>
                  <a:pt x="21600" y="2828"/>
                  <a:pt x="21600" y="3976"/>
                </a:cubicBezTo>
                <a:lnTo>
                  <a:pt x="21600" y="17501"/>
                </a:lnTo>
                <a:cubicBezTo>
                  <a:pt x="21600" y="18649"/>
                  <a:pt x="21063" y="19756"/>
                  <a:pt x="20124" y="20493"/>
                </a:cubicBezTo>
                <a:cubicBezTo>
                  <a:pt x="19319" y="21108"/>
                  <a:pt x="18335" y="21477"/>
                  <a:pt x="17262" y="21477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8BB3747F-B4F4-4237-9A27-20293015C8E8}"/>
              </a:ext>
            </a:extLst>
          </p:cNvPr>
          <p:cNvSpPr/>
          <p:nvPr/>
        </p:nvSpPr>
        <p:spPr>
          <a:xfrm>
            <a:off x="40670" y="2931109"/>
            <a:ext cx="2810974" cy="2038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475" extrusionOk="0">
                <a:moveTo>
                  <a:pt x="3912" y="21475"/>
                </a:moveTo>
                <a:cubicBezTo>
                  <a:pt x="2975" y="21475"/>
                  <a:pt x="2038" y="21147"/>
                  <a:pt x="1345" y="20491"/>
                </a:cubicBezTo>
                <a:cubicBezTo>
                  <a:pt x="489" y="19754"/>
                  <a:pt x="0" y="18647"/>
                  <a:pt x="0" y="17499"/>
                </a:cubicBezTo>
                <a:lnTo>
                  <a:pt x="0" y="3974"/>
                </a:lnTo>
                <a:cubicBezTo>
                  <a:pt x="0" y="2826"/>
                  <a:pt x="489" y="1719"/>
                  <a:pt x="1345" y="982"/>
                </a:cubicBezTo>
                <a:cubicBezTo>
                  <a:pt x="2201" y="244"/>
                  <a:pt x="3342" y="-125"/>
                  <a:pt x="4483" y="39"/>
                </a:cubicBezTo>
                <a:cubicBezTo>
                  <a:pt x="8314" y="572"/>
                  <a:pt x="12226" y="1023"/>
                  <a:pt x="16098" y="1391"/>
                </a:cubicBezTo>
                <a:cubicBezTo>
                  <a:pt x="18136" y="1596"/>
                  <a:pt x="19685" y="3277"/>
                  <a:pt x="19685" y="5367"/>
                </a:cubicBezTo>
                <a:lnTo>
                  <a:pt x="19685" y="8728"/>
                </a:lnTo>
                <a:lnTo>
                  <a:pt x="21519" y="10572"/>
                </a:lnTo>
                <a:cubicBezTo>
                  <a:pt x="21600" y="10654"/>
                  <a:pt x="21600" y="10777"/>
                  <a:pt x="21519" y="10859"/>
                </a:cubicBezTo>
                <a:lnTo>
                  <a:pt x="19685" y="12704"/>
                </a:lnTo>
                <a:lnTo>
                  <a:pt x="19685" y="16065"/>
                </a:lnTo>
                <a:cubicBezTo>
                  <a:pt x="19685" y="18114"/>
                  <a:pt x="18136" y="19835"/>
                  <a:pt x="16098" y="20040"/>
                </a:cubicBezTo>
                <a:cubicBezTo>
                  <a:pt x="12226" y="20409"/>
                  <a:pt x="8314" y="20860"/>
                  <a:pt x="4483" y="21393"/>
                </a:cubicBezTo>
                <a:cubicBezTo>
                  <a:pt x="4279" y="21434"/>
                  <a:pt x="4075" y="21475"/>
                  <a:pt x="3912" y="21475"/>
                </a:cubicBezTo>
                <a:close/>
                <a:moveTo>
                  <a:pt x="3912" y="408"/>
                </a:moveTo>
                <a:cubicBezTo>
                  <a:pt x="3057" y="408"/>
                  <a:pt x="2242" y="695"/>
                  <a:pt x="1589" y="1269"/>
                </a:cubicBezTo>
                <a:cubicBezTo>
                  <a:pt x="815" y="1965"/>
                  <a:pt x="367" y="2908"/>
                  <a:pt x="367" y="3974"/>
                </a:cubicBezTo>
                <a:lnTo>
                  <a:pt x="367" y="17499"/>
                </a:lnTo>
                <a:cubicBezTo>
                  <a:pt x="367" y="18524"/>
                  <a:pt x="815" y="19508"/>
                  <a:pt x="1589" y="20204"/>
                </a:cubicBezTo>
                <a:cubicBezTo>
                  <a:pt x="2364" y="20860"/>
                  <a:pt x="3383" y="21188"/>
                  <a:pt x="4402" y="21024"/>
                </a:cubicBezTo>
                <a:cubicBezTo>
                  <a:pt x="8232" y="20491"/>
                  <a:pt x="12145" y="20040"/>
                  <a:pt x="16057" y="19672"/>
                </a:cubicBezTo>
                <a:cubicBezTo>
                  <a:pt x="17891" y="19508"/>
                  <a:pt x="19236" y="17991"/>
                  <a:pt x="19236" y="16106"/>
                </a:cubicBezTo>
                <a:lnTo>
                  <a:pt x="19236" y="12663"/>
                </a:lnTo>
                <a:cubicBezTo>
                  <a:pt x="19236" y="12622"/>
                  <a:pt x="19277" y="12540"/>
                  <a:pt x="19277" y="12499"/>
                </a:cubicBezTo>
                <a:lnTo>
                  <a:pt x="21030" y="10736"/>
                </a:lnTo>
                <a:lnTo>
                  <a:pt x="19277" y="8974"/>
                </a:lnTo>
                <a:cubicBezTo>
                  <a:pt x="19236" y="8933"/>
                  <a:pt x="19236" y="8892"/>
                  <a:pt x="19236" y="8810"/>
                </a:cubicBezTo>
                <a:lnTo>
                  <a:pt x="19236" y="5367"/>
                </a:lnTo>
                <a:cubicBezTo>
                  <a:pt x="19236" y="3523"/>
                  <a:pt x="17851" y="2006"/>
                  <a:pt x="16057" y="1801"/>
                </a:cubicBezTo>
                <a:cubicBezTo>
                  <a:pt x="12186" y="1432"/>
                  <a:pt x="8273" y="982"/>
                  <a:pt x="4402" y="449"/>
                </a:cubicBezTo>
                <a:cubicBezTo>
                  <a:pt x="4238" y="408"/>
                  <a:pt x="4075" y="408"/>
                  <a:pt x="3912" y="408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AD3AF-1CAF-4098-8880-89FDC1462769}"/>
              </a:ext>
            </a:extLst>
          </p:cNvPr>
          <p:cNvSpPr txBox="1"/>
          <p:nvPr/>
        </p:nvSpPr>
        <p:spPr>
          <a:xfrm>
            <a:off x="8351867" y="2727104"/>
            <a:ext cx="3029230" cy="30008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350" b="1" noProof="1"/>
              <a:t>Most significant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6049D-A29B-4FE9-9615-B91BC96A4250}"/>
              </a:ext>
            </a:extLst>
          </p:cNvPr>
          <p:cNvSpPr txBox="1"/>
          <p:nvPr/>
        </p:nvSpPr>
        <p:spPr>
          <a:xfrm>
            <a:off x="6578658" y="3178226"/>
            <a:ext cx="5384798" cy="16312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err="1"/>
              <a:t>BatteryCapacity</a:t>
            </a:r>
            <a:r>
              <a:rPr lang="en-US" sz="100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err="1"/>
              <a:t>BatteryTemperatureMax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err="1"/>
              <a:t>ExtTempMax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/>
              <a:t>SOC KPIs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00" b="1"/>
              <a:t>Time</a:t>
            </a:r>
            <a:r>
              <a:rPr lang="en-US" sz="1000"/>
              <a:t> spent with </a:t>
            </a:r>
            <a:r>
              <a:rPr lang="en-US" sz="1000" b="1"/>
              <a:t>low SOC </a:t>
            </a:r>
            <a:r>
              <a:rPr lang="en-US" sz="1000"/>
              <a:t>(&lt;80)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00"/>
              <a:t>Number and percentage of </a:t>
            </a:r>
            <a:r>
              <a:rPr lang="en-US" sz="1000" b="1" i="1"/>
              <a:t>normal</a:t>
            </a:r>
            <a:r>
              <a:rPr lang="en-US" sz="1000" b="1"/>
              <a:t> discharges </a:t>
            </a:r>
            <a:r>
              <a:rPr lang="en-US" sz="1000"/>
              <a:t>(reduction between 20% and 30%)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00"/>
              <a:t>Number and percentage of </a:t>
            </a:r>
            <a:r>
              <a:rPr lang="en-US" sz="1000" b="1" i="1"/>
              <a:t>deep</a:t>
            </a:r>
            <a:r>
              <a:rPr lang="en-US" sz="1000" b="1"/>
              <a:t> discharges </a:t>
            </a:r>
            <a:r>
              <a:rPr lang="en-US" sz="1000"/>
              <a:t>(reduction between 30% and 50%)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00"/>
              <a:t>Number and percentage of </a:t>
            </a:r>
            <a:r>
              <a:rPr lang="en-US" sz="1000" b="1" i="1"/>
              <a:t>heavy</a:t>
            </a:r>
            <a:r>
              <a:rPr lang="en-US" sz="1000" b="1"/>
              <a:t> discharges </a:t>
            </a:r>
            <a:r>
              <a:rPr lang="en-US" sz="1000"/>
              <a:t>(reduction greater than 50%): </a:t>
            </a:r>
          </a:p>
          <a:p>
            <a:pPr lvl="1"/>
            <a:r>
              <a:rPr lang="en-US" sz="1000"/>
              <a:t>         included with normal one: </a:t>
            </a:r>
            <a:r>
              <a:rPr lang="en-US" sz="1000" b="1"/>
              <a:t> normal discharges = normal dis+ heavy dis  * 5</a:t>
            </a:r>
            <a:endParaRPr lang="en-US" sz="10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00"/>
              <a:t>Percentage of </a:t>
            </a:r>
            <a:r>
              <a:rPr lang="en-US" sz="1000" b="1"/>
              <a:t>no discharge </a:t>
            </a:r>
            <a:r>
              <a:rPr lang="en-US" sz="1000"/>
              <a:t>(reduction of less than 20%)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D29BDFA-B461-469A-95C3-2C61754A4B7E}"/>
              </a:ext>
            </a:extLst>
          </p:cNvPr>
          <p:cNvSpPr/>
          <p:nvPr/>
        </p:nvSpPr>
        <p:spPr>
          <a:xfrm flipH="1">
            <a:off x="2750144" y="2786967"/>
            <a:ext cx="3853893" cy="2353294"/>
          </a:xfrm>
          <a:custGeom>
            <a:avLst/>
            <a:gdLst>
              <a:gd name="connsiteX0" fmla="*/ 2114626 w 2625346"/>
              <a:gd name="connsiteY0" fmla="*/ 1251 h 2123339"/>
              <a:gd name="connsiteX1" fmla="*/ 701570 w 2625346"/>
              <a:gd name="connsiteY1" fmla="*/ 55791 h 2123339"/>
              <a:gd name="connsiteX2" fmla="*/ 230511 w 2625346"/>
              <a:gd name="connsiteY2" fmla="*/ 536729 h 2123339"/>
              <a:gd name="connsiteX3" fmla="*/ 230511 w 2625346"/>
              <a:gd name="connsiteY3" fmla="*/ 819342 h 2123339"/>
              <a:gd name="connsiteX4" fmla="*/ 7390 w 2625346"/>
              <a:gd name="connsiteY4" fmla="*/ 1042458 h 2123339"/>
              <a:gd name="connsiteX5" fmla="*/ 7390 w 2625346"/>
              <a:gd name="connsiteY5" fmla="*/ 1077164 h 2123339"/>
              <a:gd name="connsiteX6" fmla="*/ 230511 w 2625346"/>
              <a:gd name="connsiteY6" fmla="*/ 1300280 h 2123339"/>
              <a:gd name="connsiteX7" fmla="*/ 230511 w 2625346"/>
              <a:gd name="connsiteY7" fmla="*/ 1582845 h 2123339"/>
              <a:gd name="connsiteX8" fmla="*/ 230511 w 2625346"/>
              <a:gd name="connsiteY8" fmla="*/ 1582893 h 2123339"/>
              <a:gd name="connsiteX9" fmla="*/ 230511 w 2625346"/>
              <a:gd name="connsiteY9" fmla="*/ 1582894 h 2123339"/>
              <a:gd name="connsiteX10" fmla="*/ 230512 w 2625346"/>
              <a:gd name="connsiteY10" fmla="*/ 1582897 h 2123339"/>
              <a:gd name="connsiteX11" fmla="*/ 235995 w 2625346"/>
              <a:gd name="connsiteY11" fmla="*/ 1655362 h 2123339"/>
              <a:gd name="connsiteX12" fmla="*/ 239234 w 2625346"/>
              <a:gd name="connsiteY12" fmla="*/ 1669436 h 2123339"/>
              <a:gd name="connsiteX13" fmla="*/ 240179 w 2625346"/>
              <a:gd name="connsiteY13" fmla="*/ 1678803 h 2123339"/>
              <a:gd name="connsiteX14" fmla="*/ 244898 w 2625346"/>
              <a:gd name="connsiteY14" fmla="*/ 1694042 h 2123339"/>
              <a:gd name="connsiteX15" fmla="*/ 251892 w 2625346"/>
              <a:gd name="connsiteY15" fmla="*/ 1724432 h 2123339"/>
              <a:gd name="connsiteX16" fmla="*/ 263328 w 2625346"/>
              <a:gd name="connsiteY16" fmla="*/ 1753563 h 2123339"/>
              <a:gd name="connsiteX17" fmla="*/ 267862 w 2625346"/>
              <a:gd name="connsiteY17" fmla="*/ 1768204 h 2123339"/>
              <a:gd name="connsiteX18" fmla="*/ 272321 w 2625346"/>
              <a:gd name="connsiteY18" fmla="*/ 1776468 h 2123339"/>
              <a:gd name="connsiteX19" fmla="*/ 277366 w 2625346"/>
              <a:gd name="connsiteY19" fmla="*/ 1789319 h 2123339"/>
              <a:gd name="connsiteX20" fmla="*/ 311575 w 2625346"/>
              <a:gd name="connsiteY20" fmla="*/ 1849220 h 2123339"/>
              <a:gd name="connsiteX21" fmla="*/ 311584 w 2625346"/>
              <a:gd name="connsiteY21" fmla="*/ 1849239 h 2123339"/>
              <a:gd name="connsiteX22" fmla="*/ 701570 w 2625346"/>
              <a:gd name="connsiteY22" fmla="*/ 2063832 h 2123339"/>
              <a:gd name="connsiteX23" fmla="*/ 2114626 w 2625346"/>
              <a:gd name="connsiteY23" fmla="*/ 2118372 h 2123339"/>
              <a:gd name="connsiteX24" fmla="*/ 2142406 w 2625346"/>
              <a:gd name="connsiteY24" fmla="*/ 2123339 h 2123339"/>
              <a:gd name="connsiteX25" fmla="*/ 2469666 w 2625346"/>
              <a:gd name="connsiteY25" fmla="*/ 1999353 h 2123339"/>
              <a:gd name="connsiteX26" fmla="*/ 2623441 w 2625346"/>
              <a:gd name="connsiteY26" fmla="*/ 1647337 h 2123339"/>
              <a:gd name="connsiteX27" fmla="*/ 2623441 w 2625346"/>
              <a:gd name="connsiteY27" fmla="*/ 1647272 h 2123339"/>
              <a:gd name="connsiteX28" fmla="*/ 2618548 w 2625346"/>
              <a:gd name="connsiteY28" fmla="*/ 1634335 h 2123339"/>
              <a:gd name="connsiteX29" fmla="*/ 2600528 w 2625346"/>
              <a:gd name="connsiteY29" fmla="*/ 1627517 h 2123339"/>
              <a:gd name="connsiteX30" fmla="*/ 2575709 w 2625346"/>
              <a:gd name="connsiteY30" fmla="*/ 1652308 h 2123339"/>
              <a:gd name="connsiteX31" fmla="*/ 2441886 w 2625346"/>
              <a:gd name="connsiteY31" fmla="*/ 1964670 h 2123339"/>
              <a:gd name="connsiteX32" fmla="*/ 2119614 w 2625346"/>
              <a:gd name="connsiteY32" fmla="*/ 2078707 h 2123339"/>
              <a:gd name="connsiteX33" fmla="*/ 701570 w 2625346"/>
              <a:gd name="connsiteY33" fmla="*/ 2024167 h 2123339"/>
              <a:gd name="connsiteX34" fmla="*/ 376306 w 2625346"/>
              <a:gd name="connsiteY34" fmla="*/ 1863433 h 2123339"/>
              <a:gd name="connsiteX35" fmla="*/ 313237 w 2625346"/>
              <a:gd name="connsiteY35" fmla="*/ 1757832 h 2123339"/>
              <a:gd name="connsiteX36" fmla="*/ 313232 w 2625346"/>
              <a:gd name="connsiteY36" fmla="*/ 1757822 h 2123339"/>
              <a:gd name="connsiteX37" fmla="*/ 280147 w 2625346"/>
              <a:gd name="connsiteY37" fmla="*/ 1592810 h 2123339"/>
              <a:gd name="connsiteX38" fmla="*/ 280147 w 2625346"/>
              <a:gd name="connsiteY38" fmla="*/ 1300280 h 2123339"/>
              <a:gd name="connsiteX39" fmla="*/ 275159 w 2625346"/>
              <a:gd name="connsiteY39" fmla="*/ 1280448 h 2123339"/>
              <a:gd name="connsiteX40" fmla="*/ 62014 w 2625346"/>
              <a:gd name="connsiteY40" fmla="*/ 1067248 h 2123339"/>
              <a:gd name="connsiteX41" fmla="*/ 275159 w 2625346"/>
              <a:gd name="connsiteY41" fmla="*/ 854049 h 2123339"/>
              <a:gd name="connsiteX42" fmla="*/ 280147 w 2625346"/>
              <a:gd name="connsiteY42" fmla="*/ 834216 h 2123339"/>
              <a:gd name="connsiteX43" fmla="*/ 280147 w 2625346"/>
              <a:gd name="connsiteY43" fmla="*/ 541687 h 2123339"/>
              <a:gd name="connsiteX44" fmla="*/ 701570 w 2625346"/>
              <a:gd name="connsiteY44" fmla="*/ 110330 h 2123339"/>
              <a:gd name="connsiteX45" fmla="*/ 2119614 w 2625346"/>
              <a:gd name="connsiteY45" fmla="*/ 55791 h 2123339"/>
              <a:gd name="connsiteX46" fmla="*/ 2441886 w 2625346"/>
              <a:gd name="connsiteY46" fmla="*/ 169828 h 2123339"/>
              <a:gd name="connsiteX47" fmla="*/ 2575709 w 2625346"/>
              <a:gd name="connsiteY47" fmla="*/ 482189 h 2123339"/>
              <a:gd name="connsiteX48" fmla="*/ 2600528 w 2625346"/>
              <a:gd name="connsiteY48" fmla="*/ 506980 h 2123339"/>
              <a:gd name="connsiteX49" fmla="*/ 2625346 w 2625346"/>
              <a:gd name="connsiteY49" fmla="*/ 482189 h 2123339"/>
              <a:gd name="connsiteX50" fmla="*/ 2471692 w 2625346"/>
              <a:gd name="connsiteY50" fmla="*/ 130162 h 2123339"/>
              <a:gd name="connsiteX51" fmla="*/ 2114626 w 2625346"/>
              <a:gd name="connsiteY51" fmla="*/ 1251 h 212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625346" h="2123339">
                <a:moveTo>
                  <a:pt x="2114626" y="1251"/>
                </a:moveTo>
                <a:cubicBezTo>
                  <a:pt x="1643688" y="31000"/>
                  <a:pt x="1172629" y="50832"/>
                  <a:pt x="701570" y="55791"/>
                </a:cubicBezTo>
                <a:cubicBezTo>
                  <a:pt x="443777" y="60749"/>
                  <a:pt x="230511" y="273948"/>
                  <a:pt x="230511" y="536729"/>
                </a:cubicBezTo>
                <a:lnTo>
                  <a:pt x="230511" y="819342"/>
                </a:lnTo>
                <a:lnTo>
                  <a:pt x="7390" y="1042458"/>
                </a:lnTo>
                <a:cubicBezTo>
                  <a:pt x="-2464" y="1052374"/>
                  <a:pt x="-2464" y="1067248"/>
                  <a:pt x="7390" y="1077164"/>
                </a:cubicBezTo>
                <a:lnTo>
                  <a:pt x="230511" y="1300280"/>
                </a:lnTo>
                <a:lnTo>
                  <a:pt x="230511" y="1582845"/>
                </a:lnTo>
                <a:lnTo>
                  <a:pt x="230511" y="1582893"/>
                </a:lnTo>
                <a:lnTo>
                  <a:pt x="230511" y="1582894"/>
                </a:lnTo>
                <a:lnTo>
                  <a:pt x="230512" y="1582897"/>
                </a:lnTo>
                <a:lnTo>
                  <a:pt x="235995" y="1655362"/>
                </a:lnTo>
                <a:lnTo>
                  <a:pt x="239234" y="1669436"/>
                </a:lnTo>
                <a:lnTo>
                  <a:pt x="240179" y="1678803"/>
                </a:lnTo>
                <a:lnTo>
                  <a:pt x="244898" y="1694042"/>
                </a:lnTo>
                <a:lnTo>
                  <a:pt x="251892" y="1724432"/>
                </a:lnTo>
                <a:lnTo>
                  <a:pt x="263328" y="1753563"/>
                </a:lnTo>
                <a:lnTo>
                  <a:pt x="267862" y="1768204"/>
                </a:lnTo>
                <a:lnTo>
                  <a:pt x="272321" y="1776468"/>
                </a:lnTo>
                <a:lnTo>
                  <a:pt x="277366" y="1789319"/>
                </a:lnTo>
                <a:lnTo>
                  <a:pt x="311575" y="1849220"/>
                </a:lnTo>
                <a:lnTo>
                  <a:pt x="311584" y="1849239"/>
                </a:lnTo>
                <a:cubicBezTo>
                  <a:pt x="396722" y="1976290"/>
                  <a:pt x="540450" y="2060733"/>
                  <a:pt x="701570" y="2063832"/>
                </a:cubicBezTo>
                <a:cubicBezTo>
                  <a:pt x="1172629" y="2068791"/>
                  <a:pt x="1648555" y="2088623"/>
                  <a:pt x="2114626" y="2118372"/>
                </a:cubicBezTo>
                <a:lnTo>
                  <a:pt x="2142406" y="2123339"/>
                </a:lnTo>
                <a:cubicBezTo>
                  <a:pt x="2266375" y="2123339"/>
                  <a:pt x="2380490" y="2078735"/>
                  <a:pt x="2469666" y="1999353"/>
                </a:cubicBezTo>
                <a:cubicBezTo>
                  <a:pt x="2568817" y="1905135"/>
                  <a:pt x="2623441" y="1781246"/>
                  <a:pt x="2623441" y="1647337"/>
                </a:cubicBezTo>
                <a:lnTo>
                  <a:pt x="2623441" y="1647272"/>
                </a:lnTo>
                <a:lnTo>
                  <a:pt x="2618548" y="1634335"/>
                </a:lnTo>
                <a:cubicBezTo>
                  <a:pt x="2614215" y="1629996"/>
                  <a:pt x="2608010" y="1627517"/>
                  <a:pt x="2600528" y="1627517"/>
                </a:cubicBezTo>
                <a:cubicBezTo>
                  <a:pt x="2585685" y="1627517"/>
                  <a:pt x="2575709" y="1637434"/>
                  <a:pt x="2575709" y="1652308"/>
                </a:cubicBezTo>
                <a:cubicBezTo>
                  <a:pt x="2575709" y="1771303"/>
                  <a:pt x="2526195" y="1885340"/>
                  <a:pt x="2441886" y="1964670"/>
                </a:cubicBezTo>
                <a:cubicBezTo>
                  <a:pt x="2352589" y="2048958"/>
                  <a:pt x="2238595" y="2088623"/>
                  <a:pt x="2119614" y="2078707"/>
                </a:cubicBezTo>
                <a:cubicBezTo>
                  <a:pt x="1648555" y="2048958"/>
                  <a:pt x="1172629" y="2029126"/>
                  <a:pt x="701570" y="2024167"/>
                </a:cubicBezTo>
                <a:cubicBezTo>
                  <a:pt x="570522" y="2021379"/>
                  <a:pt x="453562" y="1958976"/>
                  <a:pt x="376306" y="1863433"/>
                </a:cubicBezTo>
                <a:lnTo>
                  <a:pt x="313237" y="1757832"/>
                </a:lnTo>
                <a:lnTo>
                  <a:pt x="313232" y="1757822"/>
                </a:lnTo>
                <a:cubicBezTo>
                  <a:pt x="291925" y="1706846"/>
                  <a:pt x="280147" y="1651068"/>
                  <a:pt x="280147" y="1592810"/>
                </a:cubicBezTo>
                <a:lnTo>
                  <a:pt x="280147" y="1300280"/>
                </a:lnTo>
                <a:cubicBezTo>
                  <a:pt x="280147" y="1295322"/>
                  <a:pt x="275159" y="1285406"/>
                  <a:pt x="275159" y="1280448"/>
                </a:cubicBezTo>
                <a:lnTo>
                  <a:pt x="62014" y="1067248"/>
                </a:lnTo>
                <a:lnTo>
                  <a:pt x="275159" y="854049"/>
                </a:lnTo>
                <a:cubicBezTo>
                  <a:pt x="280147" y="849091"/>
                  <a:pt x="280147" y="844133"/>
                  <a:pt x="280147" y="834216"/>
                </a:cubicBezTo>
                <a:lnTo>
                  <a:pt x="280147" y="541687"/>
                </a:lnTo>
                <a:cubicBezTo>
                  <a:pt x="280147" y="308655"/>
                  <a:pt x="468595" y="115288"/>
                  <a:pt x="701570" y="110330"/>
                </a:cubicBezTo>
                <a:cubicBezTo>
                  <a:pt x="1172629" y="105372"/>
                  <a:pt x="1648555" y="85539"/>
                  <a:pt x="2119614" y="55791"/>
                </a:cubicBezTo>
                <a:cubicBezTo>
                  <a:pt x="2238595" y="45874"/>
                  <a:pt x="2352589" y="90497"/>
                  <a:pt x="2441886" y="169828"/>
                </a:cubicBezTo>
                <a:cubicBezTo>
                  <a:pt x="2531183" y="254116"/>
                  <a:pt x="2575709" y="363194"/>
                  <a:pt x="2575709" y="482189"/>
                </a:cubicBezTo>
                <a:cubicBezTo>
                  <a:pt x="2575709" y="497064"/>
                  <a:pt x="2585685" y="506980"/>
                  <a:pt x="2600528" y="506980"/>
                </a:cubicBezTo>
                <a:cubicBezTo>
                  <a:pt x="2615492" y="506980"/>
                  <a:pt x="2625346" y="497064"/>
                  <a:pt x="2625346" y="482189"/>
                </a:cubicBezTo>
                <a:cubicBezTo>
                  <a:pt x="2625346" y="348320"/>
                  <a:pt x="2570843" y="224367"/>
                  <a:pt x="2471692" y="130162"/>
                </a:cubicBezTo>
                <a:cubicBezTo>
                  <a:pt x="2372419" y="40916"/>
                  <a:pt x="2248571" y="-8665"/>
                  <a:pt x="2114626" y="125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9EDFFD-3ADB-4DE7-B711-8D9FF61829D7}"/>
              </a:ext>
            </a:extLst>
          </p:cNvPr>
          <p:cNvSpPr txBox="1"/>
          <p:nvPr/>
        </p:nvSpPr>
        <p:spPr>
          <a:xfrm>
            <a:off x="4266462" y="3098993"/>
            <a:ext cx="1340623" cy="30008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350" b="1" noProof="1"/>
              <a:t>Model selection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3E389B-AD5A-47D6-8C57-8A2587855382}"/>
              </a:ext>
            </a:extLst>
          </p:cNvPr>
          <p:cNvSpPr txBox="1"/>
          <p:nvPr/>
        </p:nvSpPr>
        <p:spPr>
          <a:xfrm>
            <a:off x="991906" y="3233477"/>
            <a:ext cx="1203883" cy="30008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350" b="1" noProof="1"/>
              <a:t>Model 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C8EB3F-5414-4A61-9B8A-5218FD5F7335}"/>
              </a:ext>
            </a:extLst>
          </p:cNvPr>
          <p:cNvSpPr txBox="1"/>
          <p:nvPr/>
        </p:nvSpPr>
        <p:spPr>
          <a:xfrm>
            <a:off x="3094082" y="3688280"/>
            <a:ext cx="2647354" cy="5539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just"/>
            <a:r>
              <a:rPr lang="en-US" sz="1000"/>
              <a:t>Comparing different performances obtained, the </a:t>
            </a:r>
            <a:r>
              <a:rPr lang="en-US" sz="1000" b="1"/>
              <a:t>Random Forest </a:t>
            </a:r>
            <a:r>
              <a:rPr lang="en-US" sz="1000"/>
              <a:t>results as the </a:t>
            </a:r>
            <a:r>
              <a:rPr lang="en-US" sz="1000" b="1"/>
              <a:t>best algorithm</a:t>
            </a:r>
            <a:r>
              <a:rPr lang="en-US" sz="100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7640E-7AEB-4C2D-8C2B-BDC3B787FAC8}"/>
              </a:ext>
            </a:extLst>
          </p:cNvPr>
          <p:cNvSpPr txBox="1"/>
          <p:nvPr/>
        </p:nvSpPr>
        <p:spPr>
          <a:xfrm>
            <a:off x="228544" y="3765224"/>
            <a:ext cx="2155852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just"/>
            <a:r>
              <a:rPr lang="en-US" sz="1000" b="1"/>
              <a:t>Several models </a:t>
            </a:r>
            <a:r>
              <a:rPr lang="en-US" sz="1000"/>
              <a:t>are </a:t>
            </a:r>
            <a:r>
              <a:rPr lang="en-US" sz="1000" b="1"/>
              <a:t>built</a:t>
            </a:r>
            <a:r>
              <a:rPr lang="en-US" sz="1000"/>
              <a:t> to identify which one is the optimal for our goal.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06CE7B-9752-49D5-8B38-7A43BC1E6352}"/>
              </a:ext>
            </a:extLst>
          </p:cNvPr>
          <p:cNvGrpSpPr/>
          <p:nvPr/>
        </p:nvGrpSpPr>
        <p:grpSpPr>
          <a:xfrm>
            <a:off x="153321" y="3035558"/>
            <a:ext cx="828932" cy="685847"/>
            <a:chOff x="1213118" y="1759632"/>
            <a:chExt cx="828932" cy="6858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C0580D-ADB9-4A7F-AFC1-485249096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88266" y="1879115"/>
              <a:ext cx="453784" cy="40687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61124BB-EAE1-4FA2-A392-AB475E451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13118" y="1759632"/>
              <a:ext cx="494960" cy="44379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2773B8C-4B65-474C-A2AA-37E556AC2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23460" y="2107592"/>
              <a:ext cx="376845" cy="33788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CB48D51-EEC9-45E6-8E13-7D2D6B80104F}"/>
              </a:ext>
            </a:extLst>
          </p:cNvPr>
          <p:cNvGrpSpPr/>
          <p:nvPr/>
        </p:nvGrpSpPr>
        <p:grpSpPr>
          <a:xfrm>
            <a:off x="3331725" y="2933769"/>
            <a:ext cx="918108" cy="685847"/>
            <a:chOff x="3002110" y="2933769"/>
            <a:chExt cx="918108" cy="68584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7195D9-F0DE-4AA9-AAA1-D040E34B2BB8}"/>
                </a:ext>
              </a:extLst>
            </p:cNvPr>
            <p:cNvGrpSpPr/>
            <p:nvPr/>
          </p:nvGrpSpPr>
          <p:grpSpPr>
            <a:xfrm>
              <a:off x="3002110" y="2933769"/>
              <a:ext cx="828932" cy="685847"/>
              <a:chOff x="3002110" y="2933769"/>
              <a:chExt cx="828932" cy="685847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BF81443A-5A52-4859-BC22-71E281E4E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377258" y="3053252"/>
                <a:ext cx="453784" cy="406872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ABFC53F-6CD9-4A70-AC62-CEEED1B62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002110" y="2933769"/>
                <a:ext cx="494960" cy="443791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996C439-B2BB-4D8F-88AC-0BFE119AD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12452" y="3281729"/>
                <a:ext cx="376845" cy="337887"/>
              </a:xfrm>
              <a:prstGeom prst="rect">
                <a:avLst/>
              </a:prstGeom>
            </p:spPr>
          </p:pic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6BD444C-23E9-419C-AAD4-290A82170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61002" y="3020196"/>
              <a:ext cx="559216" cy="523065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02F22073-FC09-4392-99E3-BEBB735A9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5317" y="2572291"/>
            <a:ext cx="556105" cy="52670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097BA09-C0A8-403C-BB8A-C87C4752464E}"/>
              </a:ext>
            </a:extLst>
          </p:cNvPr>
          <p:cNvGrpSpPr/>
          <p:nvPr/>
        </p:nvGrpSpPr>
        <p:grpSpPr>
          <a:xfrm>
            <a:off x="11658452" y="21266"/>
            <a:ext cx="504000" cy="504000"/>
            <a:chOff x="8083912" y="3989721"/>
            <a:chExt cx="297953" cy="34658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0B73F69-4E72-4096-9D75-F4701080B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5031" y="4005595"/>
              <a:ext cx="186834" cy="328060"/>
            </a:xfrm>
            <a:custGeom>
              <a:avLst/>
              <a:gdLst>
                <a:gd name="connsiteX0" fmla="*/ 34130 w 448429"/>
                <a:gd name="connsiteY0" fmla="*/ 296862 h 787400"/>
                <a:gd name="connsiteX1" fmla="*/ 1586 w 448429"/>
                <a:gd name="connsiteY1" fmla="*/ 329406 h 787400"/>
                <a:gd name="connsiteX2" fmla="*/ 34130 w 448429"/>
                <a:gd name="connsiteY2" fmla="*/ 361950 h 787400"/>
                <a:gd name="connsiteX3" fmla="*/ 66674 w 448429"/>
                <a:gd name="connsiteY3" fmla="*/ 329406 h 787400"/>
                <a:gd name="connsiteX4" fmla="*/ 34130 w 448429"/>
                <a:gd name="connsiteY4" fmla="*/ 296862 h 787400"/>
                <a:gd name="connsiteX5" fmla="*/ 31749 w 448429"/>
                <a:gd name="connsiteY5" fmla="*/ 0 h 787400"/>
                <a:gd name="connsiteX6" fmla="*/ 65945 w 448429"/>
                <a:gd name="connsiteY6" fmla="*/ 0 h 787400"/>
                <a:gd name="connsiteX7" fmla="*/ 355970 w 448429"/>
                <a:gd name="connsiteY7" fmla="*/ 216096 h 787400"/>
                <a:gd name="connsiteX8" fmla="*/ 357315 w 448429"/>
                <a:gd name="connsiteY8" fmla="*/ 264718 h 787400"/>
                <a:gd name="connsiteX9" fmla="*/ 363372 w 448429"/>
                <a:gd name="connsiteY9" fmla="*/ 299834 h 787400"/>
                <a:gd name="connsiteX10" fmla="*/ 444121 w 448429"/>
                <a:gd name="connsiteY10" fmla="*/ 400453 h 787400"/>
                <a:gd name="connsiteX11" fmla="*/ 441429 w 448429"/>
                <a:gd name="connsiteY11" fmla="*/ 426790 h 787400"/>
                <a:gd name="connsiteX12" fmla="*/ 384905 w 448429"/>
                <a:gd name="connsiteY12" fmla="*/ 472035 h 787400"/>
                <a:gd name="connsiteX13" fmla="*/ 384905 w 448429"/>
                <a:gd name="connsiteY13" fmla="*/ 635458 h 787400"/>
                <a:gd name="connsiteX14" fmla="*/ 354624 w 448429"/>
                <a:gd name="connsiteY14" fmla="*/ 665846 h 787400"/>
                <a:gd name="connsiteX15" fmla="*/ 271856 w 448429"/>
                <a:gd name="connsiteY15" fmla="*/ 665846 h 787400"/>
                <a:gd name="connsiteX16" fmla="*/ 241575 w 448429"/>
                <a:gd name="connsiteY16" fmla="*/ 696235 h 787400"/>
                <a:gd name="connsiteX17" fmla="*/ 241575 w 448429"/>
                <a:gd name="connsiteY17" fmla="*/ 787400 h 787400"/>
                <a:gd name="connsiteX18" fmla="*/ 0 w 448429"/>
                <a:gd name="connsiteY18" fmla="*/ 787400 h 787400"/>
                <a:gd name="connsiteX19" fmla="*/ 0 w 448429"/>
                <a:gd name="connsiteY19" fmla="*/ 787071 h 787400"/>
                <a:gd name="connsiteX20" fmla="*/ 22217 w 448429"/>
                <a:gd name="connsiteY20" fmla="*/ 777869 h 787400"/>
                <a:gd name="connsiteX21" fmla="*/ 31749 w 448429"/>
                <a:gd name="connsiteY21" fmla="*/ 754856 h 787400"/>
                <a:gd name="connsiteX22" fmla="*/ 22217 w 448429"/>
                <a:gd name="connsiteY22" fmla="*/ 731844 h 787400"/>
                <a:gd name="connsiteX23" fmla="*/ 0 w 448429"/>
                <a:gd name="connsiteY23" fmla="*/ 722642 h 787400"/>
                <a:gd name="connsiteX24" fmla="*/ 0 w 448429"/>
                <a:gd name="connsiteY24" fmla="*/ 410048 h 787400"/>
                <a:gd name="connsiteX25" fmla="*/ 102782 w 448429"/>
                <a:gd name="connsiteY25" fmla="*/ 492125 h 787400"/>
                <a:gd name="connsiteX26" fmla="*/ 105778 w 448429"/>
                <a:gd name="connsiteY26" fmla="*/ 488225 h 787400"/>
                <a:gd name="connsiteX27" fmla="*/ 98424 w 448429"/>
                <a:gd name="connsiteY27" fmla="*/ 506413 h 787400"/>
                <a:gd name="connsiteX28" fmla="*/ 130968 w 448429"/>
                <a:gd name="connsiteY28" fmla="*/ 539751 h 787400"/>
                <a:gd name="connsiteX29" fmla="*/ 163512 w 448429"/>
                <a:gd name="connsiteY29" fmla="*/ 506413 h 787400"/>
                <a:gd name="connsiteX30" fmla="*/ 130968 w 448429"/>
                <a:gd name="connsiteY30" fmla="*/ 473075 h 787400"/>
                <a:gd name="connsiteX31" fmla="*/ 108585 w 448429"/>
                <a:gd name="connsiteY31" fmla="*/ 482573 h 787400"/>
                <a:gd name="connsiteX32" fmla="*/ 0 w 448429"/>
                <a:gd name="connsiteY32" fmla="*/ 395861 h 787400"/>
                <a:gd name="connsiteX33" fmla="*/ 0 w 448429"/>
                <a:gd name="connsiteY33" fmla="*/ 260093 h 787400"/>
                <a:gd name="connsiteX34" fmla="*/ 108358 w 448429"/>
                <a:gd name="connsiteY34" fmla="*/ 173198 h 787400"/>
                <a:gd name="connsiteX35" fmla="*/ 130969 w 448429"/>
                <a:gd name="connsiteY35" fmla="*/ 182563 h 787400"/>
                <a:gd name="connsiteX36" fmla="*/ 163513 w 448429"/>
                <a:gd name="connsiteY36" fmla="*/ 150019 h 787400"/>
                <a:gd name="connsiteX37" fmla="*/ 130969 w 448429"/>
                <a:gd name="connsiteY37" fmla="*/ 117475 h 787400"/>
                <a:gd name="connsiteX38" fmla="*/ 98425 w 448429"/>
                <a:gd name="connsiteY38" fmla="*/ 150019 h 787400"/>
                <a:gd name="connsiteX39" fmla="*/ 105425 w 448429"/>
                <a:gd name="connsiteY39" fmla="*/ 166918 h 787400"/>
                <a:gd name="connsiteX40" fmla="*/ 102799 w 448429"/>
                <a:gd name="connsiteY40" fmla="*/ 163512 h 787400"/>
                <a:gd name="connsiteX41" fmla="*/ 0 w 448429"/>
                <a:gd name="connsiteY41" fmla="*/ 245948 h 787400"/>
                <a:gd name="connsiteX42" fmla="*/ 0 w 448429"/>
                <a:gd name="connsiteY42" fmla="*/ 33001 h 787400"/>
                <a:gd name="connsiteX43" fmla="*/ 22217 w 448429"/>
                <a:gd name="connsiteY43" fmla="*/ 23574 h 787400"/>
                <a:gd name="connsiteX44" fmla="*/ 31749 w 448429"/>
                <a:gd name="connsiteY44" fmla="*/ 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8429" h="787400">
                  <a:moveTo>
                    <a:pt x="34130" y="296862"/>
                  </a:moveTo>
                  <a:cubicBezTo>
                    <a:pt x="16156" y="296862"/>
                    <a:pt x="1586" y="311432"/>
                    <a:pt x="1586" y="329406"/>
                  </a:cubicBezTo>
                  <a:cubicBezTo>
                    <a:pt x="1586" y="347380"/>
                    <a:pt x="16156" y="361950"/>
                    <a:pt x="34130" y="361950"/>
                  </a:cubicBezTo>
                  <a:cubicBezTo>
                    <a:pt x="52104" y="361950"/>
                    <a:pt x="66674" y="347380"/>
                    <a:pt x="66674" y="329406"/>
                  </a:cubicBezTo>
                  <a:cubicBezTo>
                    <a:pt x="66674" y="311432"/>
                    <a:pt x="52104" y="296862"/>
                    <a:pt x="34130" y="296862"/>
                  </a:cubicBezTo>
                  <a:close/>
                  <a:moveTo>
                    <a:pt x="31749" y="0"/>
                  </a:moveTo>
                  <a:lnTo>
                    <a:pt x="65945" y="0"/>
                  </a:lnTo>
                  <a:cubicBezTo>
                    <a:pt x="203219" y="0"/>
                    <a:pt x="318287" y="91166"/>
                    <a:pt x="355970" y="216096"/>
                  </a:cubicBezTo>
                  <a:cubicBezTo>
                    <a:pt x="360680" y="231628"/>
                    <a:pt x="360680" y="248511"/>
                    <a:pt x="357315" y="264718"/>
                  </a:cubicBezTo>
                  <a:cubicBezTo>
                    <a:pt x="354624" y="276198"/>
                    <a:pt x="353951" y="291055"/>
                    <a:pt x="363372" y="299834"/>
                  </a:cubicBezTo>
                  <a:lnTo>
                    <a:pt x="444121" y="400453"/>
                  </a:lnTo>
                  <a:cubicBezTo>
                    <a:pt x="450850" y="408557"/>
                    <a:pt x="449504" y="420712"/>
                    <a:pt x="441429" y="426790"/>
                  </a:cubicBezTo>
                  <a:lnTo>
                    <a:pt x="384905" y="472035"/>
                  </a:lnTo>
                  <a:lnTo>
                    <a:pt x="384905" y="635458"/>
                  </a:lnTo>
                  <a:cubicBezTo>
                    <a:pt x="384905" y="652340"/>
                    <a:pt x="371447" y="665846"/>
                    <a:pt x="354624" y="665846"/>
                  </a:cubicBezTo>
                  <a:lnTo>
                    <a:pt x="271856" y="665846"/>
                  </a:lnTo>
                  <a:cubicBezTo>
                    <a:pt x="255033" y="665846"/>
                    <a:pt x="241575" y="679352"/>
                    <a:pt x="241575" y="696235"/>
                  </a:cubicBezTo>
                  <a:lnTo>
                    <a:pt x="241575" y="787400"/>
                  </a:lnTo>
                  <a:lnTo>
                    <a:pt x="0" y="787400"/>
                  </a:lnTo>
                  <a:lnTo>
                    <a:pt x="0" y="787071"/>
                  </a:lnTo>
                  <a:lnTo>
                    <a:pt x="22217" y="777869"/>
                  </a:lnTo>
                  <a:cubicBezTo>
                    <a:pt x="28107" y="771979"/>
                    <a:pt x="31749" y="763843"/>
                    <a:pt x="31749" y="754856"/>
                  </a:cubicBezTo>
                  <a:cubicBezTo>
                    <a:pt x="31749" y="745869"/>
                    <a:pt x="28107" y="737733"/>
                    <a:pt x="22217" y="731844"/>
                  </a:cubicBezTo>
                  <a:lnTo>
                    <a:pt x="0" y="722642"/>
                  </a:lnTo>
                  <a:lnTo>
                    <a:pt x="0" y="410048"/>
                  </a:lnTo>
                  <a:lnTo>
                    <a:pt x="102782" y="492125"/>
                  </a:lnTo>
                  <a:lnTo>
                    <a:pt x="105778" y="488225"/>
                  </a:lnTo>
                  <a:lnTo>
                    <a:pt x="98424" y="506413"/>
                  </a:lnTo>
                  <a:cubicBezTo>
                    <a:pt x="98424" y="524825"/>
                    <a:pt x="112994" y="539751"/>
                    <a:pt x="130968" y="539751"/>
                  </a:cubicBezTo>
                  <a:cubicBezTo>
                    <a:pt x="148942" y="539751"/>
                    <a:pt x="163512" y="524825"/>
                    <a:pt x="163512" y="506413"/>
                  </a:cubicBezTo>
                  <a:cubicBezTo>
                    <a:pt x="163512" y="488001"/>
                    <a:pt x="148942" y="473075"/>
                    <a:pt x="130968" y="473075"/>
                  </a:cubicBezTo>
                  <a:lnTo>
                    <a:pt x="108585" y="482573"/>
                  </a:lnTo>
                  <a:lnTo>
                    <a:pt x="0" y="395861"/>
                  </a:lnTo>
                  <a:lnTo>
                    <a:pt x="0" y="260093"/>
                  </a:lnTo>
                  <a:lnTo>
                    <a:pt x="108358" y="173198"/>
                  </a:lnTo>
                  <a:lnTo>
                    <a:pt x="130969" y="182563"/>
                  </a:lnTo>
                  <a:cubicBezTo>
                    <a:pt x="148943" y="182563"/>
                    <a:pt x="163513" y="167993"/>
                    <a:pt x="163513" y="150019"/>
                  </a:cubicBezTo>
                  <a:cubicBezTo>
                    <a:pt x="163513" y="132045"/>
                    <a:pt x="148943" y="117475"/>
                    <a:pt x="130969" y="117475"/>
                  </a:cubicBezTo>
                  <a:cubicBezTo>
                    <a:pt x="112995" y="117475"/>
                    <a:pt x="98425" y="132045"/>
                    <a:pt x="98425" y="150019"/>
                  </a:cubicBezTo>
                  <a:lnTo>
                    <a:pt x="105425" y="166918"/>
                  </a:lnTo>
                  <a:lnTo>
                    <a:pt x="102799" y="163512"/>
                  </a:lnTo>
                  <a:lnTo>
                    <a:pt x="0" y="245948"/>
                  </a:lnTo>
                  <a:lnTo>
                    <a:pt x="0" y="33001"/>
                  </a:lnTo>
                  <a:lnTo>
                    <a:pt x="22217" y="23574"/>
                  </a:lnTo>
                  <a:cubicBezTo>
                    <a:pt x="28107" y="17541"/>
                    <a:pt x="31749" y="9206"/>
                    <a:pt x="31749" y="0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400">
              <a:extLst>
                <a:ext uri="{FF2B5EF4-FFF2-40B4-BE49-F238E27FC236}">
                  <a16:creationId xmlns:a16="http://schemas.microsoft.com/office/drawing/2014/main" id="{34C22909-3DFB-4E09-B89C-A98F4ED0C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101" y="4222538"/>
              <a:ext cx="27118" cy="27779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401">
              <a:extLst>
                <a:ext uri="{FF2B5EF4-FFF2-40B4-BE49-F238E27FC236}">
                  <a16:creationId xmlns:a16="http://schemas.microsoft.com/office/drawing/2014/main" id="{9F2D0D27-9736-4F48-9CD0-5B451EB54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101" y="4036020"/>
              <a:ext cx="27118" cy="27118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409">
              <a:extLst>
                <a:ext uri="{FF2B5EF4-FFF2-40B4-BE49-F238E27FC236}">
                  <a16:creationId xmlns:a16="http://schemas.microsoft.com/office/drawing/2014/main" id="{512C2197-0647-4006-A21C-9A8928C1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912" y="4186822"/>
              <a:ext cx="60189" cy="51590"/>
            </a:xfrm>
            <a:custGeom>
              <a:avLst/>
              <a:gdLst>
                <a:gd name="T0" fmla="*/ 214 w 214"/>
                <a:gd name="T1" fmla="*/ 183 h 183"/>
                <a:gd name="T2" fmla="*/ 168 w 214"/>
                <a:gd name="T3" fmla="*/ 183 h 183"/>
                <a:gd name="T4" fmla="*/ 112 w 214"/>
                <a:gd name="T5" fmla="*/ 128 h 183"/>
                <a:gd name="T6" fmla="*/ 112 w 214"/>
                <a:gd name="T7" fmla="*/ 55 h 183"/>
                <a:gd name="T8" fmla="*/ 73 w 214"/>
                <a:gd name="T9" fmla="*/ 16 h 183"/>
                <a:gd name="T10" fmla="*/ 0 w 214"/>
                <a:gd name="T11" fmla="*/ 16 h 183"/>
                <a:gd name="T12" fmla="*/ 0 w 214"/>
                <a:gd name="T13" fmla="*/ 0 h 183"/>
                <a:gd name="T14" fmla="*/ 73 w 214"/>
                <a:gd name="T15" fmla="*/ 0 h 183"/>
                <a:gd name="T16" fmla="*/ 129 w 214"/>
                <a:gd name="T17" fmla="*/ 55 h 183"/>
                <a:gd name="T18" fmla="*/ 129 w 214"/>
                <a:gd name="T19" fmla="*/ 128 h 183"/>
                <a:gd name="T20" fmla="*/ 168 w 214"/>
                <a:gd name="T21" fmla="*/ 167 h 183"/>
                <a:gd name="T22" fmla="*/ 214 w 214"/>
                <a:gd name="T23" fmla="*/ 167 h 183"/>
                <a:gd name="T24" fmla="*/ 214 w 214"/>
                <a:gd name="T25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" h="183">
                  <a:moveTo>
                    <a:pt x="214" y="183"/>
                  </a:moveTo>
                  <a:lnTo>
                    <a:pt x="168" y="183"/>
                  </a:lnTo>
                  <a:cubicBezTo>
                    <a:pt x="137" y="183"/>
                    <a:pt x="112" y="158"/>
                    <a:pt x="112" y="128"/>
                  </a:cubicBezTo>
                  <a:lnTo>
                    <a:pt x="112" y="55"/>
                  </a:lnTo>
                  <a:cubicBezTo>
                    <a:pt x="112" y="34"/>
                    <a:pt x="95" y="16"/>
                    <a:pt x="73" y="16"/>
                  </a:cubicBezTo>
                  <a:lnTo>
                    <a:pt x="0" y="16"/>
                  </a:lnTo>
                  <a:lnTo>
                    <a:pt x="0" y="0"/>
                  </a:lnTo>
                  <a:lnTo>
                    <a:pt x="73" y="0"/>
                  </a:lnTo>
                  <a:cubicBezTo>
                    <a:pt x="104" y="0"/>
                    <a:pt x="129" y="25"/>
                    <a:pt x="129" y="55"/>
                  </a:cubicBezTo>
                  <a:lnTo>
                    <a:pt x="129" y="128"/>
                  </a:lnTo>
                  <a:cubicBezTo>
                    <a:pt x="129" y="149"/>
                    <a:pt x="147" y="167"/>
                    <a:pt x="168" y="167"/>
                  </a:cubicBezTo>
                  <a:lnTo>
                    <a:pt x="214" y="167"/>
                  </a:lnTo>
                  <a:lnTo>
                    <a:pt x="214" y="183"/>
                  </a:ln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410">
              <a:extLst>
                <a:ext uri="{FF2B5EF4-FFF2-40B4-BE49-F238E27FC236}">
                  <a16:creationId xmlns:a16="http://schemas.microsoft.com/office/drawing/2014/main" id="{53FCDAC0-9E49-41F8-ACD2-1E3F25C2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196" y="4186822"/>
              <a:ext cx="64819" cy="119716"/>
            </a:xfrm>
            <a:custGeom>
              <a:avLst/>
              <a:gdLst>
                <a:gd name="T0" fmla="*/ 232 w 232"/>
                <a:gd name="T1" fmla="*/ 424 h 424"/>
                <a:gd name="T2" fmla="*/ 215 w 232"/>
                <a:gd name="T3" fmla="*/ 424 h 424"/>
                <a:gd name="T4" fmla="*/ 215 w 232"/>
                <a:gd name="T5" fmla="*/ 93 h 424"/>
                <a:gd name="T6" fmla="*/ 139 w 232"/>
                <a:gd name="T7" fmla="*/ 16 h 424"/>
                <a:gd name="T8" fmla="*/ 0 w 232"/>
                <a:gd name="T9" fmla="*/ 16 h 424"/>
                <a:gd name="T10" fmla="*/ 0 w 232"/>
                <a:gd name="T11" fmla="*/ 0 h 424"/>
                <a:gd name="T12" fmla="*/ 139 w 232"/>
                <a:gd name="T13" fmla="*/ 0 h 424"/>
                <a:gd name="T14" fmla="*/ 232 w 232"/>
                <a:gd name="T15" fmla="*/ 93 h 424"/>
                <a:gd name="T16" fmla="*/ 232 w 232"/>
                <a:gd name="T17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424">
                  <a:moveTo>
                    <a:pt x="232" y="424"/>
                  </a:moveTo>
                  <a:lnTo>
                    <a:pt x="215" y="424"/>
                  </a:lnTo>
                  <a:lnTo>
                    <a:pt x="215" y="93"/>
                  </a:lnTo>
                  <a:cubicBezTo>
                    <a:pt x="215" y="51"/>
                    <a:pt x="181" y="16"/>
                    <a:pt x="139" y="16"/>
                  </a:cubicBezTo>
                  <a:lnTo>
                    <a:pt x="0" y="16"/>
                  </a:lnTo>
                  <a:lnTo>
                    <a:pt x="0" y="0"/>
                  </a:lnTo>
                  <a:lnTo>
                    <a:pt x="139" y="0"/>
                  </a:lnTo>
                  <a:cubicBezTo>
                    <a:pt x="190" y="0"/>
                    <a:pt x="232" y="41"/>
                    <a:pt x="232" y="93"/>
                  </a:cubicBezTo>
                  <a:lnTo>
                    <a:pt x="232" y="424"/>
                  </a:ln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411">
              <a:extLst>
                <a:ext uri="{FF2B5EF4-FFF2-40B4-BE49-F238E27FC236}">
                  <a16:creationId xmlns:a16="http://schemas.microsoft.com/office/drawing/2014/main" id="{B18EFE1C-FD94-4918-99B0-73FFA60E4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9156" y="4303892"/>
              <a:ext cx="31748" cy="32409"/>
            </a:xfrm>
            <a:custGeom>
              <a:avLst/>
              <a:gdLst>
                <a:gd name="T0" fmla="*/ 57 w 114"/>
                <a:gd name="T1" fmla="*/ 17 h 114"/>
                <a:gd name="T2" fmla="*/ 17 w 114"/>
                <a:gd name="T3" fmla="*/ 57 h 114"/>
                <a:gd name="T4" fmla="*/ 57 w 114"/>
                <a:gd name="T5" fmla="*/ 97 h 114"/>
                <a:gd name="T6" fmla="*/ 97 w 114"/>
                <a:gd name="T7" fmla="*/ 57 h 114"/>
                <a:gd name="T8" fmla="*/ 57 w 114"/>
                <a:gd name="T9" fmla="*/ 17 h 114"/>
                <a:gd name="T10" fmla="*/ 57 w 114"/>
                <a:gd name="T11" fmla="*/ 114 h 114"/>
                <a:gd name="T12" fmla="*/ 0 w 114"/>
                <a:gd name="T13" fmla="*/ 57 h 114"/>
                <a:gd name="T14" fmla="*/ 57 w 114"/>
                <a:gd name="T15" fmla="*/ 0 h 114"/>
                <a:gd name="T16" fmla="*/ 114 w 114"/>
                <a:gd name="T17" fmla="*/ 57 h 114"/>
                <a:gd name="T18" fmla="*/ 57 w 114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17"/>
                  </a:moveTo>
                  <a:cubicBezTo>
                    <a:pt x="35" y="17"/>
                    <a:pt x="17" y="35"/>
                    <a:pt x="17" y="57"/>
                  </a:cubicBezTo>
                  <a:cubicBezTo>
                    <a:pt x="17" y="79"/>
                    <a:pt x="35" y="97"/>
                    <a:pt x="57" y="97"/>
                  </a:cubicBezTo>
                  <a:cubicBezTo>
                    <a:pt x="79" y="97"/>
                    <a:pt x="97" y="79"/>
                    <a:pt x="97" y="57"/>
                  </a:cubicBezTo>
                  <a:cubicBezTo>
                    <a:pt x="97" y="35"/>
                    <a:pt x="79" y="17"/>
                    <a:pt x="57" y="17"/>
                  </a:cubicBezTo>
                  <a:close/>
                  <a:moveTo>
                    <a:pt x="57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88"/>
                    <a:pt x="88" y="114"/>
                    <a:pt x="57" y="114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412">
              <a:extLst>
                <a:ext uri="{FF2B5EF4-FFF2-40B4-BE49-F238E27FC236}">
                  <a16:creationId xmlns:a16="http://schemas.microsoft.com/office/drawing/2014/main" id="{E8551F91-E231-44A0-82C9-29784CC13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2117" y="4220554"/>
              <a:ext cx="31748" cy="31748"/>
            </a:xfrm>
            <a:custGeom>
              <a:avLst/>
              <a:gdLst>
                <a:gd name="T0" fmla="*/ 57 w 114"/>
                <a:gd name="T1" fmla="*/ 17 h 114"/>
                <a:gd name="T2" fmla="*/ 17 w 114"/>
                <a:gd name="T3" fmla="*/ 57 h 114"/>
                <a:gd name="T4" fmla="*/ 57 w 114"/>
                <a:gd name="T5" fmla="*/ 97 h 114"/>
                <a:gd name="T6" fmla="*/ 97 w 114"/>
                <a:gd name="T7" fmla="*/ 57 h 114"/>
                <a:gd name="T8" fmla="*/ 57 w 114"/>
                <a:gd name="T9" fmla="*/ 17 h 114"/>
                <a:gd name="T10" fmla="*/ 57 w 114"/>
                <a:gd name="T11" fmla="*/ 114 h 114"/>
                <a:gd name="T12" fmla="*/ 0 w 114"/>
                <a:gd name="T13" fmla="*/ 57 h 114"/>
                <a:gd name="T14" fmla="*/ 57 w 114"/>
                <a:gd name="T15" fmla="*/ 0 h 114"/>
                <a:gd name="T16" fmla="*/ 114 w 114"/>
                <a:gd name="T17" fmla="*/ 57 h 114"/>
                <a:gd name="T18" fmla="*/ 57 w 114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17"/>
                  </a:moveTo>
                  <a:cubicBezTo>
                    <a:pt x="35" y="17"/>
                    <a:pt x="17" y="35"/>
                    <a:pt x="17" y="57"/>
                  </a:cubicBezTo>
                  <a:cubicBezTo>
                    <a:pt x="17" y="79"/>
                    <a:pt x="35" y="97"/>
                    <a:pt x="57" y="97"/>
                  </a:cubicBezTo>
                  <a:cubicBezTo>
                    <a:pt x="79" y="97"/>
                    <a:pt x="97" y="79"/>
                    <a:pt x="97" y="57"/>
                  </a:cubicBezTo>
                  <a:cubicBezTo>
                    <a:pt x="97" y="35"/>
                    <a:pt x="79" y="17"/>
                    <a:pt x="57" y="17"/>
                  </a:cubicBezTo>
                  <a:close/>
                  <a:moveTo>
                    <a:pt x="57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88"/>
                    <a:pt x="88" y="114"/>
                    <a:pt x="57" y="114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413">
              <a:extLst>
                <a:ext uri="{FF2B5EF4-FFF2-40B4-BE49-F238E27FC236}">
                  <a16:creationId xmlns:a16="http://schemas.microsoft.com/office/drawing/2014/main" id="{8669CF50-6D37-4875-91FB-100899424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912" y="4047264"/>
              <a:ext cx="60189" cy="51590"/>
            </a:xfrm>
            <a:custGeom>
              <a:avLst/>
              <a:gdLst>
                <a:gd name="T0" fmla="*/ 73 w 214"/>
                <a:gd name="T1" fmla="*/ 184 h 184"/>
                <a:gd name="T2" fmla="*/ 0 w 214"/>
                <a:gd name="T3" fmla="*/ 184 h 184"/>
                <a:gd name="T4" fmla="*/ 0 w 214"/>
                <a:gd name="T5" fmla="*/ 167 h 184"/>
                <a:gd name="T6" fmla="*/ 73 w 214"/>
                <a:gd name="T7" fmla="*/ 167 h 184"/>
                <a:gd name="T8" fmla="*/ 112 w 214"/>
                <a:gd name="T9" fmla="*/ 128 h 184"/>
                <a:gd name="T10" fmla="*/ 112 w 214"/>
                <a:gd name="T11" fmla="*/ 55 h 184"/>
                <a:gd name="T12" fmla="*/ 168 w 214"/>
                <a:gd name="T13" fmla="*/ 0 h 184"/>
                <a:gd name="T14" fmla="*/ 214 w 214"/>
                <a:gd name="T15" fmla="*/ 0 h 184"/>
                <a:gd name="T16" fmla="*/ 214 w 214"/>
                <a:gd name="T17" fmla="*/ 16 h 184"/>
                <a:gd name="T18" fmla="*/ 168 w 214"/>
                <a:gd name="T19" fmla="*/ 16 h 184"/>
                <a:gd name="T20" fmla="*/ 129 w 214"/>
                <a:gd name="T21" fmla="*/ 55 h 184"/>
                <a:gd name="T22" fmla="*/ 129 w 214"/>
                <a:gd name="T23" fmla="*/ 128 h 184"/>
                <a:gd name="T24" fmla="*/ 73 w 214"/>
                <a:gd name="T2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" h="184">
                  <a:moveTo>
                    <a:pt x="73" y="184"/>
                  </a:moveTo>
                  <a:lnTo>
                    <a:pt x="0" y="184"/>
                  </a:lnTo>
                  <a:lnTo>
                    <a:pt x="0" y="167"/>
                  </a:lnTo>
                  <a:lnTo>
                    <a:pt x="73" y="167"/>
                  </a:lnTo>
                  <a:cubicBezTo>
                    <a:pt x="95" y="167"/>
                    <a:pt x="112" y="149"/>
                    <a:pt x="112" y="128"/>
                  </a:cubicBezTo>
                  <a:lnTo>
                    <a:pt x="112" y="55"/>
                  </a:lnTo>
                  <a:cubicBezTo>
                    <a:pt x="112" y="25"/>
                    <a:pt x="137" y="0"/>
                    <a:pt x="168" y="0"/>
                  </a:cubicBezTo>
                  <a:lnTo>
                    <a:pt x="214" y="0"/>
                  </a:lnTo>
                  <a:lnTo>
                    <a:pt x="214" y="16"/>
                  </a:lnTo>
                  <a:lnTo>
                    <a:pt x="168" y="16"/>
                  </a:lnTo>
                  <a:cubicBezTo>
                    <a:pt x="147" y="16"/>
                    <a:pt x="129" y="34"/>
                    <a:pt x="129" y="55"/>
                  </a:cubicBezTo>
                  <a:lnTo>
                    <a:pt x="129" y="128"/>
                  </a:lnTo>
                  <a:cubicBezTo>
                    <a:pt x="129" y="159"/>
                    <a:pt x="104" y="184"/>
                    <a:pt x="73" y="184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414">
              <a:extLst>
                <a:ext uri="{FF2B5EF4-FFF2-40B4-BE49-F238E27FC236}">
                  <a16:creationId xmlns:a16="http://schemas.microsoft.com/office/drawing/2014/main" id="{A53BA118-37BA-4BBA-B3B1-5AA23034A2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2117" y="4033374"/>
              <a:ext cx="31748" cy="31748"/>
            </a:xfrm>
            <a:custGeom>
              <a:avLst/>
              <a:gdLst>
                <a:gd name="T0" fmla="*/ 57 w 114"/>
                <a:gd name="T1" fmla="*/ 17 h 114"/>
                <a:gd name="T2" fmla="*/ 17 w 114"/>
                <a:gd name="T3" fmla="*/ 57 h 114"/>
                <a:gd name="T4" fmla="*/ 57 w 114"/>
                <a:gd name="T5" fmla="*/ 97 h 114"/>
                <a:gd name="T6" fmla="*/ 97 w 114"/>
                <a:gd name="T7" fmla="*/ 57 h 114"/>
                <a:gd name="T8" fmla="*/ 57 w 114"/>
                <a:gd name="T9" fmla="*/ 17 h 114"/>
                <a:gd name="T10" fmla="*/ 57 w 114"/>
                <a:gd name="T11" fmla="*/ 114 h 114"/>
                <a:gd name="T12" fmla="*/ 0 w 114"/>
                <a:gd name="T13" fmla="*/ 57 h 114"/>
                <a:gd name="T14" fmla="*/ 57 w 114"/>
                <a:gd name="T15" fmla="*/ 0 h 114"/>
                <a:gd name="T16" fmla="*/ 114 w 114"/>
                <a:gd name="T17" fmla="*/ 57 h 114"/>
                <a:gd name="T18" fmla="*/ 57 w 114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17"/>
                  </a:moveTo>
                  <a:cubicBezTo>
                    <a:pt x="35" y="17"/>
                    <a:pt x="17" y="35"/>
                    <a:pt x="17" y="57"/>
                  </a:cubicBezTo>
                  <a:cubicBezTo>
                    <a:pt x="17" y="79"/>
                    <a:pt x="35" y="97"/>
                    <a:pt x="57" y="97"/>
                  </a:cubicBezTo>
                  <a:cubicBezTo>
                    <a:pt x="79" y="97"/>
                    <a:pt x="97" y="79"/>
                    <a:pt x="97" y="57"/>
                  </a:cubicBezTo>
                  <a:cubicBezTo>
                    <a:pt x="97" y="35"/>
                    <a:pt x="79" y="17"/>
                    <a:pt x="57" y="17"/>
                  </a:cubicBezTo>
                  <a:close/>
                  <a:moveTo>
                    <a:pt x="57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88"/>
                    <a:pt x="88" y="114"/>
                    <a:pt x="57" y="114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415">
              <a:extLst>
                <a:ext uri="{FF2B5EF4-FFF2-40B4-BE49-F238E27FC236}">
                  <a16:creationId xmlns:a16="http://schemas.microsoft.com/office/drawing/2014/main" id="{75F2602E-02CF-4179-81ED-E33EC1765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353" y="4140523"/>
              <a:ext cx="82678" cy="4630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416">
              <a:extLst>
                <a:ext uri="{FF2B5EF4-FFF2-40B4-BE49-F238E27FC236}">
                  <a16:creationId xmlns:a16="http://schemas.microsoft.com/office/drawing/2014/main" id="{4EFFD021-7858-4D6F-ADBA-860A7392C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912" y="4140523"/>
              <a:ext cx="16536" cy="4630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418">
              <a:extLst>
                <a:ext uri="{FF2B5EF4-FFF2-40B4-BE49-F238E27FC236}">
                  <a16:creationId xmlns:a16="http://schemas.microsoft.com/office/drawing/2014/main" id="{54911D48-B6C0-4BE0-B347-0F41F8C19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196" y="4019484"/>
              <a:ext cx="64819" cy="79369"/>
            </a:xfrm>
            <a:custGeom>
              <a:avLst/>
              <a:gdLst>
                <a:gd name="T0" fmla="*/ 139 w 232"/>
                <a:gd name="T1" fmla="*/ 283 h 283"/>
                <a:gd name="T2" fmla="*/ 0 w 232"/>
                <a:gd name="T3" fmla="*/ 283 h 283"/>
                <a:gd name="T4" fmla="*/ 0 w 232"/>
                <a:gd name="T5" fmla="*/ 266 h 283"/>
                <a:gd name="T6" fmla="*/ 139 w 232"/>
                <a:gd name="T7" fmla="*/ 266 h 283"/>
                <a:gd name="T8" fmla="*/ 215 w 232"/>
                <a:gd name="T9" fmla="*/ 189 h 283"/>
                <a:gd name="T10" fmla="*/ 215 w 232"/>
                <a:gd name="T11" fmla="*/ 0 h 283"/>
                <a:gd name="T12" fmla="*/ 232 w 232"/>
                <a:gd name="T13" fmla="*/ 0 h 283"/>
                <a:gd name="T14" fmla="*/ 232 w 232"/>
                <a:gd name="T15" fmla="*/ 189 h 283"/>
                <a:gd name="T16" fmla="*/ 139 w 232"/>
                <a:gd name="T1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83">
                  <a:moveTo>
                    <a:pt x="139" y="283"/>
                  </a:moveTo>
                  <a:lnTo>
                    <a:pt x="0" y="283"/>
                  </a:lnTo>
                  <a:lnTo>
                    <a:pt x="0" y="266"/>
                  </a:lnTo>
                  <a:lnTo>
                    <a:pt x="139" y="266"/>
                  </a:lnTo>
                  <a:cubicBezTo>
                    <a:pt x="181" y="266"/>
                    <a:pt x="215" y="232"/>
                    <a:pt x="215" y="189"/>
                  </a:cubicBezTo>
                  <a:lnTo>
                    <a:pt x="215" y="0"/>
                  </a:lnTo>
                  <a:lnTo>
                    <a:pt x="232" y="0"/>
                  </a:lnTo>
                  <a:lnTo>
                    <a:pt x="232" y="189"/>
                  </a:lnTo>
                  <a:cubicBezTo>
                    <a:pt x="232" y="241"/>
                    <a:pt x="190" y="283"/>
                    <a:pt x="139" y="283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420">
              <a:extLst>
                <a:ext uri="{FF2B5EF4-FFF2-40B4-BE49-F238E27FC236}">
                  <a16:creationId xmlns:a16="http://schemas.microsoft.com/office/drawing/2014/main" id="{2CDDEA91-691C-4FB7-867C-D0157C732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912" y="4116712"/>
              <a:ext cx="58866" cy="4630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421">
              <a:extLst>
                <a:ext uri="{FF2B5EF4-FFF2-40B4-BE49-F238E27FC236}">
                  <a16:creationId xmlns:a16="http://schemas.microsoft.com/office/drawing/2014/main" id="{C8BB146A-589C-4661-BFBF-15A98458AA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9156" y="3989721"/>
              <a:ext cx="31748" cy="31748"/>
            </a:xfrm>
            <a:custGeom>
              <a:avLst/>
              <a:gdLst>
                <a:gd name="T0" fmla="*/ 57 w 114"/>
                <a:gd name="T1" fmla="*/ 16 h 113"/>
                <a:gd name="T2" fmla="*/ 17 w 114"/>
                <a:gd name="T3" fmla="*/ 56 h 113"/>
                <a:gd name="T4" fmla="*/ 57 w 114"/>
                <a:gd name="T5" fmla="*/ 96 h 113"/>
                <a:gd name="T6" fmla="*/ 97 w 114"/>
                <a:gd name="T7" fmla="*/ 56 h 113"/>
                <a:gd name="T8" fmla="*/ 57 w 114"/>
                <a:gd name="T9" fmla="*/ 16 h 113"/>
                <a:gd name="T10" fmla="*/ 57 w 114"/>
                <a:gd name="T11" fmla="*/ 113 h 113"/>
                <a:gd name="T12" fmla="*/ 0 w 114"/>
                <a:gd name="T13" fmla="*/ 56 h 113"/>
                <a:gd name="T14" fmla="*/ 57 w 114"/>
                <a:gd name="T15" fmla="*/ 0 h 113"/>
                <a:gd name="T16" fmla="*/ 114 w 114"/>
                <a:gd name="T17" fmla="*/ 56 h 113"/>
                <a:gd name="T18" fmla="*/ 57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57" y="16"/>
                  </a:moveTo>
                  <a:cubicBezTo>
                    <a:pt x="35" y="16"/>
                    <a:pt x="17" y="34"/>
                    <a:pt x="17" y="56"/>
                  </a:cubicBezTo>
                  <a:cubicBezTo>
                    <a:pt x="17" y="78"/>
                    <a:pt x="35" y="96"/>
                    <a:pt x="57" y="96"/>
                  </a:cubicBezTo>
                  <a:cubicBezTo>
                    <a:pt x="79" y="96"/>
                    <a:pt x="97" y="78"/>
                    <a:pt x="97" y="56"/>
                  </a:cubicBezTo>
                  <a:cubicBezTo>
                    <a:pt x="97" y="34"/>
                    <a:pt x="79" y="16"/>
                    <a:pt x="57" y="16"/>
                  </a:cubicBezTo>
                  <a:close/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88" y="0"/>
                    <a:pt x="114" y="25"/>
                    <a:pt x="114" y="56"/>
                  </a:cubicBezTo>
                  <a:cubicBezTo>
                    <a:pt x="114" y="88"/>
                    <a:pt x="88" y="113"/>
                    <a:pt x="57" y="113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B50A752-33F2-4612-A43B-56FA4A2C1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912" y="4163011"/>
              <a:ext cx="156756" cy="45997"/>
            </a:xfrm>
            <a:custGeom>
              <a:avLst/>
              <a:gdLst>
                <a:gd name="connsiteX0" fmla="*/ 375286 w 376238"/>
                <a:gd name="connsiteY0" fmla="*/ 104748 h 110400"/>
                <a:gd name="connsiteX1" fmla="*/ 376238 w 376238"/>
                <a:gd name="connsiteY1" fmla="*/ 105508 h 110400"/>
                <a:gd name="connsiteX2" fmla="*/ 372479 w 376238"/>
                <a:gd name="connsiteY2" fmla="*/ 110400 h 110400"/>
                <a:gd name="connsiteX3" fmla="*/ 374657 w 376238"/>
                <a:gd name="connsiteY3" fmla="*/ 105015 h 110400"/>
                <a:gd name="connsiteX4" fmla="*/ 0 w 376238"/>
                <a:gd name="connsiteY4" fmla="*/ 0 h 110400"/>
                <a:gd name="connsiteX5" fmla="*/ 216827 w 376238"/>
                <a:gd name="connsiteY5" fmla="*/ 0 h 110400"/>
                <a:gd name="connsiteX6" fmla="*/ 266136 w 376238"/>
                <a:gd name="connsiteY6" fmla="*/ 17585 h 110400"/>
                <a:gd name="connsiteX7" fmla="*/ 266701 w 376238"/>
                <a:gd name="connsiteY7" fmla="*/ 18036 h 110400"/>
                <a:gd name="connsiteX8" fmla="*/ 266701 w 376238"/>
                <a:gd name="connsiteY8" fmla="*/ 32223 h 110400"/>
                <a:gd name="connsiteX9" fmla="*/ 259381 w 376238"/>
                <a:gd name="connsiteY9" fmla="*/ 26377 h 110400"/>
                <a:gd name="connsiteX10" fmla="*/ 216827 w 376238"/>
                <a:gd name="connsiteY10" fmla="*/ 11498 h 110400"/>
                <a:gd name="connsiteX11" fmla="*/ 0 w 376238"/>
                <a:gd name="connsiteY11" fmla="*/ 11498 h 11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238" h="110400">
                  <a:moveTo>
                    <a:pt x="375286" y="104748"/>
                  </a:moveTo>
                  <a:lnTo>
                    <a:pt x="376238" y="105508"/>
                  </a:lnTo>
                  <a:lnTo>
                    <a:pt x="372479" y="110400"/>
                  </a:lnTo>
                  <a:lnTo>
                    <a:pt x="374657" y="105015"/>
                  </a:lnTo>
                  <a:close/>
                  <a:moveTo>
                    <a:pt x="0" y="0"/>
                  </a:moveTo>
                  <a:lnTo>
                    <a:pt x="216827" y="0"/>
                  </a:lnTo>
                  <a:cubicBezTo>
                    <a:pt x="234389" y="0"/>
                    <a:pt x="252627" y="6087"/>
                    <a:pt x="266136" y="17585"/>
                  </a:cubicBezTo>
                  <a:lnTo>
                    <a:pt x="266701" y="18036"/>
                  </a:lnTo>
                  <a:lnTo>
                    <a:pt x="266701" y="32223"/>
                  </a:lnTo>
                  <a:lnTo>
                    <a:pt x="259381" y="26377"/>
                  </a:lnTo>
                  <a:cubicBezTo>
                    <a:pt x="247223" y="16232"/>
                    <a:pt x="232362" y="11498"/>
                    <a:pt x="216827" y="11498"/>
                  </a:cubicBezTo>
                  <a:lnTo>
                    <a:pt x="0" y="11498"/>
                  </a:ln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D0EE0F8-C2BD-4337-8A91-61DFBCDBE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621" y="4075139"/>
              <a:ext cx="78047" cy="46203"/>
            </a:xfrm>
            <a:custGeom>
              <a:avLst/>
              <a:gdLst>
                <a:gd name="connsiteX0" fmla="*/ 77788 w 187325"/>
                <a:gd name="connsiteY0" fmla="*/ 79030 h 110894"/>
                <a:gd name="connsiteX1" fmla="*/ 77788 w 187325"/>
                <a:gd name="connsiteY1" fmla="*/ 93175 h 110894"/>
                <a:gd name="connsiteX2" fmla="*/ 77491 w 187325"/>
                <a:gd name="connsiteY2" fmla="*/ 93413 h 110894"/>
                <a:gd name="connsiteX3" fmla="*/ 28301 w 187325"/>
                <a:gd name="connsiteY3" fmla="*/ 110894 h 110894"/>
                <a:gd name="connsiteX4" fmla="*/ 0 w 187325"/>
                <a:gd name="connsiteY4" fmla="*/ 110894 h 110894"/>
                <a:gd name="connsiteX5" fmla="*/ 0 w 187325"/>
                <a:gd name="connsiteY5" fmla="*/ 99464 h 110894"/>
                <a:gd name="connsiteX6" fmla="*/ 28301 w 187325"/>
                <a:gd name="connsiteY6" fmla="*/ 99464 h 110894"/>
                <a:gd name="connsiteX7" fmla="*/ 70752 w 187325"/>
                <a:gd name="connsiteY7" fmla="*/ 84672 h 110894"/>
                <a:gd name="connsiteX8" fmla="*/ 183213 w 187325"/>
                <a:gd name="connsiteY8" fmla="*/ 0 h 110894"/>
                <a:gd name="connsiteX9" fmla="*/ 187325 w 187325"/>
                <a:gd name="connsiteY9" fmla="*/ 5335 h 110894"/>
                <a:gd name="connsiteX10" fmla="*/ 186146 w 187325"/>
                <a:gd name="connsiteY10" fmla="*/ 6280 h 110894"/>
                <a:gd name="connsiteX11" fmla="*/ 185745 w 187325"/>
                <a:gd name="connsiteY11" fmla="*/ 6114 h 11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325" h="110894">
                  <a:moveTo>
                    <a:pt x="77788" y="79030"/>
                  </a:moveTo>
                  <a:lnTo>
                    <a:pt x="77788" y="93175"/>
                  </a:lnTo>
                  <a:lnTo>
                    <a:pt x="77491" y="93413"/>
                  </a:lnTo>
                  <a:cubicBezTo>
                    <a:pt x="64014" y="104171"/>
                    <a:pt x="45821" y="110894"/>
                    <a:pt x="28301" y="110894"/>
                  </a:cubicBezTo>
                  <a:lnTo>
                    <a:pt x="0" y="110894"/>
                  </a:lnTo>
                  <a:lnTo>
                    <a:pt x="0" y="99464"/>
                  </a:lnTo>
                  <a:lnTo>
                    <a:pt x="28301" y="99464"/>
                  </a:lnTo>
                  <a:cubicBezTo>
                    <a:pt x="43799" y="99464"/>
                    <a:pt x="58623" y="94085"/>
                    <a:pt x="70752" y="84672"/>
                  </a:cubicBezTo>
                  <a:close/>
                  <a:moveTo>
                    <a:pt x="183213" y="0"/>
                  </a:moveTo>
                  <a:lnTo>
                    <a:pt x="187325" y="5335"/>
                  </a:lnTo>
                  <a:lnTo>
                    <a:pt x="186146" y="6280"/>
                  </a:lnTo>
                  <a:lnTo>
                    <a:pt x="185745" y="6114"/>
                  </a:ln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DCD83D1B-3395-44CC-A6D8-4953E32EBE1C}"/>
              </a:ext>
            </a:extLst>
          </p:cNvPr>
          <p:cNvSpPr txBox="1">
            <a:spLocks/>
          </p:cNvSpPr>
          <p:nvPr/>
        </p:nvSpPr>
        <p:spPr>
          <a:xfrm>
            <a:off x="462633" y="6507377"/>
            <a:ext cx="4321976" cy="19230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defTabSz="108601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>
                <a:solidFill>
                  <a:srgbClr val="919191"/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  <a:lvl2pPr marL="54415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883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3247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1766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720797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264957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809116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353276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2021 Accenture. All rights reserved.</a:t>
            </a:r>
          </a:p>
        </p:txBody>
      </p:sp>
      <p:sp>
        <p:nvSpPr>
          <p:cNvPr id="59" name="Slide Number Placeholder 7">
            <a:extLst>
              <a:ext uri="{FF2B5EF4-FFF2-40B4-BE49-F238E27FC236}">
                <a16:creationId xmlns:a16="http://schemas.microsoft.com/office/drawing/2014/main" id="{833A2549-03B0-4240-A203-AED694A995D1}"/>
              </a:ext>
            </a:extLst>
          </p:cNvPr>
          <p:cNvSpPr txBox="1">
            <a:spLocks/>
          </p:cNvSpPr>
          <p:nvPr/>
        </p:nvSpPr>
        <p:spPr>
          <a:xfrm>
            <a:off x="11625946" y="6554913"/>
            <a:ext cx="179062" cy="14476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1BBE33-A891-48E8-970C-4A8D55F96D53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  <a:alpha val="50000"/>
                </a:scheme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4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7">
            <a:extLst>
              <a:ext uri="{FF2B5EF4-FFF2-40B4-BE49-F238E27FC236}">
                <a16:creationId xmlns:a16="http://schemas.microsoft.com/office/drawing/2014/main" id="{766DB111-5F1E-42B2-9DAA-E80544B9CC5A}"/>
              </a:ext>
            </a:extLst>
          </p:cNvPr>
          <p:cNvSpPr txBox="1">
            <a:spLocks/>
          </p:cNvSpPr>
          <p:nvPr/>
        </p:nvSpPr>
        <p:spPr>
          <a:xfrm>
            <a:off x="11625946" y="6554913"/>
            <a:ext cx="179062" cy="14476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1BBE33-A891-48E8-970C-4A8D55F96D53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  <a:alpha val="50000"/>
                </a:scheme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C1543A-70A6-47E4-BBE0-43991C6A6D95}"/>
              </a:ext>
            </a:extLst>
          </p:cNvPr>
          <p:cNvGrpSpPr/>
          <p:nvPr/>
        </p:nvGrpSpPr>
        <p:grpSpPr>
          <a:xfrm>
            <a:off x="600704" y="343439"/>
            <a:ext cx="5862915" cy="603550"/>
            <a:chOff x="-2362281" y="4157092"/>
            <a:chExt cx="5862915" cy="603550"/>
          </a:xfrm>
        </p:grpSpPr>
        <p:sp>
          <p:nvSpPr>
            <p:cNvPr id="29" name="Title 2">
              <a:extLst>
                <a:ext uri="{FF2B5EF4-FFF2-40B4-BE49-F238E27FC236}">
                  <a16:creationId xmlns:a16="http://schemas.microsoft.com/office/drawing/2014/main" id="{A2D0965C-7B66-41B7-B99F-2BCEE76859B1}"/>
                </a:ext>
              </a:extLst>
            </p:cNvPr>
            <p:cNvSpPr txBox="1">
              <a:spLocks/>
            </p:cNvSpPr>
            <p:nvPr/>
          </p:nvSpPr>
          <p:spPr>
            <a:xfrm>
              <a:off x="-1665061" y="4280133"/>
              <a:ext cx="5165695" cy="357469"/>
            </a:xfrm>
            <a:prstGeom prst="rect">
              <a:avLst/>
            </a:prstGeom>
            <a:effectLst>
              <a:outerShdw sx="0" sy="0" rotWithShape="0">
                <a:scrgbClr r="0" g="0" b="0"/>
              </a:outerShdw>
            </a:effectLst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w="0" h="0"/>
                  <a:bevelB w="0" h="0"/>
                </a14:hiddenSp3d>
              </a:ext>
            </a:extLst>
          </p:spPr>
          <p:txBody>
            <a:bodyPr vert="horz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noProof="1">
                  <a:solidFill>
                    <a:schemeClr val="accent6"/>
                  </a:solidFill>
                </a:rPr>
                <a:t>SOH PREDICTION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FB524EF-63E8-4C21-B2D2-50316F467CA9}"/>
                </a:ext>
              </a:extLst>
            </p:cNvPr>
            <p:cNvGrpSpPr/>
            <p:nvPr/>
          </p:nvGrpSpPr>
          <p:grpSpPr>
            <a:xfrm>
              <a:off x="-2362281" y="4157092"/>
              <a:ext cx="551105" cy="603550"/>
              <a:chOff x="8271100" y="1350644"/>
              <a:chExt cx="2414016" cy="2642616"/>
            </a:xfrm>
          </p:grpSpPr>
          <p:sp>
            <p:nvSpPr>
              <p:cNvPr id="69" name="Shape">
                <a:extLst>
                  <a:ext uri="{FF2B5EF4-FFF2-40B4-BE49-F238E27FC236}">
                    <a16:creationId xmlns:a16="http://schemas.microsoft.com/office/drawing/2014/main" id="{B3FBCF20-9C48-48F7-9776-D0D2646EA7C9}"/>
                  </a:ext>
                </a:extLst>
              </p:cNvPr>
              <p:cNvSpPr/>
              <p:nvPr/>
            </p:nvSpPr>
            <p:spPr>
              <a:xfrm>
                <a:off x="8463837" y="1795583"/>
                <a:ext cx="2221279" cy="2197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8" y="0"/>
                    </a:moveTo>
                    <a:cubicBezTo>
                      <a:pt x="9886" y="0"/>
                      <a:pt x="8996" y="109"/>
                      <a:pt x="8137" y="328"/>
                    </a:cubicBezTo>
                    <a:cubicBezTo>
                      <a:pt x="8137" y="328"/>
                      <a:pt x="8137" y="328"/>
                      <a:pt x="8137" y="328"/>
                    </a:cubicBezTo>
                    <a:cubicBezTo>
                      <a:pt x="8137" y="531"/>
                      <a:pt x="8121" y="718"/>
                      <a:pt x="8106" y="921"/>
                    </a:cubicBezTo>
                    <a:cubicBezTo>
                      <a:pt x="8965" y="687"/>
                      <a:pt x="9871" y="562"/>
                      <a:pt x="10808" y="562"/>
                    </a:cubicBezTo>
                    <a:cubicBezTo>
                      <a:pt x="16462" y="562"/>
                      <a:pt x="21053" y="5154"/>
                      <a:pt x="21053" y="10808"/>
                    </a:cubicBezTo>
                    <a:cubicBezTo>
                      <a:pt x="21053" y="16446"/>
                      <a:pt x="16462" y="21053"/>
                      <a:pt x="10808" y="21053"/>
                    </a:cubicBezTo>
                    <a:cubicBezTo>
                      <a:pt x="5170" y="21053"/>
                      <a:pt x="562" y="16462"/>
                      <a:pt x="562" y="10808"/>
                    </a:cubicBezTo>
                    <a:cubicBezTo>
                      <a:pt x="562" y="8918"/>
                      <a:pt x="1078" y="7153"/>
                      <a:pt x="1968" y="5638"/>
                    </a:cubicBezTo>
                    <a:cubicBezTo>
                      <a:pt x="1765" y="5607"/>
                      <a:pt x="1577" y="5560"/>
                      <a:pt x="1390" y="5513"/>
                    </a:cubicBezTo>
                    <a:cubicBezTo>
                      <a:pt x="500" y="7075"/>
                      <a:pt x="0" y="8887"/>
                      <a:pt x="0" y="10808"/>
                    </a:cubicBezTo>
                    <a:cubicBezTo>
                      <a:pt x="0" y="16758"/>
                      <a:pt x="4842" y="21600"/>
                      <a:pt x="10792" y="21600"/>
                    </a:cubicBezTo>
                    <a:cubicBezTo>
                      <a:pt x="16743" y="21600"/>
                      <a:pt x="21600" y="16758"/>
                      <a:pt x="21600" y="10808"/>
                    </a:cubicBezTo>
                    <a:cubicBezTo>
                      <a:pt x="21600" y="4842"/>
                      <a:pt x="16758" y="0"/>
                      <a:pt x="10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0" name="Shape">
                <a:extLst>
                  <a:ext uri="{FF2B5EF4-FFF2-40B4-BE49-F238E27FC236}">
                    <a16:creationId xmlns:a16="http://schemas.microsoft.com/office/drawing/2014/main" id="{8711F2D1-4910-4FD5-B522-8953F2423F87}"/>
                  </a:ext>
                </a:extLst>
              </p:cNvPr>
              <p:cNvSpPr/>
              <p:nvPr/>
            </p:nvSpPr>
            <p:spPr>
              <a:xfrm>
                <a:off x="8271100" y="1350644"/>
                <a:ext cx="944403" cy="935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92" y="21563"/>
                    </a:moveTo>
                    <a:cubicBezTo>
                      <a:pt x="10249" y="21600"/>
                      <a:pt x="10543" y="21600"/>
                      <a:pt x="10800" y="21600"/>
                    </a:cubicBezTo>
                    <a:cubicBezTo>
                      <a:pt x="16090" y="21600"/>
                      <a:pt x="20498" y="17786"/>
                      <a:pt x="21416" y="12799"/>
                    </a:cubicBezTo>
                    <a:cubicBezTo>
                      <a:pt x="21490" y="12322"/>
                      <a:pt x="21563" y="11845"/>
                      <a:pt x="21600" y="11332"/>
                    </a:cubicBezTo>
                    <a:cubicBezTo>
                      <a:pt x="21600" y="11148"/>
                      <a:pt x="21600" y="10965"/>
                      <a:pt x="21600" y="10782"/>
                    </a:cubicBezTo>
                    <a:cubicBezTo>
                      <a:pt x="21600" y="4841"/>
                      <a:pt x="16751" y="0"/>
                      <a:pt x="10800" y="0"/>
                    </a:cubicBezTo>
                    <a:cubicBezTo>
                      <a:pt x="4849" y="0"/>
                      <a:pt x="0" y="4841"/>
                      <a:pt x="0" y="10782"/>
                    </a:cubicBezTo>
                    <a:cubicBezTo>
                      <a:pt x="0" y="15952"/>
                      <a:pt x="3673" y="20280"/>
                      <a:pt x="8522" y="21343"/>
                    </a:cubicBezTo>
                    <a:cubicBezTo>
                      <a:pt x="9000" y="21453"/>
                      <a:pt x="9478" y="21527"/>
                      <a:pt x="9992" y="2156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000" b="1">
                    <a:solidFill>
                      <a:schemeClr val="bg1"/>
                    </a:solidFill>
                  </a:rPr>
                  <a:t>01</a:t>
                </a:r>
                <a:endParaRPr sz="100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96D9F70-F22A-455C-BCE8-5612E0DD1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208418" y="4334467"/>
              <a:ext cx="321046" cy="334001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2251D3-B96F-487B-8048-146AB8FEDF9C}"/>
              </a:ext>
            </a:extLst>
          </p:cNvPr>
          <p:cNvGrpSpPr/>
          <p:nvPr/>
        </p:nvGrpSpPr>
        <p:grpSpPr>
          <a:xfrm>
            <a:off x="11658452" y="0"/>
            <a:ext cx="589579" cy="540160"/>
            <a:chOff x="10211355" y="1646084"/>
            <a:chExt cx="589579" cy="54016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619AF57-A2FC-4150-9A24-4CFAA13DE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79610" y="1830659"/>
              <a:ext cx="275103" cy="17101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AE0D512-8F7C-4560-9D24-6299CC52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211355" y="1646084"/>
              <a:ext cx="589579" cy="540160"/>
            </a:xfrm>
            <a:prstGeom prst="rect">
              <a:avLst/>
            </a:prstGeom>
          </p:spPr>
        </p:pic>
      </p:grpSp>
      <p:sp>
        <p:nvSpPr>
          <p:cNvPr id="62" name="Footer Placeholder 2">
            <a:extLst>
              <a:ext uri="{FF2B5EF4-FFF2-40B4-BE49-F238E27FC236}">
                <a16:creationId xmlns:a16="http://schemas.microsoft.com/office/drawing/2014/main" id="{59FC24A3-5328-4E67-B049-13B413DA9B3C}"/>
              </a:ext>
            </a:extLst>
          </p:cNvPr>
          <p:cNvSpPr txBox="1">
            <a:spLocks/>
          </p:cNvSpPr>
          <p:nvPr/>
        </p:nvSpPr>
        <p:spPr>
          <a:xfrm>
            <a:off x="462633" y="6507377"/>
            <a:ext cx="4321976" cy="19230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defTabSz="108601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>
                <a:solidFill>
                  <a:srgbClr val="919191"/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  <a:lvl2pPr marL="54415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883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3247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1766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720797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264957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809116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353276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2021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8619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lo0AEdTluAbbaCa8H1Fg"/>
</p:tagLst>
</file>

<file path=ppt/theme/theme1.xml><?xml version="1.0" encoding="utf-8"?>
<a:theme xmlns:a="http://schemas.openxmlformats.org/drawingml/2006/main" name="1_Titles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7400C0"/>
      </a:hlink>
      <a:folHlink>
        <a:srgbClr val="45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daab460-9d17-48d2-84f6-56dcce7ff724">
      <UserInfo>
        <DisplayName>Foderà, Riccardo</DisplayName>
        <AccountId>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5AC61C534D41A10049230582F5F7" ma:contentTypeVersion="11" ma:contentTypeDescription="Create a new document." ma:contentTypeScope="" ma:versionID="89fd618130043aaf83442c736da20dc7">
  <xsd:schema xmlns:xsd="http://www.w3.org/2001/XMLSchema" xmlns:xs="http://www.w3.org/2001/XMLSchema" xmlns:p="http://schemas.microsoft.com/office/2006/metadata/properties" xmlns:ns2="34f5baf1-e0c6-41f9-846c-3c848cec31c4" xmlns:ns3="edaab460-9d17-48d2-84f6-56dcce7ff724" targetNamespace="http://schemas.microsoft.com/office/2006/metadata/properties" ma:root="true" ma:fieldsID="33cd509237d28574c9b16a29e6dbde1a" ns2:_="" ns3:_="">
    <xsd:import namespace="34f5baf1-e0c6-41f9-846c-3c848cec31c4"/>
    <xsd:import namespace="edaab460-9d17-48d2-84f6-56dcce7ff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f5baf1-e0c6-41f9-846c-3c848cec31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ab460-9d17-48d2-84f6-56dcce7ff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EDFF0A-8904-42B6-AEB2-7C60372CB2F4}">
  <ds:schemaRefs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edaab460-9d17-48d2-84f6-56dcce7ff724"/>
    <ds:schemaRef ds:uri="34f5baf1-e0c6-41f9-846c-3c848cec31c4"/>
  </ds:schemaRefs>
</ds:datastoreItem>
</file>

<file path=customXml/itemProps2.xml><?xml version="1.0" encoding="utf-8"?>
<ds:datastoreItem xmlns:ds="http://schemas.openxmlformats.org/officeDocument/2006/customXml" ds:itemID="{7155CDD1-A041-4713-B9A0-2B3C449554BF}">
  <ds:schemaRefs>
    <ds:schemaRef ds:uri="34f5baf1-e0c6-41f9-846c-3c848cec31c4"/>
    <ds:schemaRef ds:uri="edaab460-9d17-48d2-84f6-56dcce7ff7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241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Graphik</vt:lpstr>
      <vt:lpstr>Graphik Black</vt:lpstr>
      <vt:lpstr>Graphik Regular</vt:lpstr>
      <vt:lpstr>1_Titles</vt:lpstr>
      <vt:lpstr>think-cell Folie</vt:lpstr>
      <vt:lpstr>Classificazione dello stato fetale attraverso cardiotocografia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Residual Value</dc:title>
  <dc:creator>Manuel, Ciervo</dc:creator>
  <cp:lastModifiedBy>Manuel, Ciervo</cp:lastModifiedBy>
  <cp:revision>10</cp:revision>
  <dcterms:created xsi:type="dcterms:W3CDTF">2019-12-09T01:33:32Z</dcterms:created>
  <dcterms:modified xsi:type="dcterms:W3CDTF">2022-02-11T16:28:57Z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0x0101003F9E5AC61C534D41A10049230582F5F7</vt:lpwstr>
  </property>
  <property fmtid="{D5CDD505-2E9C-101B-9397-08002B2CF9AE}" pid="3" name="Order">
    <vt:r8>68500</vt:r8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_CopySource">
    <vt:lpwstr>https://ts.accenture.com/sites/AMC_Hub_Admin/PNPSTFilesTransfer/PROD  FY20 Requests/OPSR0002418 - INTERNAL/Final deliverables/Credential Template_CS2.pptx</vt:lpwstr>
  </property>
</Properties>
</file>