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4"/>
  </p:sldMasterIdLst>
  <p:notesMasterIdLst>
    <p:notesMasterId r:id="rId9"/>
  </p:notesMasterIdLst>
  <p:handoutMasterIdLst>
    <p:handoutMasterId r:id="rId10"/>
  </p:handoutMasterIdLst>
  <p:sldIdLst>
    <p:sldId id="2146846724" r:id="rId5"/>
    <p:sldId id="2146846733" r:id="rId6"/>
    <p:sldId id="2146846730" r:id="rId7"/>
    <p:sldId id="21468467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orient="horz" pos="595" userDrawn="1">
          <p15:clr>
            <a:srgbClr val="A4A3A4"/>
          </p15:clr>
        </p15:guide>
        <p15:guide id="3" orient="horz" pos="3226" userDrawn="1">
          <p15:clr>
            <a:srgbClr val="A4A3A4"/>
          </p15:clr>
        </p15:guide>
        <p15:guide id="4" pos="3840">
          <p15:clr>
            <a:srgbClr val="A4A3A4"/>
          </p15:clr>
        </p15:guide>
        <p15:guide id="5" orient="horz" pos="36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celli, Sofia" initials="CS" lastIdx="1" clrIdx="0">
    <p:extLst>
      <p:ext uri="{19B8F6BF-5375-455C-9EA6-DF929625EA0E}">
        <p15:presenceInfo xmlns:p15="http://schemas.microsoft.com/office/powerpoint/2012/main" userId="S::sofia.cricelli@accenture.com::6c96e349-42d2-4719-9802-87daac2a24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58"/>
    <a:srgbClr val="FEFBF2"/>
    <a:srgbClr val="595959"/>
    <a:srgbClr val="CD80FF"/>
    <a:srgbClr val="B440FF"/>
    <a:srgbClr val="A000FF"/>
    <a:srgbClr val="7400C0"/>
    <a:srgbClr val="1E038F"/>
    <a:srgbClr val="004CFF"/>
    <a:srgbClr val="7500C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16" y="28"/>
      </p:cViewPr>
      <p:guideLst>
        <p:guide orient="horz" pos="414"/>
        <p:guide orient="horz" pos="595"/>
        <p:guide orient="horz" pos="3226"/>
        <p:guide pos="3840"/>
        <p:guide orient="horz" pos="36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Cover Image 3"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0C582271-1CDC-49BF-8F0D-49001DC528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29336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think-cell Folie" r:id="rId5" imgW="425" imgH="426" progId="TCLayout.ActiveDocument.1">
                  <p:embed/>
                </p:oleObj>
              </mc:Choice>
              <mc:Fallback>
                <p:oleObj name="think-cell Folie" r:id="rId5" imgW="425" imgH="42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0C582271-1CDC-49BF-8F0D-49001DC528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821B8078-F93A-4FE0-9B99-71085927026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6000" b="0" i="0" baseline="0">
              <a:latin typeface="Graphik Black" panose="020B0A03030202060203" pitchFamily="34" charset="0"/>
              <a:sym typeface="Graphik Black" panose="020B0A03030202060203" pitchFamily="34" charset="0"/>
            </a:endParaRPr>
          </a:p>
        </p:txBody>
      </p:sp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D19BB4D8-127A-437F-BE1A-67BAEA26F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3722" y="1462236"/>
            <a:ext cx="8524557" cy="3948750"/>
          </a:xfrm>
          <a:prstGeom prst="rect">
            <a:avLst/>
          </a:prstGeom>
        </p:spPr>
        <p:txBody>
          <a:bodyPr tIns="252000" anchor="ctr"/>
          <a:lstStyle>
            <a:lvl1pPr>
              <a:lnSpc>
                <a:spcPct val="70000"/>
              </a:lnSpc>
              <a:spcBef>
                <a:spcPts val="0"/>
              </a:spcBef>
              <a:defRPr sz="6000" spc="-150" baseline="0">
                <a:solidFill>
                  <a:srgbClr val="014A58"/>
                </a:solidFill>
              </a:defRPr>
            </a:lvl1pPr>
          </a:lstStyle>
          <a:p>
            <a:r>
              <a:rPr lang="en-US" dirty="0"/>
              <a:t>Title Goes Here</a:t>
            </a:r>
            <a:endParaRPr lang="en-AU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DF2D77D-B968-4718-8AF4-388471C17B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3722" y="5627014"/>
            <a:ext cx="8524557" cy="43088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000" b="1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</a:p>
          <a:p>
            <a:pPr lvl="0"/>
            <a:r>
              <a:rPr lang="en-US" dirty="0"/>
              <a:t>SECOND LINE</a:t>
            </a:r>
          </a:p>
        </p:txBody>
      </p:sp>
    </p:spTree>
    <p:extLst>
      <p:ext uri="{BB962C8B-B14F-4D97-AF65-F5344CB8AC3E}">
        <p14:creationId xmlns:p14="http://schemas.microsoft.com/office/powerpoint/2010/main" val="381650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D7D6-1323-483E-843A-FEC4DFE7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8639"/>
            <a:ext cx="10515600" cy="629097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 lang="it-IT" dirty="0">
                <a:solidFill>
                  <a:srgbClr val="014A58"/>
                </a:solidFill>
                <a:latin typeface="Graphik Black" panose="020B0A03030202060203" pitchFamily="34" charset="0"/>
                <a:ea typeface="+mn-ea"/>
                <a:cs typeface="+mn-cs"/>
              </a:defRPr>
            </a:lvl1pPr>
          </a:lstStyle>
          <a:p>
            <a:pPr lvl="0" defTabSz="914400">
              <a:lnSpc>
                <a:spcPct val="100000"/>
              </a:lnSpc>
            </a:pPr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31F06-A3AE-4058-8AE0-BA5A8C82BF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2C9EEF-EBE3-420E-B06A-B2A97B9AA0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820324"/>
            <a:ext cx="10515600" cy="2587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kumimoji="0" lang="en-US" sz="2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/>
              <a:t>CLICK TO EDIT MASTER TEXT STYLES</a:t>
            </a:r>
          </a:p>
        </p:txBody>
      </p:sp>
      <p:pic>
        <p:nvPicPr>
          <p:cNvPr id="7" name="Picture 8" descr="Logo di Ammagamma">
            <a:extLst>
              <a:ext uri="{FF2B5EF4-FFF2-40B4-BE49-F238E27FC236}">
                <a16:creationId xmlns:a16="http://schemas.microsoft.com/office/drawing/2014/main" id="{DA6A0E96-D491-4A10-9845-9797C239DC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40" y="32791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97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492DE-8D91-4779-A035-3E73EA34D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2F7A32-C1EA-4F7E-B0A2-7FCB5BFE90D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55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79E69-B65F-418E-9120-0CB0F08D9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617001" y="6537474"/>
            <a:ext cx="216084" cy="161888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800" b="0" i="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77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pPr>
              <a:defRPr/>
            </a:pPr>
            <a:fld id="{90CBDC3A-D49F-4631-A8C7-55D59B33E5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2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9" r:id="rId2"/>
    <p:sldLayoutId id="2147483931" r:id="rId3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F0C1EB-C712-48EB-86A5-F11B1F05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5AB60-F790-4E95-97FB-00F99C42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35471"/>
            <a:ext cx="9875704" cy="3948750"/>
          </a:xfrm>
        </p:spPr>
        <p:txBody>
          <a:bodyPr/>
          <a:lstStyle/>
          <a:p>
            <a:pPr>
              <a:lnSpc>
                <a:spcPts val="8000"/>
              </a:lnSpc>
            </a:pPr>
            <a:r>
              <a:rPr lang="it-IT" cap="none" dirty="0"/>
              <a:t>Classificazione dello stato fetale attraverso la cardiotocografia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97EBF-DB4B-4BD9-8F71-B53C3E550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2867" y="5686347"/>
            <a:ext cx="8524557" cy="730328"/>
          </a:xfrm>
        </p:spPr>
        <p:txBody>
          <a:bodyPr/>
          <a:lstStyle/>
          <a:p>
            <a:pPr algn="r">
              <a:lnSpc>
                <a:spcPts val="3000"/>
              </a:lnSpc>
            </a:pPr>
            <a:r>
              <a:rPr lang="it-IT" b="0" dirty="0"/>
              <a:t> </a:t>
            </a:r>
            <a:r>
              <a:rPr lang="it-IT" b="0" cap="none" dirty="0"/>
              <a:t>Manuel Ciervo </a:t>
            </a:r>
          </a:p>
          <a:p>
            <a:pPr algn="r">
              <a:lnSpc>
                <a:spcPts val="3000"/>
              </a:lnSpc>
            </a:pPr>
            <a:r>
              <a:rPr lang="it-IT" b="0" cap="none" dirty="0"/>
              <a:t>14-02-2022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22095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ihandform: Form 25">
            <a:extLst>
              <a:ext uri="{FF2B5EF4-FFF2-40B4-BE49-F238E27FC236}">
                <a16:creationId xmlns:a16="http://schemas.microsoft.com/office/drawing/2014/main" id="{004F0C1E-24E9-4351-A7C8-4ED04AD4D413}"/>
              </a:ext>
            </a:extLst>
          </p:cNvPr>
          <p:cNvSpPr/>
          <p:nvPr/>
        </p:nvSpPr>
        <p:spPr>
          <a:xfrm>
            <a:off x="-101600" y="0"/>
            <a:ext cx="12306300" cy="6914537"/>
          </a:xfrm>
          <a:custGeom>
            <a:avLst/>
            <a:gdLst>
              <a:gd name="connsiteX0" fmla="*/ 1119226 w 11272724"/>
              <a:gd name="connsiteY0" fmla="*/ 14631 h 6195975"/>
              <a:gd name="connsiteX1" fmla="*/ 4484218 w 11272724"/>
              <a:gd name="connsiteY1" fmla="*/ 2691994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708807 w 11272724"/>
              <a:gd name="connsiteY4" fmla="*/ 3869741 h 6195975"/>
              <a:gd name="connsiteX5" fmla="*/ 0 w 11272724"/>
              <a:gd name="connsiteY5" fmla="*/ 0 h 6195975"/>
              <a:gd name="connsiteX6" fmla="*/ 1119226 w 11272724"/>
              <a:gd name="connsiteY6" fmla="*/ 14631 h 6195975"/>
              <a:gd name="connsiteX0" fmla="*/ 1119226 w 11272724"/>
              <a:gd name="connsiteY0" fmla="*/ 14631 h 6195975"/>
              <a:gd name="connsiteX1" fmla="*/ 4484218 w 11272724"/>
              <a:gd name="connsiteY1" fmla="*/ 2691994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708807 w 11272724"/>
              <a:gd name="connsiteY4" fmla="*/ 3869741 h 6195975"/>
              <a:gd name="connsiteX5" fmla="*/ 0 w 11272724"/>
              <a:gd name="connsiteY5" fmla="*/ 0 h 6195975"/>
              <a:gd name="connsiteX6" fmla="*/ 1119226 w 11272724"/>
              <a:gd name="connsiteY6" fmla="*/ 14631 h 6195975"/>
              <a:gd name="connsiteX0" fmla="*/ 1119226 w 11272724"/>
              <a:gd name="connsiteY0" fmla="*/ 14631 h 6195975"/>
              <a:gd name="connsiteX1" fmla="*/ 4484218 w 11272724"/>
              <a:gd name="connsiteY1" fmla="*/ 2691994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708807 w 11272724"/>
              <a:gd name="connsiteY4" fmla="*/ 3869741 h 6195975"/>
              <a:gd name="connsiteX5" fmla="*/ 0 w 11272724"/>
              <a:gd name="connsiteY5" fmla="*/ 0 h 6195975"/>
              <a:gd name="connsiteX6" fmla="*/ 1119226 w 11272724"/>
              <a:gd name="connsiteY6" fmla="*/ 14631 h 6195975"/>
              <a:gd name="connsiteX0" fmla="*/ 1119226 w 11272724"/>
              <a:gd name="connsiteY0" fmla="*/ 14631 h 6195975"/>
              <a:gd name="connsiteX1" fmla="*/ 4484218 w 11272724"/>
              <a:gd name="connsiteY1" fmla="*/ 2691994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708807 w 11272724"/>
              <a:gd name="connsiteY4" fmla="*/ 3869741 h 6195975"/>
              <a:gd name="connsiteX5" fmla="*/ 0 w 11272724"/>
              <a:gd name="connsiteY5" fmla="*/ 0 h 6195975"/>
              <a:gd name="connsiteX6" fmla="*/ 1119226 w 11272724"/>
              <a:gd name="connsiteY6" fmla="*/ 14631 h 6195975"/>
              <a:gd name="connsiteX0" fmla="*/ 1119226 w 11272724"/>
              <a:gd name="connsiteY0" fmla="*/ 14631 h 6195975"/>
              <a:gd name="connsiteX1" fmla="*/ 4294022 w 11272724"/>
              <a:gd name="connsiteY1" fmla="*/ 2830983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708807 w 11272724"/>
              <a:gd name="connsiteY4" fmla="*/ 3869741 h 6195975"/>
              <a:gd name="connsiteX5" fmla="*/ 0 w 11272724"/>
              <a:gd name="connsiteY5" fmla="*/ 0 h 6195975"/>
              <a:gd name="connsiteX6" fmla="*/ 1119226 w 11272724"/>
              <a:gd name="connsiteY6" fmla="*/ 14631 h 6195975"/>
              <a:gd name="connsiteX0" fmla="*/ 1119226 w 11272724"/>
              <a:gd name="connsiteY0" fmla="*/ 14631 h 6195975"/>
              <a:gd name="connsiteX1" fmla="*/ 4294022 w 11272724"/>
              <a:gd name="connsiteY1" fmla="*/ 2830983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708807 w 11272724"/>
              <a:gd name="connsiteY4" fmla="*/ 3869741 h 6195975"/>
              <a:gd name="connsiteX5" fmla="*/ 0 w 11272724"/>
              <a:gd name="connsiteY5" fmla="*/ 0 h 6195975"/>
              <a:gd name="connsiteX6" fmla="*/ 1119226 w 11272724"/>
              <a:gd name="connsiteY6" fmla="*/ 14631 h 6195975"/>
              <a:gd name="connsiteX0" fmla="*/ 1119226 w 11272724"/>
              <a:gd name="connsiteY0" fmla="*/ 14631 h 6195975"/>
              <a:gd name="connsiteX1" fmla="*/ 4294022 w 11272724"/>
              <a:gd name="connsiteY1" fmla="*/ 2830983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708807 w 11272724"/>
              <a:gd name="connsiteY4" fmla="*/ 3869741 h 6195975"/>
              <a:gd name="connsiteX5" fmla="*/ 0 w 11272724"/>
              <a:gd name="connsiteY5" fmla="*/ 0 h 6195975"/>
              <a:gd name="connsiteX6" fmla="*/ 1119226 w 11272724"/>
              <a:gd name="connsiteY6" fmla="*/ 14631 h 6195975"/>
              <a:gd name="connsiteX0" fmla="*/ 1119226 w 11272724"/>
              <a:gd name="connsiteY0" fmla="*/ 14631 h 6195975"/>
              <a:gd name="connsiteX1" fmla="*/ 4294022 w 11272724"/>
              <a:gd name="connsiteY1" fmla="*/ 2830983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708807 w 11272724"/>
              <a:gd name="connsiteY4" fmla="*/ 3869741 h 6195975"/>
              <a:gd name="connsiteX5" fmla="*/ 0 w 11272724"/>
              <a:gd name="connsiteY5" fmla="*/ 0 h 6195975"/>
              <a:gd name="connsiteX6" fmla="*/ 1119226 w 11272724"/>
              <a:gd name="connsiteY6" fmla="*/ 14631 h 6195975"/>
              <a:gd name="connsiteX0" fmla="*/ 636422 w 11272724"/>
              <a:gd name="connsiteY0" fmla="*/ 7316 h 6195975"/>
              <a:gd name="connsiteX1" fmla="*/ 4294022 w 11272724"/>
              <a:gd name="connsiteY1" fmla="*/ 2830983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708807 w 11272724"/>
              <a:gd name="connsiteY4" fmla="*/ 3869741 h 6195975"/>
              <a:gd name="connsiteX5" fmla="*/ 0 w 11272724"/>
              <a:gd name="connsiteY5" fmla="*/ 0 h 6195975"/>
              <a:gd name="connsiteX6" fmla="*/ 636422 w 11272724"/>
              <a:gd name="connsiteY6" fmla="*/ 7316 h 6195975"/>
              <a:gd name="connsiteX0" fmla="*/ 636422 w 11272724"/>
              <a:gd name="connsiteY0" fmla="*/ 7316 h 6195975"/>
              <a:gd name="connsiteX1" fmla="*/ 4294022 w 11272724"/>
              <a:gd name="connsiteY1" fmla="*/ 2830983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584449 w 11272724"/>
              <a:gd name="connsiteY4" fmla="*/ 3686861 h 6195975"/>
              <a:gd name="connsiteX5" fmla="*/ 0 w 11272724"/>
              <a:gd name="connsiteY5" fmla="*/ 0 h 6195975"/>
              <a:gd name="connsiteX6" fmla="*/ 636422 w 11272724"/>
              <a:gd name="connsiteY6" fmla="*/ 7316 h 6195975"/>
              <a:gd name="connsiteX0" fmla="*/ 636422 w 11272724"/>
              <a:gd name="connsiteY0" fmla="*/ 7316 h 6195975"/>
              <a:gd name="connsiteX1" fmla="*/ 4294022 w 11272724"/>
              <a:gd name="connsiteY1" fmla="*/ 2830983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460091 w 11272724"/>
              <a:gd name="connsiteY4" fmla="*/ 3621024 h 6195975"/>
              <a:gd name="connsiteX5" fmla="*/ 0 w 11272724"/>
              <a:gd name="connsiteY5" fmla="*/ 0 h 6195975"/>
              <a:gd name="connsiteX6" fmla="*/ 636422 w 11272724"/>
              <a:gd name="connsiteY6" fmla="*/ 7316 h 6195975"/>
              <a:gd name="connsiteX0" fmla="*/ 636422 w 11272724"/>
              <a:gd name="connsiteY0" fmla="*/ 7316 h 6195975"/>
              <a:gd name="connsiteX1" fmla="*/ 4294022 w 11272724"/>
              <a:gd name="connsiteY1" fmla="*/ 2830983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460091 w 11272724"/>
              <a:gd name="connsiteY4" fmla="*/ 3621024 h 6195975"/>
              <a:gd name="connsiteX5" fmla="*/ 0 w 11272724"/>
              <a:gd name="connsiteY5" fmla="*/ 0 h 6195975"/>
              <a:gd name="connsiteX6" fmla="*/ 636422 w 11272724"/>
              <a:gd name="connsiteY6" fmla="*/ 7316 h 6195975"/>
              <a:gd name="connsiteX0" fmla="*/ 636422 w 11272724"/>
              <a:gd name="connsiteY0" fmla="*/ 7316 h 6195975"/>
              <a:gd name="connsiteX1" fmla="*/ 4294022 w 11272724"/>
              <a:gd name="connsiteY1" fmla="*/ 2830983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460091 w 11272724"/>
              <a:gd name="connsiteY4" fmla="*/ 3621024 h 6195975"/>
              <a:gd name="connsiteX5" fmla="*/ 0 w 11272724"/>
              <a:gd name="connsiteY5" fmla="*/ 0 h 6195975"/>
              <a:gd name="connsiteX6" fmla="*/ 636422 w 11272724"/>
              <a:gd name="connsiteY6" fmla="*/ 7316 h 6195975"/>
              <a:gd name="connsiteX0" fmla="*/ 636422 w 11272724"/>
              <a:gd name="connsiteY0" fmla="*/ 7316 h 6195975"/>
              <a:gd name="connsiteX1" fmla="*/ 4294022 w 11272724"/>
              <a:gd name="connsiteY1" fmla="*/ 2830983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460091 w 11272724"/>
              <a:gd name="connsiteY4" fmla="*/ 3621024 h 6195975"/>
              <a:gd name="connsiteX5" fmla="*/ 0 w 11272724"/>
              <a:gd name="connsiteY5" fmla="*/ 0 h 6195975"/>
              <a:gd name="connsiteX6" fmla="*/ 636422 w 11272724"/>
              <a:gd name="connsiteY6" fmla="*/ 7316 h 6195975"/>
              <a:gd name="connsiteX0" fmla="*/ 636422 w 11272724"/>
              <a:gd name="connsiteY0" fmla="*/ 7316 h 6195975"/>
              <a:gd name="connsiteX1" fmla="*/ 4250131 w 11272724"/>
              <a:gd name="connsiteY1" fmla="*/ 2896820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460091 w 11272724"/>
              <a:gd name="connsiteY4" fmla="*/ 3621024 h 6195975"/>
              <a:gd name="connsiteX5" fmla="*/ 0 w 11272724"/>
              <a:gd name="connsiteY5" fmla="*/ 0 h 6195975"/>
              <a:gd name="connsiteX6" fmla="*/ 636422 w 11272724"/>
              <a:gd name="connsiteY6" fmla="*/ 7316 h 6195975"/>
              <a:gd name="connsiteX0" fmla="*/ 636422 w 11272724"/>
              <a:gd name="connsiteY0" fmla="*/ 7316 h 6195975"/>
              <a:gd name="connsiteX1" fmla="*/ 4250131 w 11272724"/>
              <a:gd name="connsiteY1" fmla="*/ 2896820 h 6195975"/>
              <a:gd name="connsiteX2" fmla="*/ 11272724 w 11272724"/>
              <a:gd name="connsiteY2" fmla="*/ 4542739 h 6195975"/>
              <a:gd name="connsiteX3" fmla="*/ 11272724 w 11272724"/>
              <a:gd name="connsiteY3" fmla="*/ 6195975 h 6195975"/>
              <a:gd name="connsiteX4" fmla="*/ 3460091 w 11272724"/>
              <a:gd name="connsiteY4" fmla="*/ 3621024 h 6195975"/>
              <a:gd name="connsiteX5" fmla="*/ 0 w 11272724"/>
              <a:gd name="connsiteY5" fmla="*/ 0 h 6195975"/>
              <a:gd name="connsiteX6" fmla="*/ 636422 w 11272724"/>
              <a:gd name="connsiteY6" fmla="*/ 7316 h 6195975"/>
              <a:gd name="connsiteX0" fmla="*/ 636422 w 11280045"/>
              <a:gd name="connsiteY0" fmla="*/ 7316 h 6854343"/>
              <a:gd name="connsiteX1" fmla="*/ 4250131 w 11280045"/>
              <a:gd name="connsiteY1" fmla="*/ 2896820 h 6854343"/>
              <a:gd name="connsiteX2" fmla="*/ 11272724 w 11280045"/>
              <a:gd name="connsiteY2" fmla="*/ 4542739 h 6854343"/>
              <a:gd name="connsiteX3" fmla="*/ 11280045 w 11280045"/>
              <a:gd name="connsiteY3" fmla="*/ 6854343 h 6854343"/>
              <a:gd name="connsiteX4" fmla="*/ 3460091 w 11280045"/>
              <a:gd name="connsiteY4" fmla="*/ 3621024 h 6854343"/>
              <a:gd name="connsiteX5" fmla="*/ 0 w 11280045"/>
              <a:gd name="connsiteY5" fmla="*/ 0 h 6854343"/>
              <a:gd name="connsiteX6" fmla="*/ 636422 w 11280045"/>
              <a:gd name="connsiteY6" fmla="*/ 7316 h 6854343"/>
              <a:gd name="connsiteX0" fmla="*/ 636422 w 11280750"/>
              <a:gd name="connsiteY0" fmla="*/ 7316 h 6854343"/>
              <a:gd name="connsiteX1" fmla="*/ 4250131 w 11280750"/>
              <a:gd name="connsiteY1" fmla="*/ 2896820 h 6854343"/>
              <a:gd name="connsiteX2" fmla="*/ 11280046 w 11280750"/>
              <a:gd name="connsiteY2" fmla="*/ 4418381 h 6854343"/>
              <a:gd name="connsiteX3" fmla="*/ 11280045 w 11280750"/>
              <a:gd name="connsiteY3" fmla="*/ 6854343 h 6854343"/>
              <a:gd name="connsiteX4" fmla="*/ 3460091 w 11280750"/>
              <a:gd name="connsiteY4" fmla="*/ 3621024 h 6854343"/>
              <a:gd name="connsiteX5" fmla="*/ 0 w 11280750"/>
              <a:gd name="connsiteY5" fmla="*/ 0 h 6854343"/>
              <a:gd name="connsiteX6" fmla="*/ 636422 w 11280750"/>
              <a:gd name="connsiteY6" fmla="*/ 7316 h 6854343"/>
              <a:gd name="connsiteX0" fmla="*/ 1170894 w 11815222"/>
              <a:gd name="connsiteY0" fmla="*/ 14632 h 6861659"/>
              <a:gd name="connsiteX1" fmla="*/ 4784603 w 11815222"/>
              <a:gd name="connsiteY1" fmla="*/ 29041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3994563 w 11815222"/>
              <a:gd name="connsiteY4" fmla="*/ 3628340 h 6861659"/>
              <a:gd name="connsiteX5" fmla="*/ 0 w 11815222"/>
              <a:gd name="connsiteY5" fmla="*/ 0 h 6861659"/>
              <a:gd name="connsiteX6" fmla="*/ 1170894 w 11815222"/>
              <a:gd name="connsiteY6" fmla="*/ 14632 h 6861659"/>
              <a:gd name="connsiteX0" fmla="*/ 680351 w 11815222"/>
              <a:gd name="connsiteY0" fmla="*/ 1 h 6861659"/>
              <a:gd name="connsiteX1" fmla="*/ 4784603 w 11815222"/>
              <a:gd name="connsiteY1" fmla="*/ 29041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3994563 w 11815222"/>
              <a:gd name="connsiteY4" fmla="*/ 36283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84603 w 11815222"/>
              <a:gd name="connsiteY1" fmla="*/ 29041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3994563 w 11815222"/>
              <a:gd name="connsiteY4" fmla="*/ 36283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84603 w 11815222"/>
              <a:gd name="connsiteY1" fmla="*/ 29041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3994563 w 11815222"/>
              <a:gd name="connsiteY4" fmla="*/ 36283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84603 w 11815222"/>
              <a:gd name="connsiteY1" fmla="*/ 29041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3994563 w 11815222"/>
              <a:gd name="connsiteY4" fmla="*/ 36283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84603 w 11815222"/>
              <a:gd name="connsiteY1" fmla="*/ 29041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3994563 w 11815222"/>
              <a:gd name="connsiteY4" fmla="*/ 36283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84603 w 11815222"/>
              <a:gd name="connsiteY1" fmla="*/ 29041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4013591 w 11815222"/>
              <a:gd name="connsiteY4" fmla="*/ 35775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84603 w 11815222"/>
              <a:gd name="connsiteY1" fmla="*/ 29041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4013591 w 11815222"/>
              <a:gd name="connsiteY4" fmla="*/ 35775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84603 w 11815222"/>
              <a:gd name="connsiteY1" fmla="*/ 29041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4013591 w 11815222"/>
              <a:gd name="connsiteY4" fmla="*/ 35775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84603 w 11815222"/>
              <a:gd name="connsiteY1" fmla="*/ 29041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4013591 w 11815222"/>
              <a:gd name="connsiteY4" fmla="*/ 35775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84603 w 11815222"/>
              <a:gd name="connsiteY1" fmla="*/ 29041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4070676 w 11815222"/>
              <a:gd name="connsiteY4" fmla="*/ 352039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52889 w 11815222"/>
              <a:gd name="connsiteY1" fmla="*/ 29930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4070676 w 11815222"/>
              <a:gd name="connsiteY4" fmla="*/ 352039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52889 w 11815222"/>
              <a:gd name="connsiteY1" fmla="*/ 29930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4038962 w 11815222"/>
              <a:gd name="connsiteY4" fmla="*/ 35394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52889 w 11815222"/>
              <a:gd name="connsiteY1" fmla="*/ 29930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4406842 w 11815222"/>
              <a:gd name="connsiteY4" fmla="*/ 38950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52889 w 11815222"/>
              <a:gd name="connsiteY1" fmla="*/ 29930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4406842 w 11815222"/>
              <a:gd name="connsiteY4" fmla="*/ 38950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4752889 w 11815222"/>
              <a:gd name="connsiteY1" fmla="*/ 29930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4406842 w 11815222"/>
              <a:gd name="connsiteY4" fmla="*/ 38950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5082712 w 11815222"/>
              <a:gd name="connsiteY1" fmla="*/ 324068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4406842 w 11815222"/>
              <a:gd name="connsiteY4" fmla="*/ 38950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5323737 w 11815222"/>
              <a:gd name="connsiteY1" fmla="*/ 32470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4406842 w 11815222"/>
              <a:gd name="connsiteY4" fmla="*/ 38950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5222"/>
              <a:gd name="connsiteY0" fmla="*/ 1 h 6861659"/>
              <a:gd name="connsiteX1" fmla="*/ 5431564 w 11815222"/>
              <a:gd name="connsiteY1" fmla="*/ 3221636 h 6861659"/>
              <a:gd name="connsiteX2" fmla="*/ 11814518 w 11815222"/>
              <a:gd name="connsiteY2" fmla="*/ 4425697 h 6861659"/>
              <a:gd name="connsiteX3" fmla="*/ 11814517 w 11815222"/>
              <a:gd name="connsiteY3" fmla="*/ 6861659 h 6861659"/>
              <a:gd name="connsiteX4" fmla="*/ 4406842 w 11815222"/>
              <a:gd name="connsiteY4" fmla="*/ 3895040 h 6861659"/>
              <a:gd name="connsiteX5" fmla="*/ 0 w 11815222"/>
              <a:gd name="connsiteY5" fmla="*/ 0 h 6861659"/>
              <a:gd name="connsiteX6" fmla="*/ 680351 w 11815222"/>
              <a:gd name="connsiteY6" fmla="*/ 1 h 6861659"/>
              <a:gd name="connsiteX0" fmla="*/ 680351 w 11814517"/>
              <a:gd name="connsiteY0" fmla="*/ 1 h 6861659"/>
              <a:gd name="connsiteX1" fmla="*/ 5431564 w 11814517"/>
              <a:gd name="connsiteY1" fmla="*/ 3221636 h 6861659"/>
              <a:gd name="connsiteX2" fmla="*/ 11808175 w 11814517"/>
              <a:gd name="connsiteY2" fmla="*/ 4095497 h 6861659"/>
              <a:gd name="connsiteX3" fmla="*/ 11814517 w 11814517"/>
              <a:gd name="connsiteY3" fmla="*/ 6861659 h 6861659"/>
              <a:gd name="connsiteX4" fmla="*/ 4406842 w 11814517"/>
              <a:gd name="connsiteY4" fmla="*/ 3895040 h 6861659"/>
              <a:gd name="connsiteX5" fmla="*/ 0 w 11814517"/>
              <a:gd name="connsiteY5" fmla="*/ 0 h 6861659"/>
              <a:gd name="connsiteX6" fmla="*/ 680351 w 11814517"/>
              <a:gd name="connsiteY6" fmla="*/ 1 h 6861659"/>
              <a:gd name="connsiteX0" fmla="*/ 680351 w 11814517"/>
              <a:gd name="connsiteY0" fmla="*/ 1 h 6861659"/>
              <a:gd name="connsiteX1" fmla="*/ 5437907 w 11814517"/>
              <a:gd name="connsiteY1" fmla="*/ 3196236 h 6861659"/>
              <a:gd name="connsiteX2" fmla="*/ 11808175 w 11814517"/>
              <a:gd name="connsiteY2" fmla="*/ 4095497 h 6861659"/>
              <a:gd name="connsiteX3" fmla="*/ 11814517 w 11814517"/>
              <a:gd name="connsiteY3" fmla="*/ 6861659 h 6861659"/>
              <a:gd name="connsiteX4" fmla="*/ 4406842 w 11814517"/>
              <a:gd name="connsiteY4" fmla="*/ 3895040 h 6861659"/>
              <a:gd name="connsiteX5" fmla="*/ 0 w 11814517"/>
              <a:gd name="connsiteY5" fmla="*/ 0 h 6861659"/>
              <a:gd name="connsiteX6" fmla="*/ 680351 w 11814517"/>
              <a:gd name="connsiteY6" fmla="*/ 1 h 686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14517" h="6861659">
                <a:moveTo>
                  <a:pt x="680351" y="1"/>
                </a:moveTo>
                <a:cubicBezTo>
                  <a:pt x="1492816" y="958800"/>
                  <a:pt x="4233338" y="2740255"/>
                  <a:pt x="5437907" y="3196236"/>
                </a:cubicBezTo>
                <a:cubicBezTo>
                  <a:pt x="6848769" y="3748889"/>
                  <a:pt x="9317030" y="3912262"/>
                  <a:pt x="11808175" y="4095497"/>
                </a:cubicBezTo>
                <a:cubicBezTo>
                  <a:pt x="11810615" y="4866032"/>
                  <a:pt x="11812077" y="6091124"/>
                  <a:pt x="11814517" y="6861659"/>
                </a:cubicBezTo>
                <a:cubicBezTo>
                  <a:pt x="9293211" y="6086248"/>
                  <a:pt x="5715771" y="4655973"/>
                  <a:pt x="4406842" y="3895040"/>
                </a:cubicBezTo>
                <a:cubicBezTo>
                  <a:pt x="2769719" y="2976678"/>
                  <a:pt x="1011399" y="1392886"/>
                  <a:pt x="0" y="0"/>
                </a:cubicBezTo>
                <a:lnTo>
                  <a:pt x="680351" y="1"/>
                </a:lnTo>
                <a:close/>
              </a:path>
            </a:pathLst>
          </a:custGeom>
          <a:gradFill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 Regular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ADB6F-8D1B-41AE-9C21-BDDB9887D51E}"/>
              </a:ext>
            </a:extLst>
          </p:cNvPr>
          <p:cNvSpPr txBox="1"/>
          <p:nvPr/>
        </p:nvSpPr>
        <p:spPr>
          <a:xfrm>
            <a:off x="381000" y="361724"/>
            <a:ext cx="10528299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it-IT" sz="3200" b="1" dirty="0">
                <a:solidFill>
                  <a:srgbClr val="014A58"/>
                </a:solidFill>
                <a:latin typeface="+mj-lt"/>
              </a:rPr>
              <a:t>OBIETTIVO E SCELTA DELL’ALGORITMO DI ML</a:t>
            </a:r>
          </a:p>
        </p:txBody>
      </p:sp>
      <p:sp>
        <p:nvSpPr>
          <p:cNvPr id="59" name="Slide Number Placeholder 7">
            <a:extLst>
              <a:ext uri="{FF2B5EF4-FFF2-40B4-BE49-F238E27FC236}">
                <a16:creationId xmlns:a16="http://schemas.microsoft.com/office/drawing/2014/main" id="{833A2549-03B0-4240-A203-AED694A995D1}"/>
              </a:ext>
            </a:extLst>
          </p:cNvPr>
          <p:cNvSpPr txBox="1">
            <a:spLocks/>
          </p:cNvSpPr>
          <p:nvPr/>
        </p:nvSpPr>
        <p:spPr>
          <a:xfrm>
            <a:off x="11625946" y="6554913"/>
            <a:ext cx="179062" cy="14476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1BBE33-A891-48E8-970C-4A8D55F96D53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  <a:alpha val="50000"/>
                </a:scheme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1" name="TextBox 75">
            <a:extLst>
              <a:ext uri="{FF2B5EF4-FFF2-40B4-BE49-F238E27FC236}">
                <a16:creationId xmlns:a16="http://schemas.microsoft.com/office/drawing/2014/main" id="{29B115E2-73A7-4A08-9B97-DDE8C6AC1414}"/>
              </a:ext>
            </a:extLst>
          </p:cNvPr>
          <p:cNvSpPr txBox="1"/>
          <p:nvPr/>
        </p:nvSpPr>
        <p:spPr>
          <a:xfrm>
            <a:off x="2291598" y="1413069"/>
            <a:ext cx="9423879" cy="13505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lnSpc>
                <a:spcPts val="2000"/>
              </a:lnSpc>
            </a:pPr>
            <a:r>
              <a:rPr lang="en-US" sz="1400" noProof="1"/>
              <a:t>A partire dalle caratteristiche estratte dalle cardiotocografie, implementare uno </a:t>
            </a:r>
            <a:r>
              <a:rPr lang="en-US" sz="1400" b="1" noProof="1"/>
              <a:t>strumento</a:t>
            </a:r>
            <a:r>
              <a:rPr lang="en-US" sz="1400" noProof="1"/>
              <a:t> che, tramite un </a:t>
            </a:r>
            <a:r>
              <a:rPr lang="en-US" sz="1400" b="1" noProof="1"/>
              <a:t>algoritmo di classificazione</a:t>
            </a:r>
            <a:r>
              <a:rPr lang="en-US" sz="1400" noProof="1"/>
              <a:t>,</a:t>
            </a:r>
            <a:r>
              <a:rPr lang="en-US" sz="1400" b="1" noProof="1"/>
              <a:t> </a:t>
            </a:r>
            <a:r>
              <a:rPr lang="en-US" sz="1400" noProof="1"/>
              <a:t>permetta di </a:t>
            </a:r>
            <a:r>
              <a:rPr lang="it-IT" sz="1400" noProof="1"/>
              <a:t>prevedere la classe relativa allo stato fetale, quale:</a:t>
            </a:r>
          </a:p>
          <a:p>
            <a:pPr marL="285750" indent="-285750" defTabSz="6858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it-IT" sz="1400" noProof="1"/>
              <a:t>N = normale</a:t>
            </a:r>
          </a:p>
          <a:p>
            <a:pPr marL="285750" indent="-285750" defTabSz="6858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it-IT" sz="1400" noProof="1"/>
              <a:t>S = sospetto </a:t>
            </a:r>
          </a:p>
          <a:p>
            <a:pPr marL="285750" indent="-285750" defTabSz="6858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it-IT" sz="1400" noProof="1"/>
              <a:t>P = patologico</a:t>
            </a:r>
            <a:endParaRPr lang="en-US" sz="1400" noProof="1"/>
          </a:p>
        </p:txBody>
      </p:sp>
      <p:sp>
        <p:nvSpPr>
          <p:cNvPr id="65" name="Slide Number Placeholder 7">
            <a:extLst>
              <a:ext uri="{FF2B5EF4-FFF2-40B4-BE49-F238E27FC236}">
                <a16:creationId xmlns:a16="http://schemas.microsoft.com/office/drawing/2014/main" id="{80BE92DE-4377-48F4-BB40-42A21A1DE115}"/>
              </a:ext>
            </a:extLst>
          </p:cNvPr>
          <p:cNvSpPr txBox="1">
            <a:spLocks/>
          </p:cNvSpPr>
          <p:nvPr/>
        </p:nvSpPr>
        <p:spPr>
          <a:xfrm>
            <a:off x="11625946" y="6554913"/>
            <a:ext cx="179062" cy="14476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1BBE33-A891-48E8-970C-4A8D55F96D53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  <a:alpha val="50000"/>
                </a:scheme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6" name="TextBox 75">
            <a:extLst>
              <a:ext uri="{FF2B5EF4-FFF2-40B4-BE49-F238E27FC236}">
                <a16:creationId xmlns:a16="http://schemas.microsoft.com/office/drawing/2014/main" id="{4E47FDF4-3EA0-4206-B4C4-7812AE40EC33}"/>
              </a:ext>
            </a:extLst>
          </p:cNvPr>
          <p:cNvSpPr txBox="1"/>
          <p:nvPr/>
        </p:nvSpPr>
        <p:spPr>
          <a:xfrm>
            <a:off x="369620" y="1363803"/>
            <a:ext cx="1701799" cy="1523877"/>
          </a:xfrm>
          <a:prstGeom prst="homePlate">
            <a:avLst>
              <a:gd name="adj" fmla="val 0"/>
            </a:avLst>
          </a:prstGeom>
          <a:solidFill>
            <a:srgbClr val="014A58"/>
          </a:solidFill>
        </p:spPr>
        <p:txBody>
          <a:bodyPr wrap="square" lIns="72000" tIns="72000" rIns="72000" bIns="7200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Aft>
                <a:spcPts val="800"/>
              </a:spcAft>
            </a:pPr>
            <a:r>
              <a:rPr lang="it-IT" sz="16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OBIETTIVO</a:t>
            </a:r>
          </a:p>
        </p:txBody>
      </p:sp>
      <p:sp>
        <p:nvSpPr>
          <p:cNvPr id="17" name="TextBox 75">
            <a:extLst>
              <a:ext uri="{FF2B5EF4-FFF2-40B4-BE49-F238E27FC236}">
                <a16:creationId xmlns:a16="http://schemas.microsoft.com/office/drawing/2014/main" id="{537D7306-4ED9-477D-B15B-9464BD03ED1E}"/>
              </a:ext>
            </a:extLst>
          </p:cNvPr>
          <p:cNvSpPr txBox="1"/>
          <p:nvPr/>
        </p:nvSpPr>
        <p:spPr>
          <a:xfrm>
            <a:off x="3938320" y="3073744"/>
            <a:ext cx="7866688" cy="160704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just" defTabSz="6858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it-IT" sz="1400" b="1" noProof="1"/>
              <a:t>2126</a:t>
            </a:r>
            <a:r>
              <a:rPr lang="it-IT" sz="1400" noProof="1"/>
              <a:t> CTG </a:t>
            </a:r>
            <a:r>
              <a:rPr lang="it-IT" sz="1400" b="1" noProof="1"/>
              <a:t>fetali classificati </a:t>
            </a:r>
            <a:r>
              <a:rPr lang="it-IT" sz="1400" noProof="1"/>
              <a:t>da ostetrici per indicare l'esistenza di sofferenza fetale
</a:t>
            </a:r>
            <a:r>
              <a:rPr lang="it-IT" sz="1400" b="1" noProof="1"/>
              <a:t>21 Attributi numerici </a:t>
            </a:r>
            <a:r>
              <a:rPr lang="it-IT" sz="1400" noProof="1"/>
              <a:t>
Variabile target </a:t>
            </a:r>
            <a:r>
              <a:rPr lang="it-IT" sz="1400" b="1" noProof="1"/>
              <a:t>non equamente distribuita</a:t>
            </a:r>
          </a:p>
          <a:p>
            <a:pPr marL="444500" lvl="1" indent="-266700" algn="just" defTabSz="685800">
              <a:lnSpc>
                <a:spcPts val="2000"/>
              </a:lnSpc>
              <a:buFont typeface="Times New Roman" panose="02020603050405020304" pitchFamily="18" charset="0"/>
              <a:buChar char="‐"/>
            </a:pPr>
            <a:r>
              <a:rPr lang="it-IT" sz="1400" noProof="1"/>
              <a:t>1655 normale</a:t>
            </a:r>
          </a:p>
          <a:p>
            <a:pPr marL="444500" lvl="1" indent="-266700" algn="just" defTabSz="685800">
              <a:lnSpc>
                <a:spcPts val="2000"/>
              </a:lnSpc>
              <a:buFont typeface="Times New Roman" panose="02020603050405020304" pitchFamily="18" charset="0"/>
              <a:buChar char="‐"/>
            </a:pPr>
            <a:r>
              <a:rPr lang="it-IT" sz="1400" noProof="1"/>
              <a:t>295 sospetto</a:t>
            </a:r>
          </a:p>
          <a:p>
            <a:pPr marL="444500" lvl="1" indent="-266700" algn="just" defTabSz="685800">
              <a:lnSpc>
                <a:spcPts val="2000"/>
              </a:lnSpc>
              <a:buFont typeface="Times New Roman" panose="02020603050405020304" pitchFamily="18" charset="0"/>
              <a:buChar char="‐"/>
            </a:pPr>
            <a:r>
              <a:rPr lang="it-IT" sz="1400" noProof="1"/>
              <a:t>176 patologico</a:t>
            </a:r>
          </a:p>
        </p:txBody>
      </p:sp>
      <p:pic>
        <p:nvPicPr>
          <p:cNvPr id="3" name="Graphic 2" descr="Bullseye with solid fill">
            <a:extLst>
              <a:ext uri="{FF2B5EF4-FFF2-40B4-BE49-F238E27FC236}">
                <a16:creationId xmlns:a16="http://schemas.microsoft.com/office/drawing/2014/main" id="{AC0FDC37-9065-4595-A8E0-BC2B0F175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8776" y="2125741"/>
            <a:ext cx="567771" cy="567771"/>
          </a:xfrm>
          <a:prstGeom prst="rect">
            <a:avLst/>
          </a:prstGeom>
        </p:spPr>
      </p:pic>
      <p:sp>
        <p:nvSpPr>
          <p:cNvPr id="20" name="TextBox 75">
            <a:extLst>
              <a:ext uri="{FF2B5EF4-FFF2-40B4-BE49-F238E27FC236}">
                <a16:creationId xmlns:a16="http://schemas.microsoft.com/office/drawing/2014/main" id="{8518E0D6-9B9F-46B1-A13E-A3DC14392FA4}"/>
              </a:ext>
            </a:extLst>
          </p:cNvPr>
          <p:cNvSpPr txBox="1"/>
          <p:nvPr/>
        </p:nvSpPr>
        <p:spPr>
          <a:xfrm>
            <a:off x="2071420" y="3097150"/>
            <a:ext cx="1701799" cy="1523877"/>
          </a:xfrm>
          <a:prstGeom prst="homePlate">
            <a:avLst>
              <a:gd name="adj" fmla="val 0"/>
            </a:avLst>
          </a:prstGeom>
          <a:solidFill>
            <a:srgbClr val="014A58"/>
          </a:solidFill>
        </p:spPr>
        <p:txBody>
          <a:bodyPr wrap="square" lIns="72000" tIns="72000" rIns="72000" bIns="7200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Aft>
                <a:spcPts val="800"/>
              </a:spcAft>
            </a:pPr>
            <a:r>
              <a:rPr lang="it-IT" sz="16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 DATA SET</a:t>
            </a:r>
          </a:p>
        </p:txBody>
      </p:sp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F733CE52-A9B2-4DC1-B916-E90B8A50B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319" y="3789614"/>
            <a:ext cx="737347" cy="737347"/>
          </a:xfrm>
          <a:prstGeom prst="rect">
            <a:avLst/>
          </a:prstGeom>
        </p:spPr>
      </p:pic>
      <p:sp>
        <p:nvSpPr>
          <p:cNvPr id="28" name="TextBox 75">
            <a:extLst>
              <a:ext uri="{FF2B5EF4-FFF2-40B4-BE49-F238E27FC236}">
                <a16:creationId xmlns:a16="http://schemas.microsoft.com/office/drawing/2014/main" id="{6770E915-157E-4F79-AD73-4D1C0B0357A4}"/>
              </a:ext>
            </a:extLst>
          </p:cNvPr>
          <p:cNvSpPr txBox="1"/>
          <p:nvPr/>
        </p:nvSpPr>
        <p:spPr>
          <a:xfrm>
            <a:off x="3938320" y="4824686"/>
            <a:ext cx="1701799" cy="1523877"/>
          </a:xfrm>
          <a:prstGeom prst="homePlate">
            <a:avLst>
              <a:gd name="adj" fmla="val 0"/>
            </a:avLst>
          </a:prstGeom>
          <a:solidFill>
            <a:srgbClr val="014A58"/>
          </a:solidFill>
        </p:spPr>
        <p:txBody>
          <a:bodyPr wrap="square" lIns="72000" tIns="72000" rIns="72000" bIns="7200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Aft>
                <a:spcPts val="800"/>
              </a:spcAft>
            </a:pPr>
            <a:r>
              <a:rPr lang="it-IT" sz="16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L’ALGORITMOSCELTO</a:t>
            </a:r>
            <a:endParaRPr lang="it-IT" sz="16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6E717-EAE6-4DDA-893F-2F9E4CB1CA6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660487" y="5425877"/>
            <a:ext cx="845997" cy="845997"/>
          </a:xfrm>
          <a:prstGeom prst="rect">
            <a:avLst/>
          </a:prstGeom>
          <a:ln>
            <a:noFill/>
          </a:ln>
        </p:spPr>
      </p:pic>
      <p:sp>
        <p:nvSpPr>
          <p:cNvPr id="31" name="TextBox 75">
            <a:extLst>
              <a:ext uri="{FF2B5EF4-FFF2-40B4-BE49-F238E27FC236}">
                <a16:creationId xmlns:a16="http://schemas.microsoft.com/office/drawing/2014/main" id="{FF496C11-0413-4A74-B491-F974572F9E4E}"/>
              </a:ext>
            </a:extLst>
          </p:cNvPr>
          <p:cNvSpPr txBox="1"/>
          <p:nvPr/>
        </p:nvSpPr>
        <p:spPr>
          <a:xfrm>
            <a:off x="5762710" y="4788958"/>
            <a:ext cx="6042298" cy="161223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6858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it-IT" sz="1400" b="1" noProof="1"/>
              <a:t>DecisionTreeClassifier</a:t>
            </a:r>
          </a:p>
          <a:p>
            <a:pPr marL="622300" lvl="1" indent="-165100" defTabSz="685800">
              <a:lnSpc>
                <a:spcPts val="2000"/>
              </a:lnSpc>
              <a:buFont typeface="Graphik" panose="020B0503030202060203" pitchFamily="34" charset="0"/>
              <a:buChar char="-"/>
            </a:pPr>
            <a:r>
              <a:rPr lang="it-IT" sz="1400" b="1" noProof="1"/>
              <a:t>facilmente esplicabile </a:t>
            </a:r>
            <a:r>
              <a:rPr lang="it-IT" sz="1400" noProof="1"/>
              <a:t>e </a:t>
            </a:r>
            <a:r>
              <a:rPr lang="it-IT" sz="1400" b="1" noProof="1"/>
              <a:t>traducibile</a:t>
            </a:r>
            <a:r>
              <a:rPr lang="it-IT" sz="1400" noProof="1">
                <a:sym typeface="Wingdings" panose="05000000000000000000" pitchFamily="2" charset="2"/>
              </a:rPr>
              <a:t> in una </a:t>
            </a:r>
            <a:r>
              <a:rPr lang="it-IT" sz="1400" b="1" noProof="1">
                <a:sym typeface="Wingdings" panose="05000000000000000000" pitchFamily="2" charset="2"/>
              </a:rPr>
              <a:t>diagnosi</a:t>
            </a:r>
            <a:r>
              <a:rPr lang="it-IT" sz="1400" noProof="1">
                <a:sym typeface="Wingdings" panose="05000000000000000000" pitchFamily="2" charset="2"/>
              </a:rPr>
              <a:t> da parte del medico</a:t>
            </a:r>
          </a:p>
          <a:p>
            <a:pPr marL="622300" lvl="1" indent="-165100" defTabSz="685800">
              <a:lnSpc>
                <a:spcPts val="2000"/>
              </a:lnSpc>
              <a:buFont typeface="Graphik" panose="020B0503030202060203" pitchFamily="34" charset="0"/>
              <a:buChar char="-"/>
            </a:pPr>
            <a:r>
              <a:rPr lang="it-IT" sz="1400" b="1" noProof="1">
                <a:sym typeface="Wingdings" panose="05000000000000000000" pitchFamily="2" charset="2"/>
              </a:rPr>
              <a:t>applicabile</a:t>
            </a:r>
            <a:r>
              <a:rPr lang="it-IT" sz="1400" noProof="1">
                <a:sym typeface="Wingdings" panose="05000000000000000000" pitchFamily="2" charset="2"/>
              </a:rPr>
              <a:t> ai problemi di </a:t>
            </a:r>
            <a:r>
              <a:rPr lang="it-IT" sz="1400" b="1" noProof="1">
                <a:sym typeface="Wingdings" panose="05000000000000000000" pitchFamily="2" charset="2"/>
              </a:rPr>
              <a:t>classificazione multiclasse</a:t>
            </a:r>
          </a:p>
          <a:p>
            <a:pPr marL="622300" lvl="1" indent="-165100" defTabSz="685800">
              <a:lnSpc>
                <a:spcPts val="2000"/>
              </a:lnSpc>
              <a:buFont typeface="Graphik" panose="020B0503030202060203" pitchFamily="34" charset="0"/>
              <a:buChar char="-"/>
            </a:pPr>
            <a:r>
              <a:rPr lang="it-IT" sz="1400" noProof="1">
                <a:sym typeface="Wingdings" panose="05000000000000000000" pitchFamily="2" charset="2"/>
              </a:rPr>
              <a:t>permette di effettuare un’analisi di </a:t>
            </a:r>
            <a:r>
              <a:rPr lang="it-IT" sz="1400" b="1" i="1" noProof="1">
                <a:sym typeface="Wingdings" panose="05000000000000000000" pitchFamily="2" charset="2"/>
              </a:rPr>
              <a:t>feature importance </a:t>
            </a:r>
            <a:r>
              <a:rPr lang="it-IT" sz="1400" noProof="1">
                <a:sym typeface="Wingdings" panose="05000000000000000000" pitchFamily="2" charset="2"/>
              </a:rPr>
              <a:t>per </a:t>
            </a:r>
            <a:r>
              <a:rPr lang="it-IT" sz="1400" b="1" noProof="1">
                <a:sym typeface="Wingdings" panose="05000000000000000000" pitchFamily="2" charset="2"/>
              </a:rPr>
              <a:t>ridurre</a:t>
            </a:r>
            <a:r>
              <a:rPr lang="it-IT" sz="1400" noProof="1">
                <a:sym typeface="Wingdings" panose="05000000000000000000" pitchFamily="2" charset="2"/>
              </a:rPr>
              <a:t> la </a:t>
            </a:r>
            <a:r>
              <a:rPr lang="it-IT" sz="1400" b="1" noProof="1">
                <a:sym typeface="Wingdings" panose="05000000000000000000" pitchFamily="2" charset="2"/>
              </a:rPr>
              <a:t>dimensionalità degli attributi</a:t>
            </a:r>
            <a:endParaRPr lang="it-IT" sz="1400" b="1" noProof="1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248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46">
            <a:extLst>
              <a:ext uri="{FF2B5EF4-FFF2-40B4-BE49-F238E27FC236}">
                <a16:creationId xmlns:a16="http://schemas.microsoft.com/office/drawing/2014/main" id="{9AD40AE7-1544-4A8F-ADB9-D809B035EA3E}"/>
              </a:ext>
            </a:extLst>
          </p:cNvPr>
          <p:cNvSpPr txBox="1"/>
          <p:nvPr/>
        </p:nvSpPr>
        <p:spPr>
          <a:xfrm>
            <a:off x="7564023" y="1659473"/>
            <a:ext cx="4248000" cy="4716000"/>
          </a:xfrm>
          <a:prstGeom prst="rect">
            <a:avLst/>
          </a:prstGeom>
          <a:noFill/>
          <a:ln>
            <a:solidFill>
              <a:srgbClr val="014A58"/>
            </a:solidFill>
          </a:ln>
        </p:spPr>
        <p:txBody>
          <a:bodyPr wrap="square">
            <a:spAutoFit/>
          </a:bodyPr>
          <a:lstStyle/>
          <a:p>
            <a:pPr algn="ctr" defTabSz="685800"/>
            <a:endParaRPr lang="it-IT" b="1" noProof="1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661E792-81E9-4B78-B788-61BDA5FD9334}"/>
              </a:ext>
            </a:extLst>
          </p:cNvPr>
          <p:cNvSpPr txBox="1"/>
          <p:nvPr/>
        </p:nvSpPr>
        <p:spPr>
          <a:xfrm>
            <a:off x="385276" y="1659473"/>
            <a:ext cx="4248000" cy="4716000"/>
          </a:xfrm>
          <a:prstGeom prst="rect">
            <a:avLst/>
          </a:prstGeom>
          <a:noFill/>
          <a:ln>
            <a:solidFill>
              <a:srgbClr val="014A58"/>
            </a:solidFill>
          </a:ln>
        </p:spPr>
        <p:txBody>
          <a:bodyPr wrap="square">
            <a:spAutoFit/>
          </a:bodyPr>
          <a:lstStyle/>
          <a:p>
            <a:pPr algn="ctr" defTabSz="685800"/>
            <a:endParaRPr lang="it-IT" b="1" noProof="1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ADB6F-8D1B-41AE-9C21-BDDB9887D51E}"/>
              </a:ext>
            </a:extLst>
          </p:cNvPr>
          <p:cNvSpPr txBox="1"/>
          <p:nvPr/>
        </p:nvSpPr>
        <p:spPr>
          <a:xfrm>
            <a:off x="381001" y="361724"/>
            <a:ext cx="9227170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it-IT" sz="3200" b="1" dirty="0">
                <a:solidFill>
                  <a:srgbClr val="014A58"/>
                </a:solidFill>
                <a:latin typeface="+mj-lt"/>
              </a:rPr>
              <a:t>ANALISI E MIGLIORAMENTO DEL MODELLO</a:t>
            </a:r>
          </a:p>
        </p:txBody>
      </p:sp>
      <p:sp>
        <p:nvSpPr>
          <p:cNvPr id="75" name="Slide Number Placeholder 7">
            <a:extLst>
              <a:ext uri="{FF2B5EF4-FFF2-40B4-BE49-F238E27FC236}">
                <a16:creationId xmlns:a16="http://schemas.microsoft.com/office/drawing/2014/main" id="{94C1FFD3-E4F3-4FFA-9382-C6C593172B66}"/>
              </a:ext>
            </a:extLst>
          </p:cNvPr>
          <p:cNvSpPr txBox="1">
            <a:spLocks/>
          </p:cNvSpPr>
          <p:nvPr/>
        </p:nvSpPr>
        <p:spPr>
          <a:xfrm>
            <a:off x="11625947" y="7387120"/>
            <a:ext cx="179062" cy="144764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1BBE33-A891-48E8-970C-4A8D55F96D53}" type="slidenum">
              <a:rPr kumimoji="0" lang="en-AU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  <a:alpha val="50000"/>
                </a:scheme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B48A0F-B4F6-4AF7-BD48-BC5DB034B3BC}"/>
              </a:ext>
            </a:extLst>
          </p:cNvPr>
          <p:cNvSpPr txBox="1"/>
          <p:nvPr/>
        </p:nvSpPr>
        <p:spPr>
          <a:xfrm>
            <a:off x="643171" y="1953729"/>
            <a:ext cx="379963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Attributi </a:t>
            </a: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utilizzati</a:t>
            </a:r>
            <a:r>
              <a:rPr lang="it-IT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sz="1400" b="1" dirty="0">
                <a:solidFill>
                  <a:srgbClr val="014A5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endParaRPr lang="it-IT" sz="1400" b="1" dirty="0">
              <a:solidFill>
                <a:srgbClr val="014A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Numero di nodi</a:t>
            </a:r>
            <a:r>
              <a:rPr lang="it-IT" sz="1400">
                <a:solidFill>
                  <a:srgbClr val="59595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sz="1400" b="1">
                <a:solidFill>
                  <a:srgbClr val="014A5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177</a:t>
            </a:r>
            <a:endParaRPr lang="it-IT" sz="1400" b="1" dirty="0">
              <a:solidFill>
                <a:srgbClr val="014A5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endParaRPr lang="it-IT" sz="1400" dirty="0">
              <a:solidFill>
                <a:srgbClr val="59595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Accuratezza: </a:t>
            </a:r>
            <a:r>
              <a:rPr lang="it-IT" sz="1400" b="1" dirty="0">
                <a:solidFill>
                  <a:srgbClr val="014A5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0.91 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F1 Score Macro: </a:t>
            </a:r>
            <a:r>
              <a:rPr lang="it-IT" sz="1400" b="1" dirty="0">
                <a:solidFill>
                  <a:srgbClr val="014A5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0.86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F1 Score Pesato: </a:t>
            </a:r>
            <a:r>
              <a:rPr lang="it-IT" sz="1400" b="1" dirty="0">
                <a:solidFill>
                  <a:srgbClr val="014A5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0.92</a:t>
            </a:r>
          </a:p>
          <a:p>
            <a:pPr>
              <a:spcAft>
                <a:spcPts val="800"/>
              </a:spcAft>
            </a:pPr>
            <a:endParaRPr lang="it-IT" sz="1400" b="1" dirty="0">
              <a:solidFill>
                <a:srgbClr val="014A58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7" name="Table 3">
            <a:extLst>
              <a:ext uri="{FF2B5EF4-FFF2-40B4-BE49-F238E27FC236}">
                <a16:creationId xmlns:a16="http://schemas.microsoft.com/office/drawing/2014/main" id="{0C69EBA7-9684-41E1-9B75-E815CD2D1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13118"/>
              </p:ext>
            </p:extLst>
          </p:nvPr>
        </p:nvGraphicFramePr>
        <p:xfrm>
          <a:off x="556463" y="3844885"/>
          <a:ext cx="3896855" cy="24975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0644">
                  <a:extLst>
                    <a:ext uri="{9D8B030D-6E8A-4147-A177-3AD203B41FA5}">
                      <a16:colId xmlns:a16="http://schemas.microsoft.com/office/drawing/2014/main" val="3822389623"/>
                    </a:ext>
                  </a:extLst>
                </a:gridCol>
                <a:gridCol w="918662">
                  <a:extLst>
                    <a:ext uri="{9D8B030D-6E8A-4147-A177-3AD203B41FA5}">
                      <a16:colId xmlns:a16="http://schemas.microsoft.com/office/drawing/2014/main" val="776538442"/>
                    </a:ext>
                  </a:extLst>
                </a:gridCol>
                <a:gridCol w="919183">
                  <a:extLst>
                    <a:ext uri="{9D8B030D-6E8A-4147-A177-3AD203B41FA5}">
                      <a16:colId xmlns:a16="http://schemas.microsoft.com/office/drawing/2014/main" val="132557447"/>
                    </a:ext>
                  </a:extLst>
                </a:gridCol>
                <a:gridCol w="919183">
                  <a:extLst>
                    <a:ext uri="{9D8B030D-6E8A-4147-A177-3AD203B41FA5}">
                      <a16:colId xmlns:a16="http://schemas.microsoft.com/office/drawing/2014/main" val="536880924"/>
                    </a:ext>
                  </a:extLst>
                </a:gridCol>
                <a:gridCol w="919183">
                  <a:extLst>
                    <a:ext uri="{9D8B030D-6E8A-4147-A177-3AD203B41FA5}">
                      <a16:colId xmlns:a16="http://schemas.microsoft.com/office/drawing/2014/main" val="786808513"/>
                    </a:ext>
                  </a:extLst>
                </a:gridCol>
              </a:tblGrid>
              <a:tr h="610617">
                <a:tc rowSpan="3"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Valori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reali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Normale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476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56976"/>
                  </a:ext>
                </a:extLst>
              </a:tr>
              <a:tr h="610617">
                <a:tc v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Patologico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58621"/>
                  </a:ext>
                </a:extLst>
              </a:tr>
              <a:tr h="610617">
                <a:tc v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Sospetto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58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20246"/>
                  </a:ext>
                </a:extLst>
              </a:tr>
              <a:tr h="355528"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Normale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Patologico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Sospetto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24702"/>
                  </a:ext>
                </a:extLst>
              </a:tr>
              <a:tr h="310194"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Valori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predetti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A5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36508"/>
                  </a:ext>
                </a:extLst>
              </a:tr>
            </a:tbl>
          </a:graphicData>
        </a:graphic>
      </p:graphicFrame>
      <p:graphicFrame>
        <p:nvGraphicFramePr>
          <p:cNvPr id="128" name="Table 3">
            <a:extLst>
              <a:ext uri="{FF2B5EF4-FFF2-40B4-BE49-F238E27FC236}">
                <a16:creationId xmlns:a16="http://schemas.microsoft.com/office/drawing/2014/main" id="{A8D408CE-7F91-4F40-AEE0-B6F71FFDB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41887"/>
              </p:ext>
            </p:extLst>
          </p:nvPr>
        </p:nvGraphicFramePr>
        <p:xfrm>
          <a:off x="7773135" y="3882985"/>
          <a:ext cx="3783864" cy="24594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4333">
                  <a:extLst>
                    <a:ext uri="{9D8B030D-6E8A-4147-A177-3AD203B41FA5}">
                      <a16:colId xmlns:a16="http://schemas.microsoft.com/office/drawing/2014/main" val="3822389623"/>
                    </a:ext>
                  </a:extLst>
                </a:gridCol>
                <a:gridCol w="892004">
                  <a:extLst>
                    <a:ext uri="{9D8B030D-6E8A-4147-A177-3AD203B41FA5}">
                      <a16:colId xmlns:a16="http://schemas.microsoft.com/office/drawing/2014/main" val="776538442"/>
                    </a:ext>
                  </a:extLst>
                </a:gridCol>
                <a:gridCol w="892509">
                  <a:extLst>
                    <a:ext uri="{9D8B030D-6E8A-4147-A177-3AD203B41FA5}">
                      <a16:colId xmlns:a16="http://schemas.microsoft.com/office/drawing/2014/main" val="132557447"/>
                    </a:ext>
                  </a:extLst>
                </a:gridCol>
                <a:gridCol w="892509">
                  <a:extLst>
                    <a:ext uri="{9D8B030D-6E8A-4147-A177-3AD203B41FA5}">
                      <a16:colId xmlns:a16="http://schemas.microsoft.com/office/drawing/2014/main" val="536880924"/>
                    </a:ext>
                  </a:extLst>
                </a:gridCol>
                <a:gridCol w="892509">
                  <a:extLst>
                    <a:ext uri="{9D8B030D-6E8A-4147-A177-3AD203B41FA5}">
                      <a16:colId xmlns:a16="http://schemas.microsoft.com/office/drawing/2014/main" val="786808513"/>
                    </a:ext>
                  </a:extLst>
                </a:gridCol>
              </a:tblGrid>
              <a:tr h="595944">
                <a:tc rowSpan="3"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Valori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reali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Normale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483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B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56976"/>
                  </a:ext>
                </a:extLst>
              </a:tr>
              <a:tr h="595944">
                <a:tc v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Patologico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48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58621"/>
                  </a:ext>
                </a:extLst>
              </a:tr>
              <a:tr h="595944">
                <a:tc vMerge="1"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Sospetto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/>
                          </a:solidFill>
                        </a:rPr>
                        <a:t>59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20246"/>
                  </a:ext>
                </a:extLst>
              </a:tr>
              <a:tr h="346986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Normale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Patologico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Sospetto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24702"/>
                  </a:ext>
                </a:extLst>
              </a:tr>
              <a:tr h="324656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Valori</a:t>
                      </a:r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000" b="1" dirty="0" err="1">
                          <a:solidFill>
                            <a:schemeClr val="tx1"/>
                          </a:solidFill>
                        </a:rPr>
                        <a:t>predetti</a:t>
                      </a:r>
                      <a:endParaRPr lang="en-GB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EFB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A5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36508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8E85C494-A9F3-4563-BF79-1D893CC438D0}"/>
              </a:ext>
            </a:extLst>
          </p:cNvPr>
          <p:cNvSpPr txBox="1"/>
          <p:nvPr/>
        </p:nvSpPr>
        <p:spPr>
          <a:xfrm>
            <a:off x="5094885" y="1890190"/>
            <a:ext cx="2304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Sono stati selezionati i </a:t>
            </a:r>
            <a:r>
              <a:rPr lang="it-IT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primi 4 attributi </a:t>
            </a: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per </a:t>
            </a:r>
            <a:r>
              <a:rPr lang="it-IT" sz="1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feature </a:t>
            </a:r>
            <a:r>
              <a:rPr lang="it-IT" sz="1400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lnSpc>
                <a:spcPts val="13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MSTV</a:t>
            </a:r>
          </a:p>
          <a:p>
            <a:pPr marL="171450" indent="-171450">
              <a:lnSpc>
                <a:spcPts val="13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endParaRPr lang="it-IT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3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ASTV</a:t>
            </a:r>
          </a:p>
          <a:p>
            <a:pPr marL="171450" indent="-171450">
              <a:lnSpc>
                <a:spcPts val="13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ALTV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FD393-4227-4831-A213-D30F342E3128}"/>
              </a:ext>
            </a:extLst>
          </p:cNvPr>
          <p:cNvSpPr txBox="1"/>
          <p:nvPr/>
        </p:nvSpPr>
        <p:spPr>
          <a:xfrm>
            <a:off x="5069280" y="4071816"/>
            <a:ext cx="2314786" cy="180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Attraverso </a:t>
            </a:r>
            <a:r>
              <a:rPr lang="it-IT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l’algoritmo di ottimizzazione </a:t>
            </a:r>
            <a:r>
              <a:rPr lang="it-IT" sz="1400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it-IT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sono stati scelti i seguenti </a:t>
            </a:r>
            <a:r>
              <a:rPr lang="it-IT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iper-parametri</a:t>
            </a: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77800" indent="-1778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Criterio di split: </a:t>
            </a:r>
            <a:r>
              <a:rPr lang="it-IT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GINI</a:t>
            </a:r>
          </a:p>
          <a:p>
            <a:pPr marL="177800" indent="-1778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Massima profondità: </a:t>
            </a:r>
            <a:r>
              <a:rPr lang="it-IT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D53EE8C-1B7B-48E3-9E3E-F66C38345763}"/>
              </a:ext>
            </a:extLst>
          </p:cNvPr>
          <p:cNvSpPr txBox="1"/>
          <p:nvPr/>
        </p:nvSpPr>
        <p:spPr>
          <a:xfrm>
            <a:off x="7798535" y="1953729"/>
            <a:ext cx="3677005" cy="1682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Attributi </a:t>
            </a: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utilizzati:</a:t>
            </a:r>
            <a:r>
              <a:rPr lang="it-IT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b="1" dirty="0">
                <a:solidFill>
                  <a:srgbClr val="014A5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it-IT" sz="1400" b="1" dirty="0">
              <a:solidFill>
                <a:srgbClr val="014A58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Numero di nodi:</a:t>
            </a:r>
            <a:r>
              <a:rPr lang="it-IT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b="1" dirty="0">
                <a:solidFill>
                  <a:srgbClr val="014A5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71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endParaRPr lang="it-IT" sz="1400" dirty="0">
              <a:solidFill>
                <a:srgbClr val="59595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it-IT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Accuratezza: </a:t>
            </a:r>
            <a:r>
              <a:rPr lang="it-IT" sz="1400" b="1" dirty="0">
                <a:solidFill>
                  <a:srgbClr val="014A5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0.92 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F1 Score Macro: </a:t>
            </a:r>
            <a:r>
              <a:rPr lang="it-IT" sz="1400" b="1" dirty="0">
                <a:solidFill>
                  <a:srgbClr val="014A5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0.87</a:t>
            </a:r>
          </a:p>
          <a:p>
            <a:pPr>
              <a:lnSpc>
                <a:spcPts val="1400"/>
              </a:lnSpc>
              <a:spcAft>
                <a:spcPts val="800"/>
              </a:spcAft>
            </a:pPr>
            <a:r>
              <a:rPr lang="it-IT" sz="1400" dirty="0">
                <a:ea typeface="Calibri" panose="020F0502020204030204" pitchFamily="34" charset="0"/>
                <a:cs typeface="Times New Roman" panose="02020603050405020304" pitchFamily="18" charset="0"/>
              </a:rPr>
              <a:t>F1 Score Pesato: </a:t>
            </a:r>
            <a:r>
              <a:rPr lang="it-IT" sz="1400" b="1" dirty="0">
                <a:solidFill>
                  <a:srgbClr val="014A58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0.93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DFDEB5-5BA9-468D-ACF1-3F85C15F76E3}"/>
              </a:ext>
            </a:extLst>
          </p:cNvPr>
          <p:cNvSpPr txBox="1"/>
          <p:nvPr/>
        </p:nvSpPr>
        <p:spPr>
          <a:xfrm>
            <a:off x="1227897" y="1478381"/>
            <a:ext cx="2562759" cy="383185"/>
          </a:xfrm>
          <a:prstGeom prst="rect">
            <a:avLst/>
          </a:prstGeom>
          <a:solidFill>
            <a:srgbClr val="FEFBF2"/>
          </a:solidFill>
        </p:spPr>
        <p:txBody>
          <a:bodyPr wrap="square">
            <a:spAutoFit/>
          </a:bodyPr>
          <a:lstStyle/>
          <a:p>
            <a:pPr algn="ctr" defTabSz="685800"/>
            <a:r>
              <a:rPr lang="it-IT" b="1" noProof="1">
                <a:latin typeface="Calibri" panose="020F0502020204030204"/>
              </a:rPr>
              <a:t>Modello</a:t>
            </a:r>
            <a:r>
              <a:rPr lang="it-IT" b="1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</a:t>
            </a:r>
            <a:r>
              <a:rPr lang="it-IT" b="1" u="sng" noProof="1">
                <a:solidFill>
                  <a:srgbClr val="014A58"/>
                </a:solidFill>
                <a:latin typeface="Calibri" panose="020F0502020204030204"/>
              </a:rPr>
              <a:t>Iniziale</a:t>
            </a:r>
            <a:endParaRPr lang="it-IT" b="1" noProof="1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55692-3BBD-4767-A459-CEC92E18389A}"/>
              </a:ext>
            </a:extLst>
          </p:cNvPr>
          <p:cNvSpPr txBox="1"/>
          <p:nvPr/>
        </p:nvSpPr>
        <p:spPr>
          <a:xfrm>
            <a:off x="8406644" y="1478381"/>
            <a:ext cx="2562759" cy="383185"/>
          </a:xfrm>
          <a:prstGeom prst="rect">
            <a:avLst/>
          </a:prstGeom>
          <a:solidFill>
            <a:srgbClr val="FEFBF2"/>
          </a:solidFill>
        </p:spPr>
        <p:txBody>
          <a:bodyPr wrap="square">
            <a:spAutoFit/>
          </a:bodyPr>
          <a:lstStyle/>
          <a:p>
            <a:pPr algn="ctr" defTabSz="685800"/>
            <a:r>
              <a:rPr lang="it-IT" b="1" noProof="1">
                <a:latin typeface="Calibri" panose="020F0502020204030204"/>
              </a:rPr>
              <a:t>Modello</a:t>
            </a:r>
            <a:r>
              <a:rPr lang="it-IT" b="1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</a:t>
            </a:r>
            <a:r>
              <a:rPr lang="it-IT" b="1" u="sng" noProof="1">
                <a:solidFill>
                  <a:srgbClr val="014A58"/>
                </a:solidFill>
                <a:latin typeface="Calibri" panose="020F0502020204030204"/>
              </a:rPr>
              <a:t>Finale</a:t>
            </a:r>
            <a:endParaRPr lang="it-IT" noProof="1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97925AF-66C3-48D1-A0CC-4368CC1DE41B}"/>
              </a:ext>
            </a:extLst>
          </p:cNvPr>
          <p:cNvSpPr/>
          <p:nvPr/>
        </p:nvSpPr>
        <p:spPr>
          <a:xfrm>
            <a:off x="4819292" y="1965503"/>
            <a:ext cx="283885" cy="283885"/>
          </a:xfrm>
          <a:prstGeom prst="flowChartConnector">
            <a:avLst/>
          </a:prstGeom>
          <a:solidFill>
            <a:srgbClr val="014A58"/>
          </a:solidFill>
          <a:ln>
            <a:solidFill>
              <a:srgbClr val="014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1</a:t>
            </a:r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4762B2D8-D5A6-4A48-B521-E95E5FB30183}"/>
              </a:ext>
            </a:extLst>
          </p:cNvPr>
          <p:cNvSpPr/>
          <p:nvPr/>
        </p:nvSpPr>
        <p:spPr>
          <a:xfrm>
            <a:off x="4819292" y="4176212"/>
            <a:ext cx="283885" cy="283885"/>
          </a:xfrm>
          <a:prstGeom prst="flowChartConnector">
            <a:avLst/>
          </a:prstGeom>
          <a:solidFill>
            <a:srgbClr val="014A58"/>
          </a:solidFill>
          <a:ln>
            <a:solidFill>
              <a:srgbClr val="014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95653-072B-40D6-B2A8-20F9663FFA19}"/>
              </a:ext>
            </a:extLst>
          </p:cNvPr>
          <p:cNvCxnSpPr>
            <a:cxnSpLocks/>
          </p:cNvCxnSpPr>
          <p:nvPr/>
        </p:nvCxnSpPr>
        <p:spPr>
          <a:xfrm>
            <a:off x="398982" y="1231900"/>
            <a:ext cx="11362907" cy="0"/>
          </a:xfrm>
          <a:prstGeom prst="straightConnector1">
            <a:avLst/>
          </a:prstGeom>
          <a:ln>
            <a:solidFill>
              <a:srgbClr val="014A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A715774-72EE-440A-AEF1-C7A88DE5BA3B}"/>
              </a:ext>
            </a:extLst>
          </p:cNvPr>
          <p:cNvSpPr txBox="1"/>
          <p:nvPr/>
        </p:nvSpPr>
        <p:spPr>
          <a:xfrm>
            <a:off x="4915545" y="1058697"/>
            <a:ext cx="2329781" cy="369332"/>
          </a:xfrm>
          <a:prstGeom prst="rect">
            <a:avLst/>
          </a:prstGeom>
          <a:solidFill>
            <a:srgbClr val="FEFBF2"/>
          </a:solidFill>
        </p:spPr>
        <p:txBody>
          <a:bodyPr wrap="square">
            <a:spAutoFit/>
          </a:bodyPr>
          <a:lstStyle/>
          <a:p>
            <a:pPr algn="ctr" defTabSz="685800"/>
            <a:r>
              <a:rPr lang="it-IT" b="1" noProof="1">
                <a:latin typeface="Calibri" panose="020F0502020204030204"/>
              </a:rPr>
              <a:t>Model Tuning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30CC4BC2-7FE4-4F4E-AAB2-3D30C5EAB86A}"/>
              </a:ext>
            </a:extLst>
          </p:cNvPr>
          <p:cNvSpPr/>
          <p:nvPr/>
        </p:nvSpPr>
        <p:spPr>
          <a:xfrm flipV="1">
            <a:off x="11402553" y="2066700"/>
            <a:ext cx="185294" cy="283879"/>
          </a:xfrm>
          <a:prstGeom prst="upArrow">
            <a:avLst/>
          </a:prstGeom>
          <a:solidFill>
            <a:srgbClr val="014A58"/>
          </a:solidFill>
          <a:ln>
            <a:solidFill>
              <a:srgbClr val="014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14A58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A4F74B8-0237-4CE9-8CD9-E0612CC985A1}"/>
              </a:ext>
            </a:extLst>
          </p:cNvPr>
          <p:cNvSpPr txBox="1"/>
          <p:nvPr/>
        </p:nvSpPr>
        <p:spPr>
          <a:xfrm>
            <a:off x="10024870" y="2026867"/>
            <a:ext cx="14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it-IT" b="1" noProof="1">
                <a:latin typeface="Calibri" panose="020F0502020204030204"/>
              </a:rPr>
              <a:t>Complessità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A6020DB-6116-4962-8970-327CF0F5ED33}"/>
              </a:ext>
            </a:extLst>
          </p:cNvPr>
          <p:cNvSpPr txBox="1"/>
          <p:nvPr/>
        </p:nvSpPr>
        <p:spPr>
          <a:xfrm>
            <a:off x="10024870" y="2960760"/>
            <a:ext cx="14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it-IT" b="1" noProof="1">
                <a:latin typeface="Calibri" panose="020F0502020204030204"/>
              </a:rPr>
              <a:t>Performance</a:t>
            </a:r>
          </a:p>
        </p:txBody>
      </p:sp>
      <p:sp>
        <p:nvSpPr>
          <p:cNvPr id="156" name="Arrow: Up 155">
            <a:extLst>
              <a:ext uri="{FF2B5EF4-FFF2-40B4-BE49-F238E27FC236}">
                <a16:creationId xmlns:a16="http://schemas.microsoft.com/office/drawing/2014/main" id="{23A7153B-BBC2-4AEF-8009-F0968461EEFA}"/>
              </a:ext>
            </a:extLst>
          </p:cNvPr>
          <p:cNvSpPr/>
          <p:nvPr/>
        </p:nvSpPr>
        <p:spPr>
          <a:xfrm>
            <a:off x="11402553" y="3018700"/>
            <a:ext cx="185294" cy="283879"/>
          </a:xfrm>
          <a:prstGeom prst="upArrow">
            <a:avLst/>
          </a:prstGeom>
          <a:solidFill>
            <a:srgbClr val="014A58"/>
          </a:solidFill>
          <a:ln>
            <a:solidFill>
              <a:srgbClr val="014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14A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8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2ADB6F-8D1B-41AE-9C21-BDDB9887D51E}"/>
              </a:ext>
            </a:extLst>
          </p:cNvPr>
          <p:cNvSpPr txBox="1"/>
          <p:nvPr/>
        </p:nvSpPr>
        <p:spPr>
          <a:xfrm>
            <a:off x="381001" y="361724"/>
            <a:ext cx="9227170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it-IT" sz="3200" b="1" dirty="0">
                <a:solidFill>
                  <a:srgbClr val="014A58"/>
                </a:solidFill>
                <a:latin typeface="+mj-lt"/>
              </a:rPr>
              <a:t>RISULTATI &amp; PROSSIMI SVILUPPI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C6679A-B0A8-4B32-A494-5A367FE62DBE}"/>
              </a:ext>
            </a:extLst>
          </p:cNvPr>
          <p:cNvSpPr/>
          <p:nvPr/>
        </p:nvSpPr>
        <p:spPr>
          <a:xfrm>
            <a:off x="7317609" y="5033203"/>
            <a:ext cx="4037273" cy="628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49560F-FF35-4A99-B2D9-1132BF031D40}"/>
              </a:ext>
            </a:extLst>
          </p:cNvPr>
          <p:cNvSpPr txBox="1"/>
          <p:nvPr/>
        </p:nvSpPr>
        <p:spPr>
          <a:xfrm>
            <a:off x="777359" y="1389256"/>
            <a:ext cx="2130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14A58"/>
                </a:solidFill>
              </a:rPr>
              <a:t>RISULTATO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9438B6-01A9-45DB-93D4-551A611C20B0}"/>
              </a:ext>
            </a:extLst>
          </p:cNvPr>
          <p:cNvSpPr txBox="1"/>
          <p:nvPr/>
        </p:nvSpPr>
        <p:spPr>
          <a:xfrm>
            <a:off x="4707616" y="1398649"/>
            <a:ext cx="2130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14A58"/>
                </a:solidFill>
              </a:rPr>
              <a:t>ANALISI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3A96DE-4086-4A25-AC4C-05F667F035C0}"/>
              </a:ext>
            </a:extLst>
          </p:cNvPr>
          <p:cNvGrpSpPr/>
          <p:nvPr/>
        </p:nvGrpSpPr>
        <p:grpSpPr>
          <a:xfrm>
            <a:off x="289455" y="1722651"/>
            <a:ext cx="11521545" cy="2219374"/>
            <a:chOff x="98854" y="1240051"/>
            <a:chExt cx="11794370" cy="221937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0002F6B-E46F-40C5-8CED-EEA999F293A5}"/>
                </a:ext>
              </a:extLst>
            </p:cNvPr>
            <p:cNvSpPr txBox="1"/>
            <p:nvPr/>
          </p:nvSpPr>
          <p:spPr>
            <a:xfrm rot="16200000">
              <a:off x="-777320" y="2116225"/>
              <a:ext cx="2130425" cy="378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b="1" dirty="0">
                  <a:solidFill>
                    <a:srgbClr val="014A58"/>
                  </a:solidFill>
                </a:rPr>
                <a:t>PERFORMANCE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12EEE2-06DF-4D0E-9012-63F4B959867B}"/>
                </a:ext>
              </a:extLst>
            </p:cNvPr>
            <p:cNvSpPr/>
            <p:nvPr/>
          </p:nvSpPr>
          <p:spPr>
            <a:xfrm>
              <a:off x="650359" y="1460714"/>
              <a:ext cx="3382350" cy="1689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b="1" dirty="0">
                  <a:solidFill>
                    <a:schemeClr val="tx1"/>
                  </a:solidFill>
                </a:rPr>
                <a:t>Metriche</a:t>
              </a:r>
              <a:r>
                <a:rPr lang="it-IT" dirty="0">
                  <a:solidFill>
                    <a:schemeClr val="tx1"/>
                  </a:solidFill>
                </a:rPr>
                <a:t> di performance </a:t>
              </a:r>
              <a:r>
                <a:rPr lang="it-IT" b="1" dirty="0">
                  <a:solidFill>
                    <a:schemeClr val="tx1"/>
                  </a:solidFill>
                </a:rPr>
                <a:t>non equamente distribuite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325F30-81B1-440D-919E-C6FDC045540B}"/>
                </a:ext>
              </a:extLst>
            </p:cNvPr>
            <p:cNvSpPr txBox="1"/>
            <p:nvPr/>
          </p:nvSpPr>
          <p:spPr>
            <a:xfrm>
              <a:off x="4580616" y="1428100"/>
              <a:ext cx="338235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/>
                <a:t>Affinché il </a:t>
              </a:r>
              <a:r>
                <a:rPr lang="it-IT" b="1" dirty="0"/>
                <a:t>modello di classificazione</a:t>
              </a:r>
              <a:r>
                <a:rPr lang="it-IT" dirty="0"/>
                <a:t> possa essere </a:t>
              </a:r>
              <a:r>
                <a:rPr lang="it-IT" b="1" dirty="0"/>
                <a:t>utilizzato</a:t>
              </a:r>
              <a:r>
                <a:rPr lang="it-IT" dirty="0"/>
                <a:t> in ambito medico è necessario </a:t>
              </a:r>
              <a:r>
                <a:rPr lang="it-IT" b="1" dirty="0"/>
                <a:t>migliorare</a:t>
              </a:r>
              <a:r>
                <a:rPr lang="it-IT" dirty="0"/>
                <a:t> l’</a:t>
              </a:r>
              <a:r>
                <a:rPr lang="it-IT" b="1" dirty="0"/>
                <a:t>accuratezza</a:t>
              </a:r>
              <a:r>
                <a:rPr lang="it-IT" dirty="0"/>
                <a:t> degli </a:t>
              </a:r>
              <a:r>
                <a:rPr lang="it-IT" b="1" dirty="0"/>
                <a:t>stati</a:t>
              </a:r>
              <a:r>
                <a:rPr lang="it-IT" dirty="0"/>
                <a:t> fetali </a:t>
              </a:r>
              <a:r>
                <a:rPr lang="it-IT" b="1" dirty="0"/>
                <a:t>sospetti</a:t>
              </a:r>
              <a:r>
                <a:rPr lang="it-IT" dirty="0"/>
                <a:t> o </a:t>
              </a:r>
              <a:r>
                <a:rPr lang="it-IT" b="1" dirty="0"/>
                <a:t>patologici</a:t>
              </a:r>
              <a:r>
                <a:rPr lang="it-IT" dirty="0"/>
                <a:t>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6FD46F-B32B-4DE9-B15B-14114B7C4A62}"/>
                </a:ext>
              </a:extLst>
            </p:cNvPr>
            <p:cNvSpPr txBox="1"/>
            <p:nvPr/>
          </p:nvSpPr>
          <p:spPr>
            <a:xfrm>
              <a:off x="8510874" y="1566599"/>
              <a:ext cx="338235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b="1" dirty="0"/>
                <a:t>Aumentare</a:t>
              </a:r>
              <a:r>
                <a:rPr lang="it-IT" dirty="0"/>
                <a:t> numero dei </a:t>
              </a:r>
              <a:r>
                <a:rPr lang="it-IT" b="1" dirty="0"/>
                <a:t>dati</a:t>
              </a:r>
              <a:r>
                <a:rPr lang="it-IT" dirty="0"/>
                <a:t> in input ed eventualmente </a:t>
              </a:r>
              <a:r>
                <a:rPr lang="it-IT" b="1" dirty="0"/>
                <a:t>scegliere </a:t>
              </a:r>
              <a:r>
                <a:rPr lang="it-IT" dirty="0"/>
                <a:t>un </a:t>
              </a:r>
              <a:r>
                <a:rPr lang="it-IT" b="1" dirty="0"/>
                <a:t>algoritmo più complesso </a:t>
              </a:r>
              <a:r>
                <a:rPr lang="it-IT" dirty="0"/>
                <a:t>(</a:t>
              </a:r>
              <a:r>
                <a:rPr lang="it-IT" dirty="0" err="1"/>
                <a:t>DeepLearning</a:t>
              </a:r>
              <a:r>
                <a:rPr lang="it-IT" dirty="0"/>
                <a:t>)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566D746-0BBC-4331-9BBE-B9E7F049370F}"/>
              </a:ext>
            </a:extLst>
          </p:cNvPr>
          <p:cNvSpPr txBox="1"/>
          <p:nvPr/>
        </p:nvSpPr>
        <p:spPr>
          <a:xfrm>
            <a:off x="8637874" y="1359673"/>
            <a:ext cx="2792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14A58"/>
                </a:solidFill>
              </a:rPr>
              <a:t>PROSSIMI SVILUPPI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4D062B-A4C2-4EF1-91DE-169788300E47}"/>
              </a:ext>
            </a:extLst>
          </p:cNvPr>
          <p:cNvGrpSpPr/>
          <p:nvPr/>
        </p:nvGrpSpPr>
        <p:grpSpPr>
          <a:xfrm>
            <a:off x="289454" y="3894198"/>
            <a:ext cx="11521545" cy="2130425"/>
            <a:chOff x="98854" y="1240051"/>
            <a:chExt cx="11794370" cy="213042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148BCA-EEC6-41C8-8EFE-99339D448D36}"/>
                </a:ext>
              </a:extLst>
            </p:cNvPr>
            <p:cNvSpPr txBox="1"/>
            <p:nvPr/>
          </p:nvSpPr>
          <p:spPr>
            <a:xfrm rot="16200000">
              <a:off x="-777320" y="2116225"/>
              <a:ext cx="2130425" cy="378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b="1" dirty="0">
                  <a:solidFill>
                    <a:srgbClr val="014A58"/>
                  </a:solidFill>
                </a:rPr>
                <a:t>COMPLESSITÀ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C6BFA37-F69F-4120-835B-1CDEEC803629}"/>
                </a:ext>
              </a:extLst>
            </p:cNvPr>
            <p:cNvSpPr/>
            <p:nvPr/>
          </p:nvSpPr>
          <p:spPr>
            <a:xfrm>
              <a:off x="650359" y="1460714"/>
              <a:ext cx="3382350" cy="1689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b="1" dirty="0">
                  <a:solidFill>
                    <a:schemeClr val="tx1"/>
                  </a:solidFill>
                </a:rPr>
                <a:t>Attributi </a:t>
              </a:r>
              <a:r>
                <a:rPr lang="it-IT" dirty="0">
                  <a:solidFill>
                    <a:schemeClr val="tx1"/>
                  </a:solidFill>
                </a:rPr>
                <a:t>e</a:t>
              </a:r>
              <a:r>
                <a:rPr lang="it-IT" b="1" dirty="0">
                  <a:solidFill>
                    <a:schemeClr val="tx1"/>
                  </a:solidFill>
                </a:rPr>
                <a:t> numero di nodi </a:t>
              </a:r>
              <a:r>
                <a:rPr lang="it-IT" dirty="0">
                  <a:solidFill>
                    <a:schemeClr val="tx1"/>
                  </a:solidFill>
                </a:rPr>
                <a:t>dell’albero decisionale </a:t>
              </a:r>
              <a:r>
                <a:rPr lang="it-IT" b="1" dirty="0">
                  <a:solidFill>
                    <a:schemeClr val="tx1"/>
                  </a:solidFill>
                </a:rPr>
                <a:t>ridotti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BE8340-514E-4999-A6E1-BD8D8A780B51}"/>
                </a:ext>
              </a:extLst>
            </p:cNvPr>
            <p:cNvSpPr txBox="1"/>
            <p:nvPr/>
          </p:nvSpPr>
          <p:spPr>
            <a:xfrm>
              <a:off x="4580616" y="1566599"/>
              <a:ext cx="33823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b="1" dirty="0"/>
                <a:t>La bassa complessità </a:t>
              </a:r>
              <a:r>
                <a:rPr lang="it-IT" dirty="0"/>
                <a:t>del problema permette di </a:t>
              </a:r>
              <a:r>
                <a:rPr lang="it-IT" b="1" dirty="0"/>
                <a:t>analizzare le soglie </a:t>
              </a:r>
              <a:r>
                <a:rPr lang="it-IT" dirty="0"/>
                <a:t>degli </a:t>
              </a:r>
              <a:r>
                <a:rPr lang="it-IT" b="1" dirty="0"/>
                <a:t>attributi</a:t>
              </a:r>
              <a:r>
                <a:rPr lang="it-IT" dirty="0"/>
                <a:t> utilizzate durante il </a:t>
              </a:r>
              <a:r>
                <a:rPr lang="it-IT" b="1" dirty="0"/>
                <a:t>processo</a:t>
              </a:r>
              <a:r>
                <a:rPr lang="it-IT" dirty="0"/>
                <a:t> decisionale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63B5F0-1708-4BC2-BCED-A9349565A658}"/>
                </a:ext>
              </a:extLst>
            </p:cNvPr>
            <p:cNvSpPr txBox="1"/>
            <p:nvPr/>
          </p:nvSpPr>
          <p:spPr>
            <a:xfrm>
              <a:off x="8510874" y="1705099"/>
              <a:ext cx="338235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/>
                <a:t>Sviluppare un </a:t>
              </a:r>
              <a:r>
                <a:rPr lang="it-IT" b="1" dirty="0"/>
                <a:t>applicativo</a:t>
              </a:r>
              <a:r>
                <a:rPr lang="it-IT" dirty="0"/>
                <a:t> che </a:t>
              </a:r>
              <a:r>
                <a:rPr lang="it-IT" b="1" dirty="0"/>
                <a:t>dia supporto </a:t>
              </a:r>
              <a:r>
                <a:rPr lang="it-IT" dirty="0"/>
                <a:t>al medico durante la </a:t>
              </a:r>
              <a:r>
                <a:rPr lang="it-IT" b="1" dirty="0"/>
                <a:t>diagnosi</a:t>
              </a:r>
              <a:r>
                <a:rPr lang="it-IT" dirty="0"/>
                <a:t> sullo stato fetale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456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lo0AEdTluAbbaCa8H1Fg"/>
</p:tagLst>
</file>

<file path=ppt/theme/theme1.xml><?xml version="1.0" encoding="utf-8"?>
<a:theme xmlns:a="http://schemas.openxmlformats.org/drawingml/2006/main" name="1_Titles">
  <a:themeElements>
    <a:clrScheme name="Custom 1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000FF"/>
      </a:accent1>
      <a:accent2>
        <a:srgbClr val="7400C0"/>
      </a:accent2>
      <a:accent3>
        <a:srgbClr val="450073"/>
      </a:accent3>
      <a:accent4>
        <a:srgbClr val="00BAFF"/>
      </a:accent4>
      <a:accent5>
        <a:srgbClr val="008EFF"/>
      </a:accent5>
      <a:accent6>
        <a:srgbClr val="004CFF"/>
      </a:accent6>
      <a:hlink>
        <a:srgbClr val="7400C0"/>
      </a:hlink>
      <a:folHlink>
        <a:srgbClr val="45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E5AC61C534D41A10049230582F5F7" ma:contentTypeVersion="11" ma:contentTypeDescription="Create a new document." ma:contentTypeScope="" ma:versionID="89fd618130043aaf83442c736da20dc7">
  <xsd:schema xmlns:xsd="http://www.w3.org/2001/XMLSchema" xmlns:xs="http://www.w3.org/2001/XMLSchema" xmlns:p="http://schemas.microsoft.com/office/2006/metadata/properties" xmlns:ns2="34f5baf1-e0c6-41f9-846c-3c848cec31c4" xmlns:ns3="edaab460-9d17-48d2-84f6-56dcce7ff724" targetNamespace="http://schemas.microsoft.com/office/2006/metadata/properties" ma:root="true" ma:fieldsID="33cd509237d28574c9b16a29e6dbde1a" ns2:_="" ns3:_="">
    <xsd:import namespace="34f5baf1-e0c6-41f9-846c-3c848cec31c4"/>
    <xsd:import namespace="edaab460-9d17-48d2-84f6-56dcce7ff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f5baf1-e0c6-41f9-846c-3c848cec31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aab460-9d17-48d2-84f6-56dcce7ff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daab460-9d17-48d2-84f6-56dcce7ff724">
      <UserInfo>
        <DisplayName>Foderà, Riccardo</DisplayName>
        <AccountId>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ECC16AD-5AB1-487F-940F-F019EE4EE2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55CDD1-A041-4713-B9A0-2B3C449554BF}">
  <ds:schemaRefs>
    <ds:schemaRef ds:uri="34f5baf1-e0c6-41f9-846c-3c848cec31c4"/>
    <ds:schemaRef ds:uri="edaab460-9d17-48d2-84f6-56dcce7ff7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1EDFF0A-8904-42B6-AEB2-7C60372CB2F4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34f5baf1-e0c6-41f9-846c-3c848cec31c4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edaab460-9d17-48d2-84f6-56dcce7ff7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1_Titles</Template>
  <TotalTime>810</TotalTime>
  <Words>349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Graphik</vt:lpstr>
      <vt:lpstr>Graphik Black</vt:lpstr>
      <vt:lpstr>Graphik Regular</vt:lpstr>
      <vt:lpstr>Times New Roman</vt:lpstr>
      <vt:lpstr>1_Titles</vt:lpstr>
      <vt:lpstr>think-cell Folie</vt:lpstr>
      <vt:lpstr>Classificazione dello stato fetale attraverso la cardiotocografia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di classificazione</dc:title>
  <dc:subject/>
  <dc:creator>Manuel, Ciervo</dc:creator>
  <dc:description/>
  <cp:lastModifiedBy>Manuel, Ciervo</cp:lastModifiedBy>
  <cp:revision>71</cp:revision>
  <dcterms:created xsi:type="dcterms:W3CDTF">2019-12-09T01:33:32Z</dcterms:created>
  <dcterms:modified xsi:type="dcterms:W3CDTF">2022-02-14T23:02:17Z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0x0101003F9E5AC61C534D41A10049230582F5F7</vt:lpwstr>
  </property>
  <property fmtid="{D5CDD505-2E9C-101B-9397-08002B2CF9AE}" pid="3" name="Order">
    <vt:r8>68500</vt:r8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_CopySource">
    <vt:lpwstr>https://ts.accenture.com/sites/AMC_Hub_Admin/PNPSTFilesTransfer/PROD  FY20 Requests/OPSR0002418 - INTERNAL/Final deliverables/Credential Template_CS2.pptx</vt:lpwstr>
  </property>
</Properties>
</file>